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Fractions #2 comparing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BFF364-3F3D-458E-B0F9-4028EC16E1BF}"/>
              </a:ext>
            </a:extLst>
          </p:cNvPr>
          <p:cNvSpPr txBox="1"/>
          <p:nvPr/>
        </p:nvSpPr>
        <p:spPr>
          <a:xfrm>
            <a:off x="4293705" y="371061"/>
            <a:ext cx="416118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Which is larger?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AA607D4-C65A-4C02-AE8E-DF9981B581D6}"/>
              </a:ext>
            </a:extLst>
          </p:cNvPr>
          <p:cNvGrpSpPr/>
          <p:nvPr/>
        </p:nvGrpSpPr>
        <p:grpSpPr>
          <a:xfrm>
            <a:off x="7335079" y="1742807"/>
            <a:ext cx="1775792" cy="2125965"/>
            <a:chOff x="1391478" y="2226365"/>
            <a:chExt cx="1775792" cy="212596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420D307-60AF-4D1A-A75F-B4F21FCA8EE8}"/>
                </a:ext>
              </a:extLst>
            </p:cNvPr>
            <p:cNvSpPr txBox="1"/>
            <p:nvPr/>
          </p:nvSpPr>
          <p:spPr>
            <a:xfrm>
              <a:off x="1749287" y="2226365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4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0DDD978-BFE4-48CF-AA92-A360869BC93E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5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BC142A7-6A98-41D4-98AC-B354B06F1CC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C77CFDB-E06F-441B-996D-6B0098E2AF13}"/>
              </a:ext>
            </a:extLst>
          </p:cNvPr>
          <p:cNvGrpSpPr/>
          <p:nvPr/>
        </p:nvGrpSpPr>
        <p:grpSpPr>
          <a:xfrm>
            <a:off x="3200398" y="1805185"/>
            <a:ext cx="1775792" cy="2063587"/>
            <a:chOff x="1391478" y="2288743"/>
            <a:chExt cx="1775792" cy="20635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1E9F6DE-CA61-422B-A460-1A236BD9BB5B}"/>
                </a:ext>
              </a:extLst>
            </p:cNvPr>
            <p:cNvSpPr txBox="1"/>
            <p:nvPr/>
          </p:nvSpPr>
          <p:spPr>
            <a:xfrm>
              <a:off x="1702904" y="2288743"/>
              <a:ext cx="1152939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800" dirty="0"/>
                <a:t>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168975-FB1D-4175-B37C-4508D23C21E7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2333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5400" dirty="0"/>
                <a:t>5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6B1CF1-ECBD-4193-9E7B-C7D3C74FE9FC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F74E983-BF08-42C2-975F-9581E772B76C}"/>
              </a:ext>
            </a:extLst>
          </p:cNvPr>
          <p:cNvSpPr txBox="1"/>
          <p:nvPr/>
        </p:nvSpPr>
        <p:spPr>
          <a:xfrm>
            <a:off x="5678557" y="2426305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E52F16-55CF-4854-88F6-49AE17A8B88B}"/>
              </a:ext>
            </a:extLst>
          </p:cNvPr>
          <p:cNvSpPr txBox="1"/>
          <p:nvPr/>
        </p:nvSpPr>
        <p:spPr>
          <a:xfrm>
            <a:off x="9985515" y="1951672"/>
            <a:ext cx="1815548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compare these straight away as the denominators are the same.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E96DA5D-5088-428D-B185-9CCB66942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763357"/>
              </p:ext>
            </p:extLst>
          </p:nvPr>
        </p:nvGraphicFramePr>
        <p:xfrm>
          <a:off x="2151270" y="4296129"/>
          <a:ext cx="3692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588">
                  <a:extLst>
                    <a:ext uri="{9D8B030D-6E8A-4147-A177-3AD203B41FA5}">
                      <a16:colId xmlns:a16="http://schemas.microsoft.com/office/drawing/2014/main" val="1635442623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4121975256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950582770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4020898096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2016902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09250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AF7E882-5151-4AF7-9AEF-F69964BBD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77125"/>
              </p:ext>
            </p:extLst>
          </p:nvPr>
        </p:nvGraphicFramePr>
        <p:xfrm>
          <a:off x="6716644" y="4306384"/>
          <a:ext cx="36929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588">
                  <a:extLst>
                    <a:ext uri="{9D8B030D-6E8A-4147-A177-3AD203B41FA5}">
                      <a16:colId xmlns:a16="http://schemas.microsoft.com/office/drawing/2014/main" val="1635442623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4121975256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950582770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4020898096"/>
                    </a:ext>
                  </a:extLst>
                </a:gridCol>
                <a:gridCol w="738588">
                  <a:extLst>
                    <a:ext uri="{9D8B030D-6E8A-4147-A177-3AD203B41FA5}">
                      <a16:colId xmlns:a16="http://schemas.microsoft.com/office/drawing/2014/main" val="2016902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092506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33B3DBB-3443-4BA2-9873-9860E358AB6A}"/>
              </a:ext>
            </a:extLst>
          </p:cNvPr>
          <p:cNvSpPr txBox="1"/>
          <p:nvPr/>
        </p:nvSpPr>
        <p:spPr>
          <a:xfrm>
            <a:off x="3730486" y="5282743"/>
            <a:ext cx="52876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4/5 is larger than 2/5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264657-855C-4836-811E-ACFE41F35F24}"/>
              </a:ext>
            </a:extLst>
          </p:cNvPr>
          <p:cNvSpPr txBox="1"/>
          <p:nvPr/>
        </p:nvSpPr>
        <p:spPr>
          <a:xfrm>
            <a:off x="1444487" y="6038965"/>
            <a:ext cx="10045149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But what happens when the denominators aren’t the same? </a:t>
            </a:r>
          </a:p>
        </p:txBody>
      </p:sp>
    </p:spTree>
    <p:extLst>
      <p:ext uri="{BB962C8B-B14F-4D97-AF65-F5344CB8AC3E}">
        <p14:creationId xmlns:p14="http://schemas.microsoft.com/office/powerpoint/2010/main" val="4134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083DB8-BE39-4CDB-80ED-0BBA7FA41833}"/>
              </a:ext>
            </a:extLst>
          </p:cNvPr>
          <p:cNvSpPr txBox="1"/>
          <p:nvPr/>
        </p:nvSpPr>
        <p:spPr>
          <a:xfrm>
            <a:off x="1119807" y="238538"/>
            <a:ext cx="2961863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larger?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052718-8925-46E3-A100-AF44C18FD5E1}"/>
              </a:ext>
            </a:extLst>
          </p:cNvPr>
          <p:cNvGrpSpPr/>
          <p:nvPr/>
        </p:nvGrpSpPr>
        <p:grpSpPr>
          <a:xfrm>
            <a:off x="1669772" y="1205572"/>
            <a:ext cx="1298715" cy="1666697"/>
            <a:chOff x="1391478" y="2288743"/>
            <a:chExt cx="1775792" cy="21180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0D7B39-33BD-44D5-811E-3D9717572AE3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A547F1-B628-4305-9C70-CF5EACE8AEAA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10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B4CB97-F5E1-4108-968D-E33BFD6A1E2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E4A2D74-490D-4C3B-87FE-60A61772064D}"/>
              </a:ext>
            </a:extLst>
          </p:cNvPr>
          <p:cNvSpPr txBox="1"/>
          <p:nvPr/>
        </p:nvSpPr>
        <p:spPr>
          <a:xfrm>
            <a:off x="3558209" y="1625849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402FE7-0B07-4123-A980-8C83ECDA0555}"/>
              </a:ext>
            </a:extLst>
          </p:cNvPr>
          <p:cNvGrpSpPr/>
          <p:nvPr/>
        </p:nvGrpSpPr>
        <p:grpSpPr>
          <a:xfrm>
            <a:off x="4474290" y="1205572"/>
            <a:ext cx="1298715" cy="1666697"/>
            <a:chOff x="1391478" y="2288743"/>
            <a:chExt cx="1775792" cy="211808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FA4B7A-DE5D-43F2-B770-6497B38B1654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07CB2B-5324-443B-9F4D-31213502B8D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5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C37CF0B-8E08-45C0-A254-2613AF4144B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C2C981B-1DBE-4312-802C-38FE39BD9902}"/>
              </a:ext>
            </a:extLst>
          </p:cNvPr>
          <p:cNvSpPr txBox="1"/>
          <p:nvPr/>
        </p:nvSpPr>
        <p:spPr>
          <a:xfrm>
            <a:off x="6970644" y="391263"/>
            <a:ext cx="464488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follow this same 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439A-69F2-4B37-B9B3-E89EEEE700C7}"/>
              </a:ext>
            </a:extLst>
          </p:cNvPr>
          <p:cNvSpPr txBox="1"/>
          <p:nvPr/>
        </p:nvSpPr>
        <p:spPr>
          <a:xfrm>
            <a:off x="6970644" y="867018"/>
            <a:ext cx="4644888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Can you compare straight away?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952B5A-905E-41F9-A513-DC5AE5A1EDEC}"/>
              </a:ext>
            </a:extLst>
          </p:cNvPr>
          <p:cNvSpPr txBox="1"/>
          <p:nvPr/>
        </p:nvSpPr>
        <p:spPr>
          <a:xfrm>
            <a:off x="6983899" y="1390238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No, because the denominators are not the same.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CD66D-C33B-456C-A547-C24D5C2C909A}"/>
              </a:ext>
            </a:extLst>
          </p:cNvPr>
          <p:cNvSpPr txBox="1"/>
          <p:nvPr/>
        </p:nvSpPr>
        <p:spPr>
          <a:xfrm>
            <a:off x="6970644" y="1973714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look to the one with the smallest denominator. </a:t>
            </a:r>
          </a:p>
          <a:p>
            <a:pPr algn="ctr"/>
            <a:r>
              <a:rPr lang="en-GB" sz="1600" dirty="0"/>
              <a:t>Is there anything you can times 5 by to get to 10?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7624D0-7A08-4BD4-A9F6-F77FB4D33D3D}"/>
              </a:ext>
            </a:extLst>
          </p:cNvPr>
          <p:cNvSpPr txBox="1"/>
          <p:nvPr/>
        </p:nvSpPr>
        <p:spPr>
          <a:xfrm>
            <a:off x="6970644" y="3049633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Yes times by 2. </a:t>
            </a:r>
          </a:p>
          <a:p>
            <a:pPr algn="ctr"/>
            <a:r>
              <a:rPr lang="en-GB" sz="1600" dirty="0"/>
              <a:t>Times the bottom by two, times the top by 2.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1A3F0D-C904-4AE2-A715-8BB12EA15C70}"/>
              </a:ext>
            </a:extLst>
          </p:cNvPr>
          <p:cNvGrpSpPr/>
          <p:nvPr/>
        </p:nvGrpSpPr>
        <p:grpSpPr>
          <a:xfrm>
            <a:off x="4474290" y="3634408"/>
            <a:ext cx="1298715" cy="1666697"/>
            <a:chOff x="1391478" y="2288743"/>
            <a:chExt cx="1775792" cy="211808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30EB25-B59A-4124-9075-A1F4BFD3C42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DCE2D1-BEB5-4A44-9895-4B9E810356F6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10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F224BE4-116D-4C0A-92F3-9E062F89C97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D44FD15-B739-43A7-B1AF-F54E9019811E}"/>
              </a:ext>
            </a:extLst>
          </p:cNvPr>
          <p:cNvSpPr txBox="1"/>
          <p:nvPr/>
        </p:nvSpPr>
        <p:spPr>
          <a:xfrm>
            <a:off x="6983899" y="3879330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Do we need to change the first fraction? </a:t>
            </a:r>
          </a:p>
          <a:p>
            <a:pPr algn="ctr"/>
            <a:r>
              <a:rPr lang="en-GB" sz="1600" dirty="0"/>
              <a:t>No the denominators are now the same.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56F8EF-2249-4EDB-A97C-911473555507}"/>
              </a:ext>
            </a:extLst>
          </p:cNvPr>
          <p:cNvGrpSpPr/>
          <p:nvPr/>
        </p:nvGrpSpPr>
        <p:grpSpPr>
          <a:xfrm>
            <a:off x="1703692" y="3594276"/>
            <a:ext cx="1298715" cy="1666697"/>
            <a:chOff x="1391478" y="2288743"/>
            <a:chExt cx="1775792" cy="211808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B2D0CF-5632-416F-B80E-E14B99F1BFB1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41F8E34-E35E-4688-B59C-8520D774A2EF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10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B9C027-4E82-4EAB-98FD-049D5D4D4CC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3DE1167-8C3C-45E4-9B34-DB7DF859B91A}"/>
              </a:ext>
            </a:extLst>
          </p:cNvPr>
          <p:cNvSpPr txBox="1"/>
          <p:nvPr/>
        </p:nvSpPr>
        <p:spPr>
          <a:xfrm>
            <a:off x="3428110" y="4014553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7157E8-B591-43FE-9D12-00AF8FC6AE3A}"/>
              </a:ext>
            </a:extLst>
          </p:cNvPr>
          <p:cNvSpPr txBox="1"/>
          <p:nvPr/>
        </p:nvSpPr>
        <p:spPr>
          <a:xfrm>
            <a:off x="6983899" y="4716330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Remember always use the original fraction in your answer.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26BEEC-B2D9-4D3D-ADDD-02CC056E4F01}"/>
              </a:ext>
            </a:extLst>
          </p:cNvPr>
          <p:cNvSpPr txBox="1"/>
          <p:nvPr/>
        </p:nvSpPr>
        <p:spPr>
          <a:xfrm>
            <a:off x="6970644" y="5553330"/>
            <a:ext cx="463826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3/5 is larger than 4/10</a:t>
            </a:r>
          </a:p>
        </p:txBody>
      </p:sp>
    </p:spTree>
    <p:extLst>
      <p:ext uri="{BB962C8B-B14F-4D97-AF65-F5344CB8AC3E}">
        <p14:creationId xmlns:p14="http://schemas.microsoft.com/office/powerpoint/2010/main" val="300386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30" grpId="0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083DB8-BE39-4CDB-80ED-0BBA7FA41833}"/>
              </a:ext>
            </a:extLst>
          </p:cNvPr>
          <p:cNvSpPr txBox="1"/>
          <p:nvPr/>
        </p:nvSpPr>
        <p:spPr>
          <a:xfrm>
            <a:off x="1119807" y="238538"/>
            <a:ext cx="2961863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smaller?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052718-8925-46E3-A100-AF44C18FD5E1}"/>
              </a:ext>
            </a:extLst>
          </p:cNvPr>
          <p:cNvGrpSpPr/>
          <p:nvPr/>
        </p:nvGrpSpPr>
        <p:grpSpPr>
          <a:xfrm>
            <a:off x="1669772" y="1205572"/>
            <a:ext cx="1298715" cy="1666697"/>
            <a:chOff x="1391478" y="2288743"/>
            <a:chExt cx="1775792" cy="21180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0D7B39-33BD-44D5-811E-3D9717572AE3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A547F1-B628-4305-9C70-CF5EACE8AEAA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18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B4CB97-F5E1-4108-968D-E33BFD6A1E2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E4A2D74-490D-4C3B-87FE-60A61772064D}"/>
              </a:ext>
            </a:extLst>
          </p:cNvPr>
          <p:cNvSpPr txBox="1"/>
          <p:nvPr/>
        </p:nvSpPr>
        <p:spPr>
          <a:xfrm>
            <a:off x="3558209" y="1625849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402FE7-0B07-4123-A980-8C83ECDA0555}"/>
              </a:ext>
            </a:extLst>
          </p:cNvPr>
          <p:cNvGrpSpPr/>
          <p:nvPr/>
        </p:nvGrpSpPr>
        <p:grpSpPr>
          <a:xfrm>
            <a:off x="4474290" y="1205572"/>
            <a:ext cx="1298715" cy="1666697"/>
            <a:chOff x="1391478" y="2288743"/>
            <a:chExt cx="1775792" cy="211808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FA4B7A-DE5D-43F2-B770-6497B38B1654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07CB2B-5324-443B-9F4D-31213502B8D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6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C37CF0B-8E08-45C0-A254-2613AF4144B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C2C981B-1DBE-4312-802C-38FE39BD9902}"/>
              </a:ext>
            </a:extLst>
          </p:cNvPr>
          <p:cNvSpPr txBox="1"/>
          <p:nvPr/>
        </p:nvSpPr>
        <p:spPr>
          <a:xfrm>
            <a:off x="6970644" y="391263"/>
            <a:ext cx="464488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follow this same 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439A-69F2-4B37-B9B3-E89EEEE700C7}"/>
              </a:ext>
            </a:extLst>
          </p:cNvPr>
          <p:cNvSpPr txBox="1"/>
          <p:nvPr/>
        </p:nvSpPr>
        <p:spPr>
          <a:xfrm>
            <a:off x="6970644" y="867018"/>
            <a:ext cx="4644888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Can you compare straight away?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952B5A-905E-41F9-A513-DC5AE5A1EDEC}"/>
              </a:ext>
            </a:extLst>
          </p:cNvPr>
          <p:cNvSpPr txBox="1"/>
          <p:nvPr/>
        </p:nvSpPr>
        <p:spPr>
          <a:xfrm>
            <a:off x="6983899" y="1390238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No, because the denominators are not the same.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CD66D-C33B-456C-A547-C24D5C2C909A}"/>
              </a:ext>
            </a:extLst>
          </p:cNvPr>
          <p:cNvSpPr txBox="1"/>
          <p:nvPr/>
        </p:nvSpPr>
        <p:spPr>
          <a:xfrm>
            <a:off x="6970644" y="1973714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look to the one with the smallest denominator. </a:t>
            </a:r>
          </a:p>
          <a:p>
            <a:pPr algn="ctr"/>
            <a:r>
              <a:rPr lang="en-GB" sz="1600" dirty="0"/>
              <a:t>Is there anything you can times 6 by to get to 18?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7624D0-7A08-4BD4-A9F6-F77FB4D33D3D}"/>
              </a:ext>
            </a:extLst>
          </p:cNvPr>
          <p:cNvSpPr txBox="1"/>
          <p:nvPr/>
        </p:nvSpPr>
        <p:spPr>
          <a:xfrm>
            <a:off x="6970644" y="3049633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Yes times by 3. </a:t>
            </a:r>
          </a:p>
          <a:p>
            <a:pPr algn="ctr"/>
            <a:r>
              <a:rPr lang="en-GB" sz="1600" dirty="0"/>
              <a:t>Times the bottom by 3, times the top by 3.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1A3F0D-C904-4AE2-A715-8BB12EA15C70}"/>
              </a:ext>
            </a:extLst>
          </p:cNvPr>
          <p:cNvGrpSpPr/>
          <p:nvPr/>
        </p:nvGrpSpPr>
        <p:grpSpPr>
          <a:xfrm>
            <a:off x="4474290" y="3634408"/>
            <a:ext cx="1298715" cy="1666697"/>
            <a:chOff x="1391478" y="2288743"/>
            <a:chExt cx="1775792" cy="211808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30EB25-B59A-4124-9075-A1F4BFD3C42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DCE2D1-BEB5-4A44-9895-4B9E810356F6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18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F224BE4-116D-4C0A-92F3-9E062F89C97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D44FD15-B739-43A7-B1AF-F54E9019811E}"/>
              </a:ext>
            </a:extLst>
          </p:cNvPr>
          <p:cNvSpPr txBox="1"/>
          <p:nvPr/>
        </p:nvSpPr>
        <p:spPr>
          <a:xfrm>
            <a:off x="6983899" y="3879330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Do we need to change the first fraction? </a:t>
            </a:r>
          </a:p>
          <a:p>
            <a:pPr algn="ctr"/>
            <a:r>
              <a:rPr lang="en-GB" sz="1600" dirty="0"/>
              <a:t>No the denominators are now the same.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56F8EF-2249-4EDB-A97C-911473555507}"/>
              </a:ext>
            </a:extLst>
          </p:cNvPr>
          <p:cNvGrpSpPr/>
          <p:nvPr/>
        </p:nvGrpSpPr>
        <p:grpSpPr>
          <a:xfrm>
            <a:off x="1703692" y="3594276"/>
            <a:ext cx="1298715" cy="1666697"/>
            <a:chOff x="1391478" y="2288743"/>
            <a:chExt cx="1775792" cy="211808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B2D0CF-5632-416F-B80E-E14B99F1BFB1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41F8E34-E35E-4688-B59C-8520D774A2EF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18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B9C027-4E82-4EAB-98FD-049D5D4D4CC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3DE1167-8C3C-45E4-9B34-DB7DF859B91A}"/>
              </a:ext>
            </a:extLst>
          </p:cNvPr>
          <p:cNvSpPr txBox="1"/>
          <p:nvPr/>
        </p:nvSpPr>
        <p:spPr>
          <a:xfrm>
            <a:off x="3428110" y="4014553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7157E8-B591-43FE-9D12-00AF8FC6AE3A}"/>
              </a:ext>
            </a:extLst>
          </p:cNvPr>
          <p:cNvSpPr txBox="1"/>
          <p:nvPr/>
        </p:nvSpPr>
        <p:spPr>
          <a:xfrm>
            <a:off x="6983899" y="4716330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Remember always use the original fraction in your answer.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26BEEC-B2D9-4D3D-ADDD-02CC056E4F01}"/>
              </a:ext>
            </a:extLst>
          </p:cNvPr>
          <p:cNvSpPr txBox="1"/>
          <p:nvPr/>
        </p:nvSpPr>
        <p:spPr>
          <a:xfrm>
            <a:off x="6970644" y="5553330"/>
            <a:ext cx="463826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10/18 is smaller than 4/6</a:t>
            </a:r>
          </a:p>
        </p:txBody>
      </p:sp>
    </p:spTree>
    <p:extLst>
      <p:ext uri="{BB962C8B-B14F-4D97-AF65-F5344CB8AC3E}">
        <p14:creationId xmlns:p14="http://schemas.microsoft.com/office/powerpoint/2010/main" val="137173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30" grpId="0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083DB8-BE39-4CDB-80ED-0BBA7FA41833}"/>
              </a:ext>
            </a:extLst>
          </p:cNvPr>
          <p:cNvSpPr txBox="1"/>
          <p:nvPr/>
        </p:nvSpPr>
        <p:spPr>
          <a:xfrm>
            <a:off x="1119807" y="238538"/>
            <a:ext cx="2961863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smaller?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052718-8925-46E3-A100-AF44C18FD5E1}"/>
              </a:ext>
            </a:extLst>
          </p:cNvPr>
          <p:cNvGrpSpPr/>
          <p:nvPr/>
        </p:nvGrpSpPr>
        <p:grpSpPr>
          <a:xfrm>
            <a:off x="1669772" y="1205572"/>
            <a:ext cx="1298715" cy="1666697"/>
            <a:chOff x="1391478" y="2288743"/>
            <a:chExt cx="1775792" cy="21180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0D7B39-33BD-44D5-811E-3D9717572AE3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A547F1-B628-4305-9C70-CF5EACE8AEAA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7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B4CB97-F5E1-4108-968D-E33BFD6A1E2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E4A2D74-490D-4C3B-87FE-60A61772064D}"/>
              </a:ext>
            </a:extLst>
          </p:cNvPr>
          <p:cNvSpPr txBox="1"/>
          <p:nvPr/>
        </p:nvSpPr>
        <p:spPr>
          <a:xfrm>
            <a:off x="3558209" y="1625849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402FE7-0B07-4123-A980-8C83ECDA0555}"/>
              </a:ext>
            </a:extLst>
          </p:cNvPr>
          <p:cNvGrpSpPr/>
          <p:nvPr/>
        </p:nvGrpSpPr>
        <p:grpSpPr>
          <a:xfrm>
            <a:off x="4474290" y="1205572"/>
            <a:ext cx="1298715" cy="1666697"/>
            <a:chOff x="1391478" y="2288743"/>
            <a:chExt cx="1775792" cy="211808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FA4B7A-DE5D-43F2-B770-6497B38B1654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18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07CB2B-5324-443B-9F4D-31213502B8D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42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C37CF0B-8E08-45C0-A254-2613AF4144B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C2C981B-1DBE-4312-802C-38FE39BD9902}"/>
              </a:ext>
            </a:extLst>
          </p:cNvPr>
          <p:cNvSpPr txBox="1"/>
          <p:nvPr/>
        </p:nvSpPr>
        <p:spPr>
          <a:xfrm>
            <a:off x="6970644" y="391263"/>
            <a:ext cx="464488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follow this same 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439A-69F2-4B37-B9B3-E89EEEE700C7}"/>
              </a:ext>
            </a:extLst>
          </p:cNvPr>
          <p:cNvSpPr txBox="1"/>
          <p:nvPr/>
        </p:nvSpPr>
        <p:spPr>
          <a:xfrm>
            <a:off x="6970644" y="867018"/>
            <a:ext cx="4644888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Can you compare straight away?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952B5A-905E-41F9-A513-DC5AE5A1EDEC}"/>
              </a:ext>
            </a:extLst>
          </p:cNvPr>
          <p:cNvSpPr txBox="1"/>
          <p:nvPr/>
        </p:nvSpPr>
        <p:spPr>
          <a:xfrm>
            <a:off x="6983899" y="1390238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No, because the denominators are not the same.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CD66D-C33B-456C-A547-C24D5C2C909A}"/>
              </a:ext>
            </a:extLst>
          </p:cNvPr>
          <p:cNvSpPr txBox="1"/>
          <p:nvPr/>
        </p:nvSpPr>
        <p:spPr>
          <a:xfrm>
            <a:off x="6970644" y="1973714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look to the one with the smallest denominator. </a:t>
            </a:r>
          </a:p>
          <a:p>
            <a:pPr algn="ctr"/>
            <a:r>
              <a:rPr lang="en-GB" sz="1600" dirty="0"/>
              <a:t>Is there anything you can times 7 by to get to 42?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7624D0-7A08-4BD4-A9F6-F77FB4D33D3D}"/>
              </a:ext>
            </a:extLst>
          </p:cNvPr>
          <p:cNvSpPr txBox="1"/>
          <p:nvPr/>
        </p:nvSpPr>
        <p:spPr>
          <a:xfrm>
            <a:off x="6970644" y="3049633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Yes times by 6. </a:t>
            </a:r>
          </a:p>
          <a:p>
            <a:pPr algn="ctr"/>
            <a:r>
              <a:rPr lang="en-GB" sz="1600" dirty="0"/>
              <a:t>Times the bottom by 6, times the top by 6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1A3F0D-C904-4AE2-A715-8BB12EA15C70}"/>
              </a:ext>
            </a:extLst>
          </p:cNvPr>
          <p:cNvGrpSpPr/>
          <p:nvPr/>
        </p:nvGrpSpPr>
        <p:grpSpPr>
          <a:xfrm>
            <a:off x="1669772" y="3649159"/>
            <a:ext cx="1298715" cy="1666697"/>
            <a:chOff x="1391478" y="2288743"/>
            <a:chExt cx="1775792" cy="211808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30EB25-B59A-4124-9075-A1F4BFD3C42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18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DCE2D1-BEB5-4A44-9895-4B9E810356F6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42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F224BE4-116D-4C0A-92F3-9E062F89C97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D44FD15-B739-43A7-B1AF-F54E9019811E}"/>
              </a:ext>
            </a:extLst>
          </p:cNvPr>
          <p:cNvSpPr txBox="1"/>
          <p:nvPr/>
        </p:nvSpPr>
        <p:spPr>
          <a:xfrm>
            <a:off x="6983899" y="3879330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Do we need to change the second fraction? </a:t>
            </a:r>
          </a:p>
          <a:p>
            <a:pPr algn="ctr"/>
            <a:r>
              <a:rPr lang="en-GB" sz="1600" dirty="0"/>
              <a:t>No the denominators are now the same.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56F8EF-2249-4EDB-A97C-911473555507}"/>
              </a:ext>
            </a:extLst>
          </p:cNvPr>
          <p:cNvGrpSpPr/>
          <p:nvPr/>
        </p:nvGrpSpPr>
        <p:grpSpPr>
          <a:xfrm>
            <a:off x="4423755" y="3649159"/>
            <a:ext cx="1298715" cy="1666697"/>
            <a:chOff x="1391478" y="2288743"/>
            <a:chExt cx="1775792" cy="211808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B2D0CF-5632-416F-B80E-E14B99F1BFB1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41F8E34-E35E-4688-B59C-8520D774A2EF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42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B9C027-4E82-4EAB-98FD-049D5D4D4CC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3DE1167-8C3C-45E4-9B34-DB7DF859B91A}"/>
              </a:ext>
            </a:extLst>
          </p:cNvPr>
          <p:cNvSpPr txBox="1"/>
          <p:nvPr/>
        </p:nvSpPr>
        <p:spPr>
          <a:xfrm>
            <a:off x="3428110" y="4014553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7157E8-B591-43FE-9D12-00AF8FC6AE3A}"/>
              </a:ext>
            </a:extLst>
          </p:cNvPr>
          <p:cNvSpPr txBox="1"/>
          <p:nvPr/>
        </p:nvSpPr>
        <p:spPr>
          <a:xfrm>
            <a:off x="6983899" y="4716330"/>
            <a:ext cx="463826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Remember always use the original fraction in your answer.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26BEEC-B2D9-4D3D-ADDD-02CC056E4F01}"/>
              </a:ext>
            </a:extLst>
          </p:cNvPr>
          <p:cNvSpPr txBox="1"/>
          <p:nvPr/>
        </p:nvSpPr>
        <p:spPr>
          <a:xfrm>
            <a:off x="6970644" y="5553330"/>
            <a:ext cx="463826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Neither they are both the same. </a:t>
            </a:r>
          </a:p>
        </p:txBody>
      </p:sp>
    </p:spTree>
    <p:extLst>
      <p:ext uri="{BB962C8B-B14F-4D97-AF65-F5344CB8AC3E}">
        <p14:creationId xmlns:p14="http://schemas.microsoft.com/office/powerpoint/2010/main" val="102952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30" grpId="0"/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083DB8-BE39-4CDB-80ED-0BBA7FA41833}"/>
              </a:ext>
            </a:extLst>
          </p:cNvPr>
          <p:cNvSpPr txBox="1"/>
          <p:nvPr/>
        </p:nvSpPr>
        <p:spPr>
          <a:xfrm>
            <a:off x="1119807" y="238538"/>
            <a:ext cx="2961863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smaller?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052718-8925-46E3-A100-AF44C18FD5E1}"/>
              </a:ext>
            </a:extLst>
          </p:cNvPr>
          <p:cNvGrpSpPr/>
          <p:nvPr/>
        </p:nvGrpSpPr>
        <p:grpSpPr>
          <a:xfrm>
            <a:off x="1669772" y="1205572"/>
            <a:ext cx="1298715" cy="1666697"/>
            <a:chOff x="1391478" y="2288743"/>
            <a:chExt cx="1775792" cy="21180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0D7B39-33BD-44D5-811E-3D9717572AE3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A547F1-B628-4305-9C70-CF5EACE8AEAA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5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B4CB97-F5E1-4108-968D-E33BFD6A1E2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E4A2D74-490D-4C3B-87FE-60A61772064D}"/>
              </a:ext>
            </a:extLst>
          </p:cNvPr>
          <p:cNvSpPr txBox="1"/>
          <p:nvPr/>
        </p:nvSpPr>
        <p:spPr>
          <a:xfrm>
            <a:off x="3558209" y="1625849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402FE7-0B07-4123-A980-8C83ECDA0555}"/>
              </a:ext>
            </a:extLst>
          </p:cNvPr>
          <p:cNvGrpSpPr/>
          <p:nvPr/>
        </p:nvGrpSpPr>
        <p:grpSpPr>
          <a:xfrm>
            <a:off x="4474290" y="1205572"/>
            <a:ext cx="1298715" cy="1666697"/>
            <a:chOff x="1391478" y="2288743"/>
            <a:chExt cx="1775792" cy="211808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FA4B7A-DE5D-43F2-B770-6497B38B1654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07CB2B-5324-443B-9F4D-31213502B8D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4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C37CF0B-8E08-45C0-A254-2613AF4144B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C2C981B-1DBE-4312-802C-38FE39BD9902}"/>
              </a:ext>
            </a:extLst>
          </p:cNvPr>
          <p:cNvSpPr txBox="1"/>
          <p:nvPr/>
        </p:nvSpPr>
        <p:spPr>
          <a:xfrm>
            <a:off x="6970644" y="391263"/>
            <a:ext cx="464488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follow this same 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439A-69F2-4B37-B9B3-E89EEEE700C7}"/>
              </a:ext>
            </a:extLst>
          </p:cNvPr>
          <p:cNvSpPr txBox="1"/>
          <p:nvPr/>
        </p:nvSpPr>
        <p:spPr>
          <a:xfrm>
            <a:off x="6970644" y="867018"/>
            <a:ext cx="4644888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Can you compare straight away?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952B5A-905E-41F9-A513-DC5AE5A1EDEC}"/>
              </a:ext>
            </a:extLst>
          </p:cNvPr>
          <p:cNvSpPr txBox="1"/>
          <p:nvPr/>
        </p:nvSpPr>
        <p:spPr>
          <a:xfrm>
            <a:off x="6983899" y="1390238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No, because the denominators are not the same.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CD66D-C33B-456C-A547-C24D5C2C909A}"/>
              </a:ext>
            </a:extLst>
          </p:cNvPr>
          <p:cNvSpPr txBox="1"/>
          <p:nvPr/>
        </p:nvSpPr>
        <p:spPr>
          <a:xfrm>
            <a:off x="6970644" y="1865993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look to the one with the smallest denominator. </a:t>
            </a:r>
          </a:p>
          <a:p>
            <a:pPr algn="ctr"/>
            <a:r>
              <a:rPr lang="en-GB" sz="1600" dirty="0"/>
              <a:t>Is there anything you can times 4 by to get to 5.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7624D0-7A08-4BD4-A9F6-F77FB4D33D3D}"/>
              </a:ext>
            </a:extLst>
          </p:cNvPr>
          <p:cNvSpPr txBox="1"/>
          <p:nvPr/>
        </p:nvSpPr>
        <p:spPr>
          <a:xfrm>
            <a:off x="6970644" y="2877286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 so you need to find the lowest common denominator. Which is the lowest number in both the 4 and 5 times table?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1A3F0D-C904-4AE2-A715-8BB12EA15C70}"/>
              </a:ext>
            </a:extLst>
          </p:cNvPr>
          <p:cNvGrpSpPr/>
          <p:nvPr/>
        </p:nvGrpSpPr>
        <p:grpSpPr>
          <a:xfrm>
            <a:off x="1669772" y="3649159"/>
            <a:ext cx="1298715" cy="1666697"/>
            <a:chOff x="1391478" y="2288743"/>
            <a:chExt cx="1775792" cy="211808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30EB25-B59A-4124-9075-A1F4BFD3C42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DCE2D1-BEB5-4A44-9895-4B9E810356F6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20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F224BE4-116D-4C0A-92F3-9E062F89C97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D44FD15-B739-43A7-B1AF-F54E9019811E}"/>
              </a:ext>
            </a:extLst>
          </p:cNvPr>
          <p:cNvSpPr txBox="1"/>
          <p:nvPr/>
        </p:nvSpPr>
        <p:spPr>
          <a:xfrm>
            <a:off x="6983899" y="3868623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This Is 20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56F8EF-2249-4EDB-A97C-911473555507}"/>
              </a:ext>
            </a:extLst>
          </p:cNvPr>
          <p:cNvGrpSpPr/>
          <p:nvPr/>
        </p:nvGrpSpPr>
        <p:grpSpPr>
          <a:xfrm>
            <a:off x="4423755" y="3649159"/>
            <a:ext cx="1298715" cy="1666697"/>
            <a:chOff x="1391478" y="2288743"/>
            <a:chExt cx="1775792" cy="211808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B2D0CF-5632-416F-B80E-E14B99F1BFB1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41F8E34-E35E-4688-B59C-8520D774A2EF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20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B9C027-4E82-4EAB-98FD-049D5D4D4CC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3DE1167-8C3C-45E4-9B34-DB7DF859B91A}"/>
              </a:ext>
            </a:extLst>
          </p:cNvPr>
          <p:cNvSpPr txBox="1"/>
          <p:nvPr/>
        </p:nvSpPr>
        <p:spPr>
          <a:xfrm>
            <a:off x="3428110" y="4014553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7157E8-B591-43FE-9D12-00AF8FC6AE3A}"/>
              </a:ext>
            </a:extLst>
          </p:cNvPr>
          <p:cNvSpPr txBox="1"/>
          <p:nvPr/>
        </p:nvSpPr>
        <p:spPr>
          <a:xfrm>
            <a:off x="6970644" y="4298212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First fraction: What do you do to 5 to get to 20? </a:t>
            </a:r>
          </a:p>
          <a:p>
            <a:pPr algn="ctr"/>
            <a:r>
              <a:rPr lang="en-GB" sz="1600" dirty="0"/>
              <a:t>Times by 4. Times the bottom by 4 times the top by 4.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26BEEC-B2D9-4D3D-ADDD-02CC056E4F01}"/>
              </a:ext>
            </a:extLst>
          </p:cNvPr>
          <p:cNvSpPr txBox="1"/>
          <p:nvPr/>
        </p:nvSpPr>
        <p:spPr>
          <a:xfrm>
            <a:off x="1499919" y="5704163"/>
            <a:ext cx="463826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2/4 is smaller than 3/5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22398D-474C-4FE3-AB76-369EB27079C0}"/>
              </a:ext>
            </a:extLst>
          </p:cNvPr>
          <p:cNvSpPr txBox="1"/>
          <p:nvPr/>
        </p:nvSpPr>
        <p:spPr>
          <a:xfrm>
            <a:off x="6970644" y="5242475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Second fraction: what do you do to 4 to get to 20? </a:t>
            </a:r>
          </a:p>
          <a:p>
            <a:pPr algn="ctr"/>
            <a:r>
              <a:rPr lang="en-GB" sz="1600" dirty="0"/>
              <a:t>Times by 5. Times the bottom by 5, times the top by 5. </a:t>
            </a:r>
          </a:p>
        </p:txBody>
      </p:sp>
    </p:spTree>
    <p:extLst>
      <p:ext uri="{BB962C8B-B14F-4D97-AF65-F5344CB8AC3E}">
        <p14:creationId xmlns:p14="http://schemas.microsoft.com/office/powerpoint/2010/main" val="390625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30" grpId="0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083DB8-BE39-4CDB-80ED-0BBA7FA41833}"/>
              </a:ext>
            </a:extLst>
          </p:cNvPr>
          <p:cNvSpPr txBox="1"/>
          <p:nvPr/>
        </p:nvSpPr>
        <p:spPr>
          <a:xfrm>
            <a:off x="1119807" y="238538"/>
            <a:ext cx="2961863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larger?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052718-8925-46E3-A100-AF44C18FD5E1}"/>
              </a:ext>
            </a:extLst>
          </p:cNvPr>
          <p:cNvGrpSpPr/>
          <p:nvPr/>
        </p:nvGrpSpPr>
        <p:grpSpPr>
          <a:xfrm>
            <a:off x="1669772" y="1205572"/>
            <a:ext cx="1298715" cy="1666697"/>
            <a:chOff x="1391478" y="2288743"/>
            <a:chExt cx="1775792" cy="21180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0D7B39-33BD-44D5-811E-3D9717572AE3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A547F1-B628-4305-9C70-CF5EACE8AEAA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7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B4CB97-F5E1-4108-968D-E33BFD6A1E2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E4A2D74-490D-4C3B-87FE-60A61772064D}"/>
              </a:ext>
            </a:extLst>
          </p:cNvPr>
          <p:cNvSpPr txBox="1"/>
          <p:nvPr/>
        </p:nvSpPr>
        <p:spPr>
          <a:xfrm>
            <a:off x="3558209" y="1625849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402FE7-0B07-4123-A980-8C83ECDA0555}"/>
              </a:ext>
            </a:extLst>
          </p:cNvPr>
          <p:cNvGrpSpPr/>
          <p:nvPr/>
        </p:nvGrpSpPr>
        <p:grpSpPr>
          <a:xfrm>
            <a:off x="4474290" y="1205572"/>
            <a:ext cx="1298715" cy="1666697"/>
            <a:chOff x="1391478" y="2288743"/>
            <a:chExt cx="1775792" cy="211808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FA4B7A-DE5D-43F2-B770-6497B38B1654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07CB2B-5324-443B-9F4D-31213502B8D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6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C37CF0B-8E08-45C0-A254-2613AF4144B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C2C981B-1DBE-4312-802C-38FE39BD9902}"/>
              </a:ext>
            </a:extLst>
          </p:cNvPr>
          <p:cNvSpPr txBox="1"/>
          <p:nvPr/>
        </p:nvSpPr>
        <p:spPr>
          <a:xfrm>
            <a:off x="6970644" y="391263"/>
            <a:ext cx="464488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follow this same 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439A-69F2-4B37-B9B3-E89EEEE700C7}"/>
              </a:ext>
            </a:extLst>
          </p:cNvPr>
          <p:cNvSpPr txBox="1"/>
          <p:nvPr/>
        </p:nvSpPr>
        <p:spPr>
          <a:xfrm>
            <a:off x="6970644" y="867018"/>
            <a:ext cx="4644888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Can you compare straight away?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952B5A-905E-41F9-A513-DC5AE5A1EDEC}"/>
              </a:ext>
            </a:extLst>
          </p:cNvPr>
          <p:cNvSpPr txBox="1"/>
          <p:nvPr/>
        </p:nvSpPr>
        <p:spPr>
          <a:xfrm>
            <a:off x="6983899" y="1390238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No, because the denominators are not the same.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CD66D-C33B-456C-A547-C24D5C2C909A}"/>
              </a:ext>
            </a:extLst>
          </p:cNvPr>
          <p:cNvSpPr txBox="1"/>
          <p:nvPr/>
        </p:nvSpPr>
        <p:spPr>
          <a:xfrm>
            <a:off x="6970644" y="1865993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look to the one with the smallest denominator. </a:t>
            </a:r>
          </a:p>
          <a:p>
            <a:pPr algn="ctr"/>
            <a:r>
              <a:rPr lang="en-GB" sz="1600" dirty="0"/>
              <a:t>Is there anything you can times 6 by to get to 7.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7624D0-7A08-4BD4-A9F6-F77FB4D33D3D}"/>
              </a:ext>
            </a:extLst>
          </p:cNvPr>
          <p:cNvSpPr txBox="1"/>
          <p:nvPr/>
        </p:nvSpPr>
        <p:spPr>
          <a:xfrm>
            <a:off x="6970644" y="2877286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 so you need to find the lowest common denominator. Which is the lowest number in both the 6 and 7 times table?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1A3F0D-C904-4AE2-A715-8BB12EA15C70}"/>
              </a:ext>
            </a:extLst>
          </p:cNvPr>
          <p:cNvGrpSpPr/>
          <p:nvPr/>
        </p:nvGrpSpPr>
        <p:grpSpPr>
          <a:xfrm>
            <a:off x="1669772" y="3649159"/>
            <a:ext cx="1298715" cy="1666697"/>
            <a:chOff x="1391478" y="2288743"/>
            <a:chExt cx="1775792" cy="211808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30EB25-B59A-4124-9075-A1F4BFD3C42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DCE2D1-BEB5-4A44-9895-4B9E810356F6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42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F224BE4-116D-4C0A-92F3-9E062F89C97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D44FD15-B739-43A7-B1AF-F54E9019811E}"/>
              </a:ext>
            </a:extLst>
          </p:cNvPr>
          <p:cNvSpPr txBox="1"/>
          <p:nvPr/>
        </p:nvSpPr>
        <p:spPr>
          <a:xfrm>
            <a:off x="6983899" y="3868623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This Is 42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56F8EF-2249-4EDB-A97C-911473555507}"/>
              </a:ext>
            </a:extLst>
          </p:cNvPr>
          <p:cNvGrpSpPr/>
          <p:nvPr/>
        </p:nvGrpSpPr>
        <p:grpSpPr>
          <a:xfrm>
            <a:off x="4423755" y="3649159"/>
            <a:ext cx="1298715" cy="1666697"/>
            <a:chOff x="1391478" y="2288743"/>
            <a:chExt cx="1775792" cy="211808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B2D0CF-5632-416F-B80E-E14B99F1BFB1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41F8E34-E35E-4688-B59C-8520D774A2EF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42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B9C027-4E82-4EAB-98FD-049D5D4D4CC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3DE1167-8C3C-45E4-9B34-DB7DF859B91A}"/>
              </a:ext>
            </a:extLst>
          </p:cNvPr>
          <p:cNvSpPr txBox="1"/>
          <p:nvPr/>
        </p:nvSpPr>
        <p:spPr>
          <a:xfrm>
            <a:off x="3428110" y="4014553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7157E8-B591-43FE-9D12-00AF8FC6AE3A}"/>
              </a:ext>
            </a:extLst>
          </p:cNvPr>
          <p:cNvSpPr txBox="1"/>
          <p:nvPr/>
        </p:nvSpPr>
        <p:spPr>
          <a:xfrm>
            <a:off x="6970644" y="4298212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First fraction: What do you do to 7 to get to 42? </a:t>
            </a:r>
          </a:p>
          <a:p>
            <a:pPr algn="ctr"/>
            <a:r>
              <a:rPr lang="en-GB" sz="1600" dirty="0"/>
              <a:t>Times by 6. Times the bottom by 6 times the top by 6.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26BEEC-B2D9-4D3D-ADDD-02CC056E4F01}"/>
              </a:ext>
            </a:extLst>
          </p:cNvPr>
          <p:cNvSpPr txBox="1"/>
          <p:nvPr/>
        </p:nvSpPr>
        <p:spPr>
          <a:xfrm>
            <a:off x="1499919" y="5704163"/>
            <a:ext cx="463826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5/6 is larger than 4/7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22398D-474C-4FE3-AB76-369EB27079C0}"/>
              </a:ext>
            </a:extLst>
          </p:cNvPr>
          <p:cNvSpPr txBox="1"/>
          <p:nvPr/>
        </p:nvSpPr>
        <p:spPr>
          <a:xfrm>
            <a:off x="6970644" y="5242475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Second fraction: what do you do to 6 to get to 42? </a:t>
            </a:r>
          </a:p>
          <a:p>
            <a:pPr algn="ctr"/>
            <a:r>
              <a:rPr lang="en-GB" sz="1600" dirty="0"/>
              <a:t>Times by 7. Times the bottom by 7, times the top by 7. </a:t>
            </a:r>
          </a:p>
        </p:txBody>
      </p:sp>
    </p:spTree>
    <p:extLst>
      <p:ext uri="{BB962C8B-B14F-4D97-AF65-F5344CB8AC3E}">
        <p14:creationId xmlns:p14="http://schemas.microsoft.com/office/powerpoint/2010/main" val="220575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30" grpId="0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083DB8-BE39-4CDB-80ED-0BBA7FA41833}"/>
              </a:ext>
            </a:extLst>
          </p:cNvPr>
          <p:cNvSpPr txBox="1"/>
          <p:nvPr/>
        </p:nvSpPr>
        <p:spPr>
          <a:xfrm>
            <a:off x="1119807" y="238538"/>
            <a:ext cx="2961863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larger?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052718-8925-46E3-A100-AF44C18FD5E1}"/>
              </a:ext>
            </a:extLst>
          </p:cNvPr>
          <p:cNvGrpSpPr/>
          <p:nvPr/>
        </p:nvGrpSpPr>
        <p:grpSpPr>
          <a:xfrm>
            <a:off x="1669772" y="1205572"/>
            <a:ext cx="1298715" cy="1666697"/>
            <a:chOff x="1391478" y="2288743"/>
            <a:chExt cx="1775792" cy="211808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40D7B39-33BD-44D5-811E-3D9717572AE3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1A547F1-B628-4305-9C70-CF5EACE8AEAA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8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1B4CB97-F5E1-4108-968D-E33BFD6A1E2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E4A2D74-490D-4C3B-87FE-60A61772064D}"/>
              </a:ext>
            </a:extLst>
          </p:cNvPr>
          <p:cNvSpPr txBox="1"/>
          <p:nvPr/>
        </p:nvSpPr>
        <p:spPr>
          <a:xfrm>
            <a:off x="3558209" y="1625849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402FE7-0B07-4123-A980-8C83ECDA0555}"/>
              </a:ext>
            </a:extLst>
          </p:cNvPr>
          <p:cNvGrpSpPr/>
          <p:nvPr/>
        </p:nvGrpSpPr>
        <p:grpSpPr>
          <a:xfrm>
            <a:off x="4474290" y="1205572"/>
            <a:ext cx="1298715" cy="1666697"/>
            <a:chOff x="1391478" y="2288743"/>
            <a:chExt cx="1775792" cy="211808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FA4B7A-DE5D-43F2-B770-6497B38B1654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07CB2B-5324-443B-9F4D-31213502B8D0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6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C37CF0B-8E08-45C0-A254-2613AF4144B0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C2C981B-1DBE-4312-802C-38FE39BD9902}"/>
              </a:ext>
            </a:extLst>
          </p:cNvPr>
          <p:cNvSpPr txBox="1"/>
          <p:nvPr/>
        </p:nvSpPr>
        <p:spPr>
          <a:xfrm>
            <a:off x="6970644" y="391263"/>
            <a:ext cx="464488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follow this same 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1F439A-69F2-4B37-B9B3-E89EEEE700C7}"/>
              </a:ext>
            </a:extLst>
          </p:cNvPr>
          <p:cNvSpPr txBox="1"/>
          <p:nvPr/>
        </p:nvSpPr>
        <p:spPr>
          <a:xfrm>
            <a:off x="6970644" y="867018"/>
            <a:ext cx="4644888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Can you compare straight away?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952B5A-905E-41F9-A513-DC5AE5A1EDEC}"/>
              </a:ext>
            </a:extLst>
          </p:cNvPr>
          <p:cNvSpPr txBox="1"/>
          <p:nvPr/>
        </p:nvSpPr>
        <p:spPr>
          <a:xfrm>
            <a:off x="6983899" y="1390238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No, because the denominators are not the same.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1CD66D-C33B-456C-A547-C24D5C2C909A}"/>
              </a:ext>
            </a:extLst>
          </p:cNvPr>
          <p:cNvSpPr txBox="1"/>
          <p:nvPr/>
        </p:nvSpPr>
        <p:spPr>
          <a:xfrm>
            <a:off x="6970644" y="1865993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Always look to the one with the smallest denominator. </a:t>
            </a:r>
          </a:p>
          <a:p>
            <a:pPr algn="ctr"/>
            <a:r>
              <a:rPr lang="en-GB" sz="1600" dirty="0"/>
              <a:t>Is there anything you can times 6 by to get to 8.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7624D0-7A08-4BD4-A9F6-F77FB4D33D3D}"/>
              </a:ext>
            </a:extLst>
          </p:cNvPr>
          <p:cNvSpPr txBox="1"/>
          <p:nvPr/>
        </p:nvSpPr>
        <p:spPr>
          <a:xfrm>
            <a:off x="6970644" y="2877286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 so you need to find the lowest common denominator. Which is the lowest number in both the 6 and 7 times table?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E1A3F0D-C904-4AE2-A715-8BB12EA15C70}"/>
              </a:ext>
            </a:extLst>
          </p:cNvPr>
          <p:cNvGrpSpPr/>
          <p:nvPr/>
        </p:nvGrpSpPr>
        <p:grpSpPr>
          <a:xfrm>
            <a:off x="1669772" y="3649159"/>
            <a:ext cx="1298715" cy="1666697"/>
            <a:chOff x="1391478" y="2288743"/>
            <a:chExt cx="1775792" cy="211808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C30EB25-B59A-4124-9075-A1F4BFD3C425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9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DCE2D1-BEB5-4A44-9895-4B9E810356F6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24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F224BE4-116D-4C0A-92F3-9E062F89C97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D44FD15-B739-43A7-B1AF-F54E9019811E}"/>
              </a:ext>
            </a:extLst>
          </p:cNvPr>
          <p:cNvSpPr txBox="1"/>
          <p:nvPr/>
        </p:nvSpPr>
        <p:spPr>
          <a:xfrm>
            <a:off x="6983899" y="3868623"/>
            <a:ext cx="463826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This Is 24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56F8EF-2249-4EDB-A97C-911473555507}"/>
              </a:ext>
            </a:extLst>
          </p:cNvPr>
          <p:cNvGrpSpPr/>
          <p:nvPr/>
        </p:nvGrpSpPr>
        <p:grpSpPr>
          <a:xfrm>
            <a:off x="4423755" y="3649159"/>
            <a:ext cx="1298715" cy="1666697"/>
            <a:chOff x="1391478" y="2288743"/>
            <a:chExt cx="1775792" cy="2118083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0B2D0CF-5632-416F-B80E-E14B99F1BFB1}"/>
                </a:ext>
              </a:extLst>
            </p:cNvPr>
            <p:cNvSpPr txBox="1"/>
            <p:nvPr/>
          </p:nvSpPr>
          <p:spPr>
            <a:xfrm>
              <a:off x="1702905" y="2288743"/>
              <a:ext cx="1152939" cy="8996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41F8E34-E35E-4688-B59C-8520D774A2EF}"/>
                </a:ext>
              </a:extLst>
            </p:cNvPr>
            <p:cNvSpPr txBox="1"/>
            <p:nvPr/>
          </p:nvSpPr>
          <p:spPr>
            <a:xfrm>
              <a:off x="1749286" y="3429000"/>
              <a:ext cx="1152939" cy="977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4400" dirty="0"/>
                <a:t>24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B9C027-4E82-4EAB-98FD-049D5D4D4CC6}"/>
                </a:ext>
              </a:extLst>
            </p:cNvPr>
            <p:cNvCxnSpPr/>
            <p:nvPr/>
          </p:nvCxnSpPr>
          <p:spPr>
            <a:xfrm>
              <a:off x="1391478" y="3233530"/>
              <a:ext cx="177579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B3DE1167-8C3C-45E4-9B34-DB7DF859B91A}"/>
              </a:ext>
            </a:extLst>
          </p:cNvPr>
          <p:cNvSpPr txBox="1"/>
          <p:nvPr/>
        </p:nvSpPr>
        <p:spPr>
          <a:xfrm>
            <a:off x="3428110" y="4014553"/>
            <a:ext cx="78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7157E8-B591-43FE-9D12-00AF8FC6AE3A}"/>
              </a:ext>
            </a:extLst>
          </p:cNvPr>
          <p:cNvSpPr txBox="1"/>
          <p:nvPr/>
        </p:nvSpPr>
        <p:spPr>
          <a:xfrm>
            <a:off x="6970644" y="4298212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First fraction: What do you do to 8 to get to 24? </a:t>
            </a:r>
          </a:p>
          <a:p>
            <a:pPr algn="ctr"/>
            <a:r>
              <a:rPr lang="en-GB" sz="1600" dirty="0"/>
              <a:t>Times by 3. Times the bottom by 3 times the top by 3.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26BEEC-B2D9-4D3D-ADDD-02CC056E4F01}"/>
              </a:ext>
            </a:extLst>
          </p:cNvPr>
          <p:cNvSpPr txBox="1"/>
          <p:nvPr/>
        </p:nvSpPr>
        <p:spPr>
          <a:xfrm>
            <a:off x="1499919" y="5704163"/>
            <a:ext cx="463826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/>
              <a:t>4/6 is larger than 3/8</a:t>
            </a:r>
            <a:endParaRPr lang="en-GB" sz="28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22398D-474C-4FE3-AB76-369EB27079C0}"/>
              </a:ext>
            </a:extLst>
          </p:cNvPr>
          <p:cNvSpPr txBox="1"/>
          <p:nvPr/>
        </p:nvSpPr>
        <p:spPr>
          <a:xfrm>
            <a:off x="6970644" y="5242475"/>
            <a:ext cx="463826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Second fraction: what do you do to 6 to get to 24? </a:t>
            </a:r>
          </a:p>
          <a:p>
            <a:pPr algn="ctr"/>
            <a:r>
              <a:rPr lang="en-GB" sz="1600" dirty="0"/>
              <a:t>Times by 4. Times the bottom by 4, times the top by 4. </a:t>
            </a:r>
          </a:p>
        </p:txBody>
      </p:sp>
    </p:spTree>
    <p:extLst>
      <p:ext uri="{BB962C8B-B14F-4D97-AF65-F5344CB8AC3E}">
        <p14:creationId xmlns:p14="http://schemas.microsoft.com/office/powerpoint/2010/main" val="414724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30" grpId="0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1358</TotalTime>
  <Words>817</Words>
  <Application>Microsoft Office PowerPoint</Application>
  <PresentationFormat>Widescreen</PresentationFormat>
  <Paragraphs>146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117</cp:revision>
  <dcterms:created xsi:type="dcterms:W3CDTF">2020-03-20T11:22:32Z</dcterms:created>
  <dcterms:modified xsi:type="dcterms:W3CDTF">2020-05-09T14:35:52Z</dcterms:modified>
</cp:coreProperties>
</file>