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315" r:id="rId11"/>
    <p:sldId id="31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1" autoAdjust="0"/>
    <p:restoredTop sz="94660"/>
  </p:normalViewPr>
  <p:slideViewPr>
    <p:cSldViewPr snapToGrid="0">
      <p:cViewPr varScale="1">
        <p:scale>
          <a:sx n="73" d="100"/>
          <a:sy n="73" d="100"/>
        </p:scale>
        <p:origin x="35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C49F50-409E-4392-A5CE-239CFDB23506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5567E3-D015-4B6C-BF3D-C99C8B44B2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6194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06EFF7-9790-4933-A22F-EF480849826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873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A6586-2D35-49C4-9734-975988F0FB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26BA0A-768E-438C-97F7-32ADEA903E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C68EDD-7A6A-4A54-93AD-C13EDE10A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CA05-C46E-43D0-BF8B-1FC41F64C990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13BB84-26EF-4562-8C7D-5123CB1F6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5FF333-8312-4025-90FD-14524A006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CAF10-90D5-48B3-B8C2-3604ACEB1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54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5FFBE-0FF3-4A73-AC3F-998E83A76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DF407D-16F3-42BA-9CBE-C0CCF6A462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DF1150-BE44-4CB7-B9F3-604006481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CA05-C46E-43D0-BF8B-1FC41F64C990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302583-AF6A-492F-815D-06397F74F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8E7A38-9E92-412F-A5D7-58ACBF0DE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CAF10-90D5-48B3-B8C2-3604ACEB1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4496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77E60AC-5330-4D60-98A9-144AF367C4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A6DD4B-80FE-494E-B9A7-2B085171F3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ACEFC4-D0FA-4F33-B22E-6882EEF37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CA05-C46E-43D0-BF8B-1FC41F64C990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78CD2F-BC85-47A4-9ECD-E5D94FA79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40ABB-257F-4773-A961-B6CAF7326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CAF10-90D5-48B3-B8C2-3604ACEB1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5923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1C6FB-78BD-4DEF-8CF0-DE4AE3823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AD4418-A51C-4501-A36C-48230AAEEE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241225-963D-4D82-A57D-BDE39FA5D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CA05-C46E-43D0-BF8B-1FC41F64C990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258192-9C7C-495E-A3AC-71D8217E8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6B17A6-F2B9-4618-9334-8A20CDFDF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CAF10-90D5-48B3-B8C2-3604ACEB1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646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B77A0-BDDD-43EA-A70C-0BC276FFF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1CD05E-6EFD-4CA6-B8B3-BFFF28A6F0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A17166-21A6-4A35-851F-26DF8113A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CA05-C46E-43D0-BF8B-1FC41F64C990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BA2931-B882-4AFF-8FE0-E91A85CB3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6AF711-D8C1-4633-9936-7B6279C2D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CAF10-90D5-48B3-B8C2-3604ACEB1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048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ED15A-D038-4EB5-996F-B4336BDF8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67D2A-161F-4862-82D0-A2E3269546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DC4EDA-BB14-4B0C-A0A2-79BB731FDA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710BA7-E089-4DDC-8108-6EF7A866F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CA05-C46E-43D0-BF8B-1FC41F64C990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BEB131-E19F-46EC-A7D8-80EE6A1B0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A92EBC-1690-4418-9AD4-EAC2CE11B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CAF10-90D5-48B3-B8C2-3604ACEB1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0379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9AD28-0C01-4618-A598-3F5F16AEA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BD84CB-41AD-47EA-BDF2-DC847FC103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ABD336-C1AD-498A-AA6B-E75786D3F9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5705D4-886A-458A-AC44-7AD0955984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29C4F1-065F-44FD-8A85-7E44D68948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F6D598-E4E0-4499-B431-D28442F81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CA05-C46E-43D0-BF8B-1FC41F64C990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A4B77C-D1D0-4C7B-A2A3-4D019264A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D2E47B-8D05-4330-9CA2-158F26FD7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CAF10-90D5-48B3-B8C2-3604ACEB1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7776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F3C4E-D723-414C-81BC-7F07D909F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369FAF-E605-442C-917F-2DEC72B8C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CA05-C46E-43D0-BF8B-1FC41F64C990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32E6B8-8B0A-4262-91A2-A71BB67D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882A5B-BDAE-4F4E-AB3E-50822B77B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CAF10-90D5-48B3-B8C2-3604ACEB1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5824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6741DD-62B5-4D69-8142-AAA2669D7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CA05-C46E-43D0-BF8B-1FC41F64C990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5702E-3279-4C73-9692-857466FCF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9EBD0C-264F-48DA-B1D1-C6C8D55DC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CAF10-90D5-48B3-B8C2-3604ACEB1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893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76276-1A8D-4770-8794-BE1E03456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A0D957-D72C-45E5-9225-0F19BE2031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DDFE72-0413-427F-A5C2-BE04666487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7FE1FD-3721-40B6-8059-C823893F0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CA05-C46E-43D0-BF8B-1FC41F64C990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AEBB1D-A9F6-4353-8382-E3A22B636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91D3EC-5D97-4BDF-ACC6-0FC3CF0F9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CAF10-90D5-48B3-B8C2-3604ACEB1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9623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3CA83-1D40-4CEE-A235-0FD5DE768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75B8FE9-CBF4-4DE1-AB24-199BE47B69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99CE8C-D7BE-47F3-B8EB-13D73043D2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D5AEB2-BF82-4E0E-A997-2A356ABF5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CA05-C46E-43D0-BF8B-1FC41F64C990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3AFF73-0462-4CBF-A9C3-C6FD4888F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EB2905-5A91-410B-8C21-EE87C6E17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CAF10-90D5-48B3-B8C2-3604ACEB1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293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2A0C48-33A0-4A60-A382-7F572FFE0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9E9027-3318-4F12-913B-EFC78F46B6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E88FB6-2D24-4A8B-90D5-254B6DDD46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5CA05-C46E-43D0-BF8B-1FC41F64C990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4D4F1A-7237-435C-AAF1-374F36D822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925C0E-8920-4F53-905F-02795A7565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6CAF10-90D5-48B3-B8C2-3604ACEB1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0714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5B842-F39E-4203-A7D4-554EF58920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34010"/>
            <a:ext cx="9144000" cy="1179443"/>
          </a:xfr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en-GB" dirty="0">
                <a:latin typeface="Arial Rounded MT Bold" panose="020F0704030504030204" pitchFamily="34" charset="0"/>
              </a:rPr>
              <a:t>Home Learning: </a:t>
            </a:r>
            <a:r>
              <a:rPr lang="en-GB" dirty="0">
                <a:solidFill>
                  <a:schemeClr val="accent2"/>
                </a:solidFill>
                <a:latin typeface="Arial Rounded MT Bold" panose="020F0704030504030204" pitchFamily="34" charset="0"/>
              </a:rPr>
              <a:t>English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EBF6CA3-E70C-4A97-A653-57ED314CDE6D}"/>
              </a:ext>
            </a:extLst>
          </p:cNvPr>
          <p:cNvSpPr txBox="1">
            <a:spLocks/>
          </p:cNvSpPr>
          <p:nvPr/>
        </p:nvSpPr>
        <p:spPr>
          <a:xfrm>
            <a:off x="1524000" y="1775104"/>
            <a:ext cx="9144000" cy="1179443"/>
          </a:xfrm>
          <a:prstGeom prst="rect">
            <a:avLst/>
          </a:prstGeom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tx1"/>
                </a:solidFill>
                <a:latin typeface="Arial Rounded MT Bold" panose="020F0704030504030204" pitchFamily="34" charset="0"/>
              </a:rPr>
              <a:t>Thursday: </a:t>
            </a:r>
            <a:r>
              <a:rPr lang="en-GB" dirty="0">
                <a:solidFill>
                  <a:srgbClr val="00B0F0"/>
                </a:solidFill>
                <a:latin typeface="Arial Rounded MT Bold" panose="020F0704030504030204" pitchFamily="34" charset="0"/>
              </a:rPr>
              <a:t>Spelling</a:t>
            </a:r>
            <a:r>
              <a:rPr lang="en-GB" dirty="0">
                <a:solidFill>
                  <a:srgbClr val="7030A0"/>
                </a:solidFill>
                <a:latin typeface="Arial Rounded MT Bold" panose="020F0704030504030204" pitchFamily="34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FFCCD1-2300-44A8-AE80-0CB39E91077B}"/>
              </a:ext>
            </a:extLst>
          </p:cNvPr>
          <p:cNvSpPr txBox="1"/>
          <p:nvPr/>
        </p:nvSpPr>
        <p:spPr>
          <a:xfrm>
            <a:off x="2315196" y="3377917"/>
            <a:ext cx="308229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latin typeface="Arial Rounded MT Bold" panose="020F0704030504030204" pitchFamily="34" charset="0"/>
              </a:rPr>
              <a:t>What is a prefix?</a:t>
            </a:r>
          </a:p>
        </p:txBody>
      </p:sp>
      <p:pic>
        <p:nvPicPr>
          <p:cNvPr id="5" name="Picture 4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1425BBE0-B42D-46E2-A4FD-E9232200FB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74"/>
          <a:stretch/>
        </p:blipFill>
        <p:spPr>
          <a:xfrm>
            <a:off x="6460478" y="3116198"/>
            <a:ext cx="3416326" cy="3385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3590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5DE8950-DDEA-4102-9081-D873FAB3348D}"/>
              </a:ext>
            </a:extLst>
          </p:cNvPr>
          <p:cNvSpPr txBox="1">
            <a:spLocks/>
          </p:cNvSpPr>
          <p:nvPr/>
        </p:nvSpPr>
        <p:spPr>
          <a:xfrm>
            <a:off x="655982" y="341246"/>
            <a:ext cx="10880035" cy="801754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dirty="0">
                <a:highlight>
                  <a:srgbClr val="FFFF00"/>
                </a:highlight>
                <a:latin typeface="Arial Rounded MT Bold" panose="020F0704030504030204" pitchFamily="34" charset="0"/>
              </a:rPr>
              <a:t>The Year 5 and 6 Spelling Words</a:t>
            </a:r>
            <a:endParaRPr lang="en-GB" sz="3600" dirty="0">
              <a:highlight>
                <a:srgbClr val="00FFFF"/>
              </a:highlight>
              <a:latin typeface="Arial Rounded MT Bold" panose="020F07040305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F3CB0E-0925-4CC6-BEDE-F91B3269A2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089" t="11410" r="19911" b="13553"/>
          <a:stretch/>
        </p:blipFill>
        <p:spPr>
          <a:xfrm>
            <a:off x="2422070" y="1275281"/>
            <a:ext cx="7668987" cy="5392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8916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5DE8950-DDEA-4102-9081-D873FAB3348D}"/>
              </a:ext>
            </a:extLst>
          </p:cNvPr>
          <p:cNvSpPr txBox="1">
            <a:spLocks/>
          </p:cNvSpPr>
          <p:nvPr/>
        </p:nvSpPr>
        <p:spPr>
          <a:xfrm>
            <a:off x="655982" y="341246"/>
            <a:ext cx="10880035" cy="801754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Spelling Rule: </a:t>
            </a:r>
            <a:r>
              <a:rPr lang="en-GB" sz="3600" dirty="0">
                <a:highlight>
                  <a:srgbClr val="FFFF00"/>
                </a:highlight>
                <a:latin typeface="Arial Rounded MT Bold" panose="020F0704030504030204" pitchFamily="34" charset="0"/>
              </a:rPr>
              <a:t>The Year 5 and 6 Spelling Words</a:t>
            </a:r>
            <a:endParaRPr lang="en-GB" sz="3600" dirty="0">
              <a:highlight>
                <a:srgbClr val="00FFFF"/>
              </a:highlight>
              <a:latin typeface="Arial Rounded MT Bold" panose="020F0704030504030204" pitchFamily="34" charset="0"/>
            </a:endParaRPr>
          </a:p>
        </p:txBody>
      </p:sp>
      <p:pic>
        <p:nvPicPr>
          <p:cNvPr id="4098" name="Picture 2" descr="Spelling Scribble | Spelling words, Spelling activities, Teaching">
            <a:extLst>
              <a:ext uri="{FF2B5EF4-FFF2-40B4-BE49-F238E27FC236}">
                <a16:creationId xmlns:a16="http://schemas.microsoft.com/office/drawing/2014/main" id="{63E657B0-D69D-4403-811A-B50F335DB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117" y="1325336"/>
            <a:ext cx="4914900" cy="5015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79A438E-4B19-4197-995F-D3A3BABD86F5}"/>
              </a:ext>
            </a:extLst>
          </p:cNvPr>
          <p:cNvSpPr/>
          <p:nvPr/>
        </p:nvSpPr>
        <p:spPr>
          <a:xfrm>
            <a:off x="184590" y="1486686"/>
            <a:ext cx="6128184" cy="954107"/>
          </a:xfrm>
          <a:prstGeom prst="rect">
            <a:avLst/>
          </a:prstGeom>
          <a:ln w="5715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800" dirty="0">
                <a:latin typeface="Arial Rounded MT Bold" panose="020F0704030504030204" pitchFamily="34" charset="0"/>
              </a:rPr>
              <a:t>Draw a spelling squiggle for the “</a:t>
            </a:r>
            <a:r>
              <a:rPr lang="en-GB" sz="28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b</a:t>
            </a:r>
            <a:r>
              <a:rPr lang="en-GB" sz="2800" dirty="0">
                <a:latin typeface="Arial Rounded MT Bold" panose="020F0704030504030204" pitchFamily="34" charset="0"/>
              </a:rPr>
              <a:t>” and “</a:t>
            </a:r>
            <a:r>
              <a:rPr lang="en-GB" sz="28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c</a:t>
            </a:r>
            <a:r>
              <a:rPr lang="en-GB" sz="2800" dirty="0">
                <a:latin typeface="Arial Rounded MT Bold" panose="020F0704030504030204" pitchFamily="34" charset="0"/>
              </a:rPr>
              <a:t>” Year 5 and 6 words!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FCA2A1D-742B-49F9-94DE-3364C58E16E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089" t="11410" r="19911" b="13553"/>
          <a:stretch/>
        </p:blipFill>
        <p:spPr>
          <a:xfrm>
            <a:off x="655982" y="2965269"/>
            <a:ext cx="5209715" cy="366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230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F7C89AF-F546-4AD7-8352-BBE9AC3F27C5}"/>
              </a:ext>
            </a:extLst>
          </p:cNvPr>
          <p:cNvSpPr/>
          <p:nvPr/>
        </p:nvSpPr>
        <p:spPr>
          <a:xfrm>
            <a:off x="426720" y="0"/>
            <a:ext cx="1133856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A group of letters that is added to the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beginning</a:t>
            </a:r>
            <a:endParaRPr lang="en-GB" sz="4000" dirty="0">
              <a:effectLst/>
              <a:latin typeface="Arial Rounded MT Bold" panose="020F0704030504030204" pitchFamily="34" charset="0"/>
            </a:endParaRPr>
          </a:p>
          <a:p>
            <a:pPr algn="ctr"/>
            <a:r>
              <a:rPr lang="en-GB" sz="40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of a word to change its meaning. </a:t>
            </a:r>
            <a:endParaRPr lang="en-GB" sz="4000" dirty="0">
              <a:effectLst/>
              <a:latin typeface="Arial Rounded MT Bold" panose="020F0704030504030204" pitchFamily="34" charset="0"/>
            </a:endParaRPr>
          </a:p>
          <a:p>
            <a:pPr algn="ctr"/>
            <a:br>
              <a:rPr lang="en-GB" sz="4000" dirty="0">
                <a:solidFill>
                  <a:srgbClr val="000000"/>
                </a:solidFill>
                <a:latin typeface="Arial Rounded MT Bold" panose="020F0704030504030204" pitchFamily="34" charset="0"/>
              </a:rPr>
            </a:br>
            <a:endParaRPr lang="en-GB" sz="4000" dirty="0">
              <a:solidFill>
                <a:srgbClr val="000000"/>
              </a:solidFill>
              <a:latin typeface="Arial Rounded MT Bold" panose="020F0704030504030204" pitchFamily="34" charset="0"/>
            </a:endParaRPr>
          </a:p>
          <a:p>
            <a:pPr algn="ctr"/>
            <a:r>
              <a:rPr lang="en-GB" sz="40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It's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similar to a suffix</a:t>
            </a:r>
            <a:r>
              <a:rPr lang="en-GB" sz="40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, which is added to the </a:t>
            </a:r>
            <a:endParaRPr lang="en-GB" sz="4000" dirty="0">
              <a:effectLst/>
              <a:latin typeface="Arial Rounded MT Bold" panose="020F0704030504030204" pitchFamily="34" charset="0"/>
            </a:endParaRPr>
          </a:p>
          <a:p>
            <a:pPr algn="ctr"/>
            <a:r>
              <a:rPr lang="en-GB" sz="40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end of a word. </a:t>
            </a:r>
            <a:endParaRPr lang="en-GB" sz="4000" dirty="0">
              <a:effectLst/>
              <a:latin typeface="Arial Rounded MT Bold" panose="020F0704030504030204" pitchFamily="34" charset="0"/>
            </a:endParaRPr>
          </a:p>
          <a:p>
            <a:pPr algn="ctr"/>
            <a:br>
              <a:rPr lang="en-GB" sz="4000" dirty="0">
                <a:solidFill>
                  <a:srgbClr val="000000"/>
                </a:solidFill>
                <a:latin typeface="Arial Rounded MT Bold" panose="020F0704030504030204" pitchFamily="34" charset="0"/>
              </a:rPr>
            </a:br>
            <a:endParaRPr lang="en-GB" sz="4000" dirty="0">
              <a:solidFill>
                <a:srgbClr val="000000"/>
              </a:solidFill>
              <a:latin typeface="Arial Rounded MT Bold" panose="020F0704030504030204" pitchFamily="34" charset="0"/>
            </a:endParaRPr>
          </a:p>
          <a:p>
            <a:pPr algn="ctr"/>
            <a:r>
              <a:rPr lang="en-GB" sz="40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E.g. the verb '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take</a:t>
            </a:r>
            <a:r>
              <a:rPr lang="en-GB" sz="40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' can be made into '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mistake</a:t>
            </a:r>
            <a:r>
              <a:rPr lang="en-GB" sz="40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'</a:t>
            </a:r>
            <a:endParaRPr lang="en-GB" sz="4000" dirty="0">
              <a:effectLst/>
              <a:latin typeface="Arial Rounded MT Bold" panose="020F0704030504030204" pitchFamily="34" charset="0"/>
            </a:endParaRPr>
          </a:p>
          <a:p>
            <a:pPr algn="ctr"/>
            <a:r>
              <a:rPr lang="en-GB" sz="40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with a prefix and '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taking</a:t>
            </a:r>
            <a:r>
              <a:rPr lang="en-GB" sz="40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' with a suffix.</a:t>
            </a:r>
            <a:endParaRPr lang="en-GB" sz="40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037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BC24ACC-AC7D-45B6-AEFA-2DB26592EF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97352"/>
            <a:ext cx="12192000" cy="386064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2030808-3977-445B-9BD9-99BDE291F206}"/>
              </a:ext>
            </a:extLst>
          </p:cNvPr>
          <p:cNvSpPr/>
          <p:nvPr/>
        </p:nvSpPr>
        <p:spPr>
          <a:xfrm>
            <a:off x="2799805" y="179908"/>
            <a:ext cx="873469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>
                <a:latin typeface="Arial Rounded MT Bold" panose="020F0704030504030204" pitchFamily="34" charset="0"/>
              </a:rPr>
              <a:t>Meaning: to take away or reduce. </a:t>
            </a:r>
            <a:endParaRPr lang="en-GB" sz="3600" dirty="0">
              <a:effectLst/>
              <a:latin typeface="Arial Rounded MT Bold" panose="020F0704030504030204" pitchFamily="34" charset="0"/>
            </a:endParaRPr>
          </a:p>
          <a:p>
            <a:br>
              <a:rPr lang="en-GB" sz="3600" dirty="0">
                <a:latin typeface="Arial Rounded MT Bold" panose="020F0704030504030204" pitchFamily="34" charset="0"/>
              </a:rPr>
            </a:br>
            <a:endParaRPr lang="en-GB" sz="3600" dirty="0">
              <a:latin typeface="Arial Rounded MT Bold" panose="020F0704030504030204" pitchFamily="34" charset="0"/>
            </a:endParaRPr>
          </a:p>
          <a:p>
            <a:r>
              <a:rPr lang="en-GB" sz="3600" dirty="0">
                <a:latin typeface="Arial Rounded MT Bold" panose="020F0704030504030204" pitchFamily="34" charset="0"/>
              </a:rPr>
              <a:t>Examples: deactivate, defuse and deface</a:t>
            </a:r>
            <a:r>
              <a:rPr lang="en-GB" dirty="0"/>
              <a:t>.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70B664C-084B-4007-BFCB-55D2F9B9F4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7684717"/>
              </p:ext>
            </p:extLst>
          </p:nvPr>
        </p:nvGraphicFramePr>
        <p:xfrm>
          <a:off x="403860" y="290354"/>
          <a:ext cx="10515600" cy="1981200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val="1202782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1240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de</a:t>
                      </a:r>
                      <a:endParaRPr lang="en-GB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9455891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262FA6B7-D0C4-4B47-AA1D-E7461DA65A73}"/>
              </a:ext>
            </a:extLst>
          </p:cNvPr>
          <p:cNvSpPr/>
          <p:nvPr/>
        </p:nvSpPr>
        <p:spPr>
          <a:xfrm>
            <a:off x="6274525" y="3815771"/>
            <a:ext cx="525997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Unfortunately, the street sign had been defaced.</a:t>
            </a:r>
            <a:r>
              <a:rPr lang="en-GB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F2DD752-DDD3-4976-B414-481DD5EA8863}"/>
              </a:ext>
            </a:extLst>
          </p:cNvPr>
          <p:cNvSpPr/>
          <p:nvPr/>
        </p:nvSpPr>
        <p:spPr>
          <a:xfrm>
            <a:off x="9313818" y="5353833"/>
            <a:ext cx="2747554" cy="13977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rial Rounded MT Bold" panose="020F0704030504030204" pitchFamily="34" charset="0"/>
              </a:rPr>
              <a:t>Can you write your own “de-” word to show your understanding of this prefix?</a:t>
            </a:r>
          </a:p>
        </p:txBody>
      </p:sp>
    </p:spTree>
    <p:extLst>
      <p:ext uri="{BB962C8B-B14F-4D97-AF65-F5344CB8AC3E}">
        <p14:creationId xmlns:p14="http://schemas.microsoft.com/office/powerpoint/2010/main" val="658820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2030808-3977-445B-9BD9-99BDE291F206}"/>
              </a:ext>
            </a:extLst>
          </p:cNvPr>
          <p:cNvSpPr/>
          <p:nvPr/>
        </p:nvSpPr>
        <p:spPr>
          <a:xfrm>
            <a:off x="2799805" y="179908"/>
            <a:ext cx="873469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>
                <a:latin typeface="Arial Rounded MT Bold" panose="020F0704030504030204" pitchFamily="34" charset="0"/>
              </a:rPr>
              <a:t>Meaning: to remove, reverse or not to have</a:t>
            </a:r>
          </a:p>
          <a:p>
            <a:endParaRPr lang="en-GB" sz="3600" dirty="0">
              <a:latin typeface="Arial Rounded MT Bold" panose="020F0704030504030204" pitchFamily="34" charset="0"/>
            </a:endParaRPr>
          </a:p>
          <a:p>
            <a:r>
              <a:rPr lang="en-GB" sz="3600" dirty="0">
                <a:latin typeface="Arial Rounded MT Bold" panose="020F0704030504030204" pitchFamily="34" charset="0"/>
              </a:rPr>
              <a:t>Examples: disconnect, disagree, discomfort.</a:t>
            </a:r>
            <a:endParaRPr lang="en-GB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6FEE446-FC93-4215-AC51-EA1AFF4EE8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3345719"/>
              </p:ext>
            </p:extLst>
          </p:nvPr>
        </p:nvGraphicFramePr>
        <p:xfrm>
          <a:off x="220980" y="554159"/>
          <a:ext cx="10515600" cy="1981200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val="128001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1240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dis</a:t>
                      </a:r>
                      <a:endParaRPr lang="en-GB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0005777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EC50C4BA-7788-4895-A8C3-4F75FB1381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" y="3042229"/>
            <a:ext cx="11643360" cy="370147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62FA6B7-D0C4-4B47-AA1D-E7461DA65A73}"/>
              </a:ext>
            </a:extLst>
          </p:cNvPr>
          <p:cNvSpPr/>
          <p:nvPr/>
        </p:nvSpPr>
        <p:spPr>
          <a:xfrm>
            <a:off x="6932023" y="3815771"/>
            <a:ext cx="525997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I had to disconnect </a:t>
            </a:r>
          </a:p>
          <a:p>
            <a:r>
              <a:rPr lang="en-GB" sz="3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my printer from my</a:t>
            </a:r>
          </a:p>
          <a:p>
            <a:r>
              <a:rPr lang="en-GB" sz="3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computer.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2011031-4A0C-4670-AAC9-6DB1C86E5E46}"/>
              </a:ext>
            </a:extLst>
          </p:cNvPr>
          <p:cNvSpPr/>
          <p:nvPr/>
        </p:nvSpPr>
        <p:spPr>
          <a:xfrm>
            <a:off x="9313818" y="5353833"/>
            <a:ext cx="2747554" cy="13977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rial Rounded MT Bold" panose="020F0704030504030204" pitchFamily="34" charset="0"/>
              </a:rPr>
              <a:t>Can you write your own “dis-” word to show your understanding of this prefix?</a:t>
            </a:r>
          </a:p>
        </p:txBody>
      </p:sp>
    </p:spTree>
    <p:extLst>
      <p:ext uri="{BB962C8B-B14F-4D97-AF65-F5344CB8AC3E}">
        <p14:creationId xmlns:p14="http://schemas.microsoft.com/office/powerpoint/2010/main" val="1686201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2030808-3977-445B-9BD9-99BDE291F206}"/>
              </a:ext>
            </a:extLst>
          </p:cNvPr>
          <p:cNvSpPr/>
          <p:nvPr/>
        </p:nvSpPr>
        <p:spPr>
          <a:xfrm>
            <a:off x="2799805" y="179908"/>
            <a:ext cx="873469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>
                <a:latin typeface="Arial Rounded MT Bold" panose="020F0704030504030204" pitchFamily="34" charset="0"/>
              </a:rPr>
              <a:t>Meaning: to happen again and to back away</a:t>
            </a:r>
          </a:p>
          <a:p>
            <a:endParaRPr lang="en-GB" sz="3600" dirty="0">
              <a:latin typeface="Arial Rounded MT Bold" panose="020F0704030504030204" pitchFamily="34" charset="0"/>
            </a:endParaRPr>
          </a:p>
          <a:p>
            <a:r>
              <a:rPr lang="en-GB" sz="3600" dirty="0">
                <a:latin typeface="Arial Rounded MT Bold" panose="020F0704030504030204" pitchFamily="34" charset="0"/>
              </a:rPr>
              <a:t>Examples: reread, return and retreat</a:t>
            </a:r>
            <a:endParaRPr lang="en-GB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5FB2EC4-D629-4F4B-BC65-F2E53D7185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7224962"/>
              </p:ext>
            </p:extLst>
          </p:nvPr>
        </p:nvGraphicFramePr>
        <p:xfrm>
          <a:off x="335280" y="297303"/>
          <a:ext cx="10515600" cy="1981200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val="273784503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1240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re</a:t>
                      </a:r>
                      <a:endParaRPr lang="en-GB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9515816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FFDDCA3F-2404-405E-9339-DEDAD9EE09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54515"/>
            <a:ext cx="11932920" cy="340618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62FA6B7-D0C4-4B47-AA1D-E7461DA65A73}"/>
              </a:ext>
            </a:extLst>
          </p:cNvPr>
          <p:cNvSpPr/>
          <p:nvPr/>
        </p:nvSpPr>
        <p:spPr>
          <a:xfrm>
            <a:off x="6274525" y="3815771"/>
            <a:ext cx="525997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I had to re-read the story because I didn’t</a:t>
            </a:r>
          </a:p>
          <a:p>
            <a:r>
              <a:rPr lang="en-GB" sz="3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understand it at first.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EEE31D7-DFBA-47BC-8E5C-2E1E9AF681A6}"/>
              </a:ext>
            </a:extLst>
          </p:cNvPr>
          <p:cNvSpPr/>
          <p:nvPr/>
        </p:nvSpPr>
        <p:spPr>
          <a:xfrm>
            <a:off x="9313818" y="5353833"/>
            <a:ext cx="2747554" cy="13977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rial Rounded MT Bold" panose="020F0704030504030204" pitchFamily="34" charset="0"/>
              </a:rPr>
              <a:t>Can you write your own “re-” word to show your understanding of this prefix?</a:t>
            </a:r>
          </a:p>
        </p:txBody>
      </p:sp>
    </p:spTree>
    <p:extLst>
      <p:ext uri="{BB962C8B-B14F-4D97-AF65-F5344CB8AC3E}">
        <p14:creationId xmlns:p14="http://schemas.microsoft.com/office/powerpoint/2010/main" val="3741737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2030808-3977-445B-9BD9-99BDE291F206}"/>
              </a:ext>
            </a:extLst>
          </p:cNvPr>
          <p:cNvSpPr/>
          <p:nvPr/>
        </p:nvSpPr>
        <p:spPr>
          <a:xfrm>
            <a:off x="2799805" y="179908"/>
            <a:ext cx="873469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>
                <a:latin typeface="Arial Rounded MT Bold" panose="020F0704030504030204" pitchFamily="34" charset="0"/>
              </a:rPr>
              <a:t>Meaning: wrongly, badly or unsuitably</a:t>
            </a:r>
          </a:p>
          <a:p>
            <a:endParaRPr lang="en-GB" sz="3600" dirty="0">
              <a:latin typeface="Arial Rounded MT Bold" panose="020F0704030504030204" pitchFamily="34" charset="0"/>
            </a:endParaRPr>
          </a:p>
          <a:p>
            <a:r>
              <a:rPr lang="en-GB" sz="3600" dirty="0">
                <a:latin typeface="Arial Rounded MT Bold" panose="020F0704030504030204" pitchFamily="34" charset="0"/>
              </a:rPr>
              <a:t>Examples: misinform, mismanage, misspell.</a:t>
            </a:r>
            <a:endParaRPr lang="en-GB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70B664C-084B-4007-BFCB-55D2F9B9F4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4622640"/>
              </p:ext>
            </p:extLst>
          </p:nvPr>
        </p:nvGraphicFramePr>
        <p:xfrm>
          <a:off x="175260" y="294630"/>
          <a:ext cx="10515600" cy="1981200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val="1202782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1240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mis</a:t>
                      </a:r>
                      <a:endParaRPr lang="en-GB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9455891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F8E6E393-626F-4076-88AB-7346F4FDCF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498" y="2853995"/>
            <a:ext cx="11206842" cy="367787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62FA6B7-D0C4-4B47-AA1D-E7461DA65A73}"/>
              </a:ext>
            </a:extLst>
          </p:cNvPr>
          <p:cNvSpPr/>
          <p:nvPr/>
        </p:nvSpPr>
        <p:spPr>
          <a:xfrm>
            <a:off x="6274525" y="3815771"/>
            <a:ext cx="525997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The signs couldn’t be used because “beach” had been misspelt.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80E6807-C008-4D52-89F4-31A431EFE9E2}"/>
              </a:ext>
            </a:extLst>
          </p:cNvPr>
          <p:cNvSpPr/>
          <p:nvPr/>
        </p:nvSpPr>
        <p:spPr>
          <a:xfrm>
            <a:off x="9313818" y="5353833"/>
            <a:ext cx="2747554" cy="13977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rial Rounded MT Bold" panose="020F0704030504030204" pitchFamily="34" charset="0"/>
              </a:rPr>
              <a:t>Can you write your own “mis-” word to show your understanding of this prefix?</a:t>
            </a:r>
          </a:p>
        </p:txBody>
      </p:sp>
    </p:spTree>
    <p:extLst>
      <p:ext uri="{BB962C8B-B14F-4D97-AF65-F5344CB8AC3E}">
        <p14:creationId xmlns:p14="http://schemas.microsoft.com/office/powerpoint/2010/main" val="492267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54AF25E-F293-4EFD-B810-8C4CF8D370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5173584"/>
              </p:ext>
            </p:extLst>
          </p:nvPr>
        </p:nvGraphicFramePr>
        <p:xfrm>
          <a:off x="3467100" y="444529"/>
          <a:ext cx="10515600" cy="2529840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val="189061389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Meaning: too much and something that is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  <a:p>
                      <a:r>
                        <a:rPr lang="en-GB" sz="320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over or on the outside.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  <a:p>
                      <a:br>
                        <a:rPr lang="en-GB" sz="320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</a:br>
                      <a:endParaRPr lang="en-GB" sz="320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  <a:p>
                      <a:r>
                        <a:rPr lang="en-GB" sz="320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Examples: overreact, overtake and overfill.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9381986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0C2609A4-DC4E-46A5-A216-0D421D6A27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1581573"/>
              </p:ext>
            </p:extLst>
          </p:nvPr>
        </p:nvGraphicFramePr>
        <p:xfrm>
          <a:off x="0" y="606943"/>
          <a:ext cx="10515600" cy="1981200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val="203600221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1240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over</a:t>
                      </a:r>
                      <a:endParaRPr lang="en-GB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6443312"/>
                  </a:ext>
                </a:extLst>
              </a:tr>
            </a:tbl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A870927A-1E26-4AC1-884A-C3D8883697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" y="3136783"/>
            <a:ext cx="11521440" cy="331070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62FA6B7-D0C4-4B47-AA1D-E7461DA65A73}"/>
              </a:ext>
            </a:extLst>
          </p:cNvPr>
          <p:cNvSpPr/>
          <p:nvPr/>
        </p:nvSpPr>
        <p:spPr>
          <a:xfrm>
            <a:off x="6520543" y="3914970"/>
            <a:ext cx="525997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The black racing car tried to overtake his opponent.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D406A21-3DCC-4E3D-81B8-42251D767A6C}"/>
              </a:ext>
            </a:extLst>
          </p:cNvPr>
          <p:cNvSpPr/>
          <p:nvPr/>
        </p:nvSpPr>
        <p:spPr>
          <a:xfrm>
            <a:off x="9313818" y="5353833"/>
            <a:ext cx="2747554" cy="13977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rial Rounded MT Bold" panose="020F0704030504030204" pitchFamily="34" charset="0"/>
              </a:rPr>
              <a:t>Can you write your </a:t>
            </a:r>
            <a:r>
              <a:rPr lang="en-GB">
                <a:latin typeface="Arial Rounded MT Bold" panose="020F0704030504030204" pitchFamily="34" charset="0"/>
              </a:rPr>
              <a:t>own “over-” </a:t>
            </a:r>
            <a:r>
              <a:rPr lang="en-GB" dirty="0">
                <a:latin typeface="Arial Rounded MT Bold" panose="020F0704030504030204" pitchFamily="34" charset="0"/>
              </a:rPr>
              <a:t>word to show your understanding of this prefix?</a:t>
            </a:r>
          </a:p>
        </p:txBody>
      </p:sp>
    </p:spTree>
    <p:extLst>
      <p:ext uri="{BB962C8B-B14F-4D97-AF65-F5344CB8AC3E}">
        <p14:creationId xmlns:p14="http://schemas.microsoft.com/office/powerpoint/2010/main" val="100449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88BDE75-FA5E-4839-8A2B-6BF00081EEAE}"/>
              </a:ext>
            </a:extLst>
          </p:cNvPr>
          <p:cNvSpPr/>
          <p:nvPr/>
        </p:nvSpPr>
        <p:spPr>
          <a:xfrm>
            <a:off x="0" y="120180"/>
            <a:ext cx="46786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i="1" dirty="0">
                <a:solidFill>
                  <a:srgbClr val="000000"/>
                </a:solidFill>
                <a:latin typeface="Arial Rounded MT Bold" panose="020F0704030504030204" pitchFamily="34" charset="0"/>
              </a:rPr>
              <a:t>Match the prefix</a:t>
            </a:r>
            <a:endParaRPr lang="en-GB" sz="3200" dirty="0">
              <a:effectLst/>
              <a:latin typeface="Arial Rounded MT Bold" panose="020F0704030504030204" pitchFamily="34" charset="0"/>
            </a:endParaRPr>
          </a:p>
          <a:p>
            <a:pPr algn="ctr"/>
            <a:r>
              <a:rPr lang="en-GB" sz="3200" i="1" dirty="0">
                <a:solidFill>
                  <a:srgbClr val="000000"/>
                </a:solidFill>
                <a:latin typeface="Arial Rounded MT Bold" panose="020F0704030504030204" pitchFamily="34" charset="0"/>
              </a:rPr>
              <a:t>to the definition</a:t>
            </a:r>
            <a:endParaRPr lang="en-GB" sz="3200" dirty="0">
              <a:effectLst/>
              <a:latin typeface="Arial Rounded MT Bold" panose="020F0704030504030204" pitchFamily="34" charset="0"/>
            </a:endParaRPr>
          </a:p>
          <a:p>
            <a:pPr algn="ctr"/>
            <a:r>
              <a:rPr lang="en-GB" sz="3200" i="1" dirty="0">
                <a:solidFill>
                  <a:srgbClr val="000000"/>
                </a:solidFill>
                <a:latin typeface="Arial Rounded MT Bold" panose="020F0704030504030204" pitchFamily="34" charset="0"/>
              </a:rPr>
              <a:t>and think of as many</a:t>
            </a:r>
            <a:endParaRPr lang="en-GB" sz="3200" dirty="0">
              <a:effectLst/>
              <a:latin typeface="Arial Rounded MT Bold" panose="020F0704030504030204" pitchFamily="34" charset="0"/>
            </a:endParaRPr>
          </a:p>
          <a:p>
            <a:pPr algn="ctr"/>
            <a:r>
              <a:rPr lang="en-GB" sz="3200" i="1" dirty="0">
                <a:solidFill>
                  <a:srgbClr val="000000"/>
                </a:solidFill>
                <a:latin typeface="Arial Rounded MT Bold" panose="020F0704030504030204" pitchFamily="34" charset="0"/>
              </a:rPr>
              <a:t>words as possible.</a:t>
            </a:r>
            <a:endParaRPr lang="en-GB" sz="3200" dirty="0">
              <a:effectLst/>
              <a:latin typeface="Arial Rounded MT Bold" panose="020F0704030504030204" pitchFamily="34" charset="0"/>
            </a:endParaRPr>
          </a:p>
          <a:p>
            <a:pPr algn="ctr"/>
            <a:r>
              <a:rPr lang="en-GB" sz="3200" i="1" dirty="0">
                <a:solidFill>
                  <a:srgbClr val="000000"/>
                </a:solidFill>
                <a:latin typeface="Arial Rounded MT Bold" panose="020F0704030504030204" pitchFamily="34" charset="0"/>
              </a:rPr>
              <a:t>Use a dictionary if you need</a:t>
            </a:r>
            <a:r>
              <a:rPr lang="en-GB" sz="3200" dirty="0">
                <a:latin typeface="Arial Rounded MT Bold" panose="020F0704030504030204" pitchFamily="34" charset="0"/>
              </a:rPr>
              <a:t> </a:t>
            </a:r>
            <a:r>
              <a:rPr lang="en-GB" sz="3200" i="1" dirty="0">
                <a:solidFill>
                  <a:srgbClr val="000000"/>
                </a:solidFill>
                <a:latin typeface="Arial Rounded MT Bold" panose="020F0704030504030204" pitchFamily="34" charset="0"/>
              </a:rPr>
              <a:t>help! </a:t>
            </a:r>
            <a:endParaRPr lang="en-GB" sz="3200" dirty="0">
              <a:latin typeface="Arial Rounded MT Bold" panose="020F070403050403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AA7E3E4-FDA7-45B6-81BF-9C58110655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1445940"/>
              </p:ext>
            </p:extLst>
          </p:nvPr>
        </p:nvGraphicFramePr>
        <p:xfrm>
          <a:off x="5644414" y="231540"/>
          <a:ext cx="6334226" cy="6394920"/>
        </p:xfrm>
        <a:graphic>
          <a:graphicData uri="http://schemas.openxmlformats.org/drawingml/2006/table">
            <a:tbl>
              <a:tblPr/>
              <a:tblGrid>
                <a:gridCol w="6334226">
                  <a:extLst>
                    <a:ext uri="{9D8B030D-6E8A-4147-A177-3AD203B41FA5}">
                      <a16:colId xmlns:a16="http://schemas.microsoft.com/office/drawing/2014/main" val="3893294244"/>
                    </a:ext>
                  </a:extLst>
                </a:gridCol>
              </a:tblGrid>
              <a:tr h="4351338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000000"/>
                          </a:solidFill>
                          <a:effectLst/>
                          <a:latin typeface="Arial Rounded MT Bold" panose="020F0704030504030204" pitchFamily="34" charset="0"/>
                        </a:rPr>
                        <a:t>re</a:t>
                      </a:r>
                      <a:endParaRPr lang="en-GB" sz="1600" dirty="0">
                        <a:effectLst/>
                        <a:latin typeface="Arial Rounded MT Bold" panose="020F0704030504030204" pitchFamily="34" charset="0"/>
                      </a:endParaRPr>
                    </a:p>
                    <a:p>
                      <a:br>
                        <a:rPr lang="en-GB" sz="3200" dirty="0">
                          <a:solidFill>
                            <a:srgbClr val="000000"/>
                          </a:solidFill>
                          <a:effectLst/>
                          <a:latin typeface="Arial Rounded MT Bold" panose="020F0704030504030204" pitchFamily="34" charset="0"/>
                        </a:rPr>
                      </a:br>
                      <a:endParaRPr lang="en-GB" sz="3200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  <a:p>
                      <a:r>
                        <a:rPr lang="en-GB" sz="3200" dirty="0">
                          <a:solidFill>
                            <a:srgbClr val="000000"/>
                          </a:solidFill>
                          <a:effectLst/>
                          <a:latin typeface="Arial Rounded MT Bold" panose="020F0704030504030204" pitchFamily="34" charset="0"/>
                        </a:rPr>
                        <a:t>dis</a:t>
                      </a:r>
                      <a:endParaRPr lang="en-GB" sz="1600" dirty="0">
                        <a:effectLst/>
                        <a:latin typeface="Arial Rounded MT Bold" panose="020F0704030504030204" pitchFamily="34" charset="0"/>
                      </a:endParaRPr>
                    </a:p>
                    <a:p>
                      <a:br>
                        <a:rPr lang="en-GB" sz="3200" dirty="0">
                          <a:solidFill>
                            <a:srgbClr val="000000"/>
                          </a:solidFill>
                          <a:effectLst/>
                          <a:latin typeface="Arial Rounded MT Bold" panose="020F0704030504030204" pitchFamily="34" charset="0"/>
                        </a:rPr>
                      </a:br>
                      <a:endParaRPr lang="en-GB" sz="3200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  <a:p>
                      <a:r>
                        <a:rPr lang="en-GB" sz="3200" dirty="0">
                          <a:solidFill>
                            <a:srgbClr val="000000"/>
                          </a:solidFill>
                          <a:effectLst/>
                          <a:latin typeface="Arial Rounded MT Bold" panose="020F0704030504030204" pitchFamily="34" charset="0"/>
                        </a:rPr>
                        <a:t>over</a:t>
                      </a:r>
                      <a:endParaRPr lang="en-GB" sz="1600" dirty="0">
                        <a:effectLst/>
                        <a:latin typeface="Arial Rounded MT Bold" panose="020F0704030504030204" pitchFamily="34" charset="0"/>
                      </a:endParaRPr>
                    </a:p>
                    <a:p>
                      <a:br>
                        <a:rPr lang="en-GB" sz="3200" dirty="0">
                          <a:solidFill>
                            <a:srgbClr val="000000"/>
                          </a:solidFill>
                          <a:effectLst/>
                          <a:latin typeface="Arial Rounded MT Bold" panose="020F0704030504030204" pitchFamily="34" charset="0"/>
                        </a:rPr>
                      </a:br>
                      <a:endParaRPr lang="en-GB" sz="3200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  <a:p>
                      <a:r>
                        <a:rPr lang="en-GB" sz="3200" dirty="0">
                          <a:solidFill>
                            <a:srgbClr val="000000"/>
                          </a:solidFill>
                          <a:effectLst/>
                          <a:latin typeface="Arial Rounded MT Bold" panose="020F0704030504030204" pitchFamily="34" charset="0"/>
                        </a:rPr>
                        <a:t>mis</a:t>
                      </a:r>
                      <a:endParaRPr lang="en-GB" sz="1600" dirty="0">
                        <a:effectLst/>
                        <a:latin typeface="Arial Rounded MT Bold" panose="020F0704030504030204" pitchFamily="34" charset="0"/>
                      </a:endParaRPr>
                    </a:p>
                    <a:p>
                      <a:br>
                        <a:rPr lang="en-GB" sz="3200" dirty="0">
                          <a:solidFill>
                            <a:srgbClr val="000000"/>
                          </a:solidFill>
                          <a:effectLst/>
                          <a:latin typeface="Arial Rounded MT Bold" panose="020F0704030504030204" pitchFamily="34" charset="0"/>
                        </a:rPr>
                      </a:br>
                      <a:endParaRPr lang="en-GB" sz="3200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  <a:p>
                      <a:r>
                        <a:rPr lang="en-GB" sz="3200" dirty="0">
                          <a:solidFill>
                            <a:srgbClr val="000000"/>
                          </a:solidFill>
                          <a:effectLst/>
                          <a:latin typeface="Arial Rounded MT Bold" panose="020F0704030504030204" pitchFamily="34" charset="0"/>
                        </a:rPr>
                        <a:t>de</a:t>
                      </a:r>
                      <a:endParaRPr lang="en-GB" sz="1600" dirty="0"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55080" marR="55080" marT="27540" marB="275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8925926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B57AF0F3-6989-453B-AA59-1C4001C68CF7}"/>
              </a:ext>
            </a:extLst>
          </p:cNvPr>
          <p:cNvSpPr/>
          <p:nvPr/>
        </p:nvSpPr>
        <p:spPr>
          <a:xfrm>
            <a:off x="9382226" y="774115"/>
            <a:ext cx="25964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too much and something that is</a:t>
            </a:r>
            <a:r>
              <a:rPr lang="en-GB" sz="1400" b="0" i="0" dirty="0">
                <a:effectLst/>
                <a:latin typeface="Arial" panose="020B0604020202020204" pitchFamily="34" charset="0"/>
              </a:rPr>
              <a:t> </a:t>
            </a:r>
          </a:p>
          <a:p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over or on the outside.</a:t>
            </a:r>
            <a:endParaRPr lang="en-GB" sz="1400" b="0" i="0" dirty="0"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294A674-22BF-49AD-86D3-98CCF617D9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0135705"/>
              </p:ext>
            </p:extLst>
          </p:nvPr>
        </p:nvGraphicFramePr>
        <p:xfrm>
          <a:off x="8496300" y="5604917"/>
          <a:ext cx="3482340" cy="1676400"/>
        </p:xfrm>
        <a:graphic>
          <a:graphicData uri="http://schemas.openxmlformats.org/drawingml/2006/table">
            <a:tbl>
              <a:tblPr/>
              <a:tblGrid>
                <a:gridCol w="3482340">
                  <a:extLst>
                    <a:ext uri="{9D8B030D-6E8A-4147-A177-3AD203B41FA5}">
                      <a16:colId xmlns:a16="http://schemas.microsoft.com/office/drawing/2014/main" val="356015187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260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to happen again and to back away</a:t>
                      </a:r>
                      <a:r>
                        <a:rPr lang="en-GB" dirty="0">
                          <a:effectLst/>
                        </a:rPr>
                        <a:t> </a:t>
                      </a:r>
                    </a:p>
                    <a:p>
                      <a:br>
                        <a:rPr lang="en-GB" sz="260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</a:br>
                      <a:endParaRPr lang="en-GB" sz="2600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886855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80D42799-8057-4363-88DE-39FDB105DCC7}"/>
              </a:ext>
            </a:extLst>
          </p:cNvPr>
          <p:cNvSpPr/>
          <p:nvPr/>
        </p:nvSpPr>
        <p:spPr>
          <a:xfrm>
            <a:off x="716280" y="4045357"/>
            <a:ext cx="21183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>
                <a:solidFill>
                  <a:srgbClr val="FF0000"/>
                </a:solidFill>
                <a:latin typeface="Comic Sans MS" panose="030F0702030302020204" pitchFamily="66" charset="0"/>
              </a:rPr>
              <a:t>to remove, reverse or not to have</a:t>
            </a:r>
            <a:r>
              <a:rPr lang="en-GB" sz="1400" b="0" i="0">
                <a:effectLst/>
                <a:latin typeface="Arial" panose="020B0604020202020204" pitchFamily="34" charset="0"/>
              </a:rPr>
              <a:t> </a:t>
            </a:r>
          </a:p>
          <a:p>
            <a:br>
              <a:rPr lang="en-GB">
                <a:solidFill>
                  <a:srgbClr val="FF0000"/>
                </a:solidFill>
                <a:latin typeface="Comic Sans MS" panose="030F0702030302020204" pitchFamily="66" charset="0"/>
              </a:rPr>
            </a:b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580BF6-799F-4C33-A97B-36D85ED9A1BF}"/>
              </a:ext>
            </a:extLst>
          </p:cNvPr>
          <p:cNvSpPr/>
          <p:nvPr/>
        </p:nvSpPr>
        <p:spPr>
          <a:xfrm>
            <a:off x="3343174" y="5459075"/>
            <a:ext cx="11811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>
                <a:solidFill>
                  <a:srgbClr val="FF0000"/>
                </a:solidFill>
                <a:latin typeface="Comic Sans MS" panose="030F0702030302020204" pitchFamily="66" charset="0"/>
              </a:rPr>
              <a:t>to take away or reduce. </a:t>
            </a:r>
            <a:endParaRPr lang="en-GB" sz="1400" b="0" i="0">
              <a:effectLst/>
              <a:latin typeface="Arial" panose="020B0604020202020204" pitchFamily="34" charset="0"/>
            </a:endParaRPr>
          </a:p>
          <a:p>
            <a:br>
              <a:rPr lang="en-GB">
                <a:solidFill>
                  <a:srgbClr val="FF0000"/>
                </a:solidFill>
                <a:latin typeface="Comic Sans MS" panose="030F0702030302020204" pitchFamily="66" charset="0"/>
              </a:rPr>
            </a:b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14D99F-370A-4A3A-AC19-D2EC24B66D8E}"/>
              </a:ext>
            </a:extLst>
          </p:cNvPr>
          <p:cNvSpPr/>
          <p:nvPr/>
        </p:nvSpPr>
        <p:spPr>
          <a:xfrm>
            <a:off x="9447109" y="3167168"/>
            <a:ext cx="15807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wrongly, badly or unsuitably</a:t>
            </a:r>
            <a:endParaRPr lang="en-GB" sz="1400" b="0" i="0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981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88BDE75-FA5E-4839-8A2B-6BF00081EEAE}"/>
              </a:ext>
            </a:extLst>
          </p:cNvPr>
          <p:cNvSpPr/>
          <p:nvPr/>
        </p:nvSpPr>
        <p:spPr>
          <a:xfrm>
            <a:off x="0" y="120180"/>
            <a:ext cx="46786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i="1" dirty="0">
                <a:solidFill>
                  <a:srgbClr val="000000"/>
                </a:solidFill>
                <a:latin typeface="Arial Rounded MT Bold" panose="020F0704030504030204" pitchFamily="34" charset="0"/>
              </a:rPr>
              <a:t>Match the prefix</a:t>
            </a:r>
            <a:endParaRPr lang="en-GB" sz="3200" dirty="0">
              <a:effectLst/>
              <a:latin typeface="Arial Rounded MT Bold" panose="020F0704030504030204" pitchFamily="34" charset="0"/>
            </a:endParaRPr>
          </a:p>
          <a:p>
            <a:pPr algn="ctr"/>
            <a:r>
              <a:rPr lang="en-GB" sz="3200" i="1" dirty="0">
                <a:solidFill>
                  <a:srgbClr val="000000"/>
                </a:solidFill>
                <a:latin typeface="Arial Rounded MT Bold" panose="020F0704030504030204" pitchFamily="34" charset="0"/>
              </a:rPr>
              <a:t>to the definition</a:t>
            </a:r>
            <a:endParaRPr lang="en-GB" sz="3200" dirty="0">
              <a:effectLst/>
              <a:latin typeface="Arial Rounded MT Bold" panose="020F0704030504030204" pitchFamily="34" charset="0"/>
            </a:endParaRPr>
          </a:p>
          <a:p>
            <a:pPr algn="ctr"/>
            <a:r>
              <a:rPr lang="en-GB" sz="3200" i="1" dirty="0">
                <a:solidFill>
                  <a:srgbClr val="000000"/>
                </a:solidFill>
                <a:latin typeface="Arial Rounded MT Bold" panose="020F0704030504030204" pitchFamily="34" charset="0"/>
              </a:rPr>
              <a:t>and think of as many</a:t>
            </a:r>
            <a:endParaRPr lang="en-GB" sz="3200" dirty="0">
              <a:effectLst/>
              <a:latin typeface="Arial Rounded MT Bold" panose="020F0704030504030204" pitchFamily="34" charset="0"/>
            </a:endParaRPr>
          </a:p>
          <a:p>
            <a:pPr algn="ctr"/>
            <a:r>
              <a:rPr lang="en-GB" sz="3200" i="1" dirty="0">
                <a:solidFill>
                  <a:srgbClr val="000000"/>
                </a:solidFill>
                <a:latin typeface="Arial Rounded MT Bold" panose="020F0704030504030204" pitchFamily="34" charset="0"/>
              </a:rPr>
              <a:t>words as possible.</a:t>
            </a:r>
            <a:endParaRPr lang="en-GB" sz="3200" dirty="0">
              <a:effectLst/>
              <a:latin typeface="Arial Rounded MT Bold" panose="020F0704030504030204" pitchFamily="34" charset="0"/>
            </a:endParaRPr>
          </a:p>
          <a:p>
            <a:pPr algn="ctr"/>
            <a:r>
              <a:rPr lang="en-GB" sz="3200" i="1" dirty="0">
                <a:solidFill>
                  <a:srgbClr val="000000"/>
                </a:solidFill>
                <a:latin typeface="Arial Rounded MT Bold" panose="020F0704030504030204" pitchFamily="34" charset="0"/>
              </a:rPr>
              <a:t>Use a dictionary if you need</a:t>
            </a:r>
            <a:r>
              <a:rPr lang="en-GB" sz="3200" dirty="0">
                <a:latin typeface="Arial Rounded MT Bold" panose="020F0704030504030204" pitchFamily="34" charset="0"/>
              </a:rPr>
              <a:t> </a:t>
            </a:r>
            <a:r>
              <a:rPr lang="en-GB" sz="3200" i="1" dirty="0">
                <a:solidFill>
                  <a:srgbClr val="000000"/>
                </a:solidFill>
                <a:latin typeface="Arial Rounded MT Bold" panose="020F0704030504030204" pitchFamily="34" charset="0"/>
              </a:rPr>
              <a:t>help! </a:t>
            </a:r>
            <a:endParaRPr lang="en-GB" sz="3200" dirty="0">
              <a:latin typeface="Arial Rounded MT Bold" panose="020F070403050403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AA7E3E4-FDA7-45B6-81BF-9C581106556F}"/>
              </a:ext>
            </a:extLst>
          </p:cNvPr>
          <p:cNvGraphicFramePr>
            <a:graphicFrameLocks noGrp="1"/>
          </p:cNvGraphicFramePr>
          <p:nvPr/>
        </p:nvGraphicFramePr>
        <p:xfrm>
          <a:off x="5644414" y="231540"/>
          <a:ext cx="6334226" cy="6394920"/>
        </p:xfrm>
        <a:graphic>
          <a:graphicData uri="http://schemas.openxmlformats.org/drawingml/2006/table">
            <a:tbl>
              <a:tblPr/>
              <a:tblGrid>
                <a:gridCol w="6334226">
                  <a:extLst>
                    <a:ext uri="{9D8B030D-6E8A-4147-A177-3AD203B41FA5}">
                      <a16:colId xmlns:a16="http://schemas.microsoft.com/office/drawing/2014/main" val="3893294244"/>
                    </a:ext>
                  </a:extLst>
                </a:gridCol>
              </a:tblGrid>
              <a:tr h="4351338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000000"/>
                          </a:solidFill>
                          <a:effectLst/>
                          <a:latin typeface="Arial Rounded MT Bold" panose="020F0704030504030204" pitchFamily="34" charset="0"/>
                        </a:rPr>
                        <a:t>re</a:t>
                      </a:r>
                      <a:endParaRPr lang="en-GB" sz="1600" dirty="0">
                        <a:effectLst/>
                        <a:latin typeface="Arial Rounded MT Bold" panose="020F0704030504030204" pitchFamily="34" charset="0"/>
                      </a:endParaRPr>
                    </a:p>
                    <a:p>
                      <a:br>
                        <a:rPr lang="en-GB" sz="3200" dirty="0">
                          <a:solidFill>
                            <a:srgbClr val="000000"/>
                          </a:solidFill>
                          <a:effectLst/>
                          <a:latin typeface="Arial Rounded MT Bold" panose="020F0704030504030204" pitchFamily="34" charset="0"/>
                        </a:rPr>
                      </a:br>
                      <a:endParaRPr lang="en-GB" sz="3200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  <a:p>
                      <a:r>
                        <a:rPr lang="en-GB" sz="3200" dirty="0">
                          <a:solidFill>
                            <a:srgbClr val="000000"/>
                          </a:solidFill>
                          <a:effectLst/>
                          <a:latin typeface="Arial Rounded MT Bold" panose="020F0704030504030204" pitchFamily="34" charset="0"/>
                        </a:rPr>
                        <a:t>dis</a:t>
                      </a:r>
                      <a:endParaRPr lang="en-GB" sz="1600" dirty="0">
                        <a:effectLst/>
                        <a:latin typeface="Arial Rounded MT Bold" panose="020F0704030504030204" pitchFamily="34" charset="0"/>
                      </a:endParaRPr>
                    </a:p>
                    <a:p>
                      <a:br>
                        <a:rPr lang="en-GB" sz="3200" dirty="0">
                          <a:solidFill>
                            <a:srgbClr val="000000"/>
                          </a:solidFill>
                          <a:effectLst/>
                          <a:latin typeface="Arial Rounded MT Bold" panose="020F0704030504030204" pitchFamily="34" charset="0"/>
                        </a:rPr>
                      </a:br>
                      <a:endParaRPr lang="en-GB" sz="3200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  <a:p>
                      <a:r>
                        <a:rPr lang="en-GB" sz="3200" dirty="0">
                          <a:solidFill>
                            <a:srgbClr val="000000"/>
                          </a:solidFill>
                          <a:effectLst/>
                          <a:latin typeface="Arial Rounded MT Bold" panose="020F0704030504030204" pitchFamily="34" charset="0"/>
                        </a:rPr>
                        <a:t>over</a:t>
                      </a:r>
                      <a:endParaRPr lang="en-GB" sz="1600" dirty="0">
                        <a:effectLst/>
                        <a:latin typeface="Arial Rounded MT Bold" panose="020F0704030504030204" pitchFamily="34" charset="0"/>
                      </a:endParaRPr>
                    </a:p>
                    <a:p>
                      <a:br>
                        <a:rPr lang="en-GB" sz="3200" dirty="0">
                          <a:solidFill>
                            <a:srgbClr val="000000"/>
                          </a:solidFill>
                          <a:effectLst/>
                          <a:latin typeface="Arial Rounded MT Bold" panose="020F0704030504030204" pitchFamily="34" charset="0"/>
                        </a:rPr>
                      </a:br>
                      <a:endParaRPr lang="en-GB" sz="3200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  <a:p>
                      <a:r>
                        <a:rPr lang="en-GB" sz="3200" dirty="0">
                          <a:solidFill>
                            <a:srgbClr val="000000"/>
                          </a:solidFill>
                          <a:effectLst/>
                          <a:latin typeface="Arial Rounded MT Bold" panose="020F0704030504030204" pitchFamily="34" charset="0"/>
                        </a:rPr>
                        <a:t>mis</a:t>
                      </a:r>
                      <a:endParaRPr lang="en-GB" sz="1600" dirty="0">
                        <a:effectLst/>
                        <a:latin typeface="Arial Rounded MT Bold" panose="020F0704030504030204" pitchFamily="34" charset="0"/>
                      </a:endParaRPr>
                    </a:p>
                    <a:p>
                      <a:br>
                        <a:rPr lang="en-GB" sz="3200" dirty="0">
                          <a:solidFill>
                            <a:srgbClr val="000000"/>
                          </a:solidFill>
                          <a:effectLst/>
                          <a:latin typeface="Arial Rounded MT Bold" panose="020F0704030504030204" pitchFamily="34" charset="0"/>
                        </a:rPr>
                      </a:br>
                      <a:endParaRPr lang="en-GB" sz="3200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  <a:p>
                      <a:r>
                        <a:rPr lang="en-GB" sz="3200" dirty="0">
                          <a:solidFill>
                            <a:srgbClr val="000000"/>
                          </a:solidFill>
                          <a:effectLst/>
                          <a:latin typeface="Arial Rounded MT Bold" panose="020F0704030504030204" pitchFamily="34" charset="0"/>
                        </a:rPr>
                        <a:t>de</a:t>
                      </a:r>
                      <a:endParaRPr lang="en-GB" sz="1600" dirty="0"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55080" marR="55080" marT="27540" marB="275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8925926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B57AF0F3-6989-453B-AA59-1C4001C68CF7}"/>
              </a:ext>
            </a:extLst>
          </p:cNvPr>
          <p:cNvSpPr/>
          <p:nvPr/>
        </p:nvSpPr>
        <p:spPr>
          <a:xfrm>
            <a:off x="9382226" y="774115"/>
            <a:ext cx="25964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too much and something that is</a:t>
            </a:r>
            <a:r>
              <a:rPr lang="en-GB" sz="1400" b="0" i="0" dirty="0">
                <a:effectLst/>
                <a:latin typeface="Arial" panose="020B0604020202020204" pitchFamily="34" charset="0"/>
              </a:rPr>
              <a:t> </a:t>
            </a:r>
          </a:p>
          <a:p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over or on the outside.</a:t>
            </a:r>
            <a:endParaRPr lang="en-GB" sz="1400" b="0" i="0" dirty="0"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294A674-22BF-49AD-86D3-98CCF617D97C}"/>
              </a:ext>
            </a:extLst>
          </p:cNvPr>
          <p:cNvGraphicFramePr>
            <a:graphicFrameLocks noGrp="1"/>
          </p:cNvGraphicFramePr>
          <p:nvPr/>
        </p:nvGraphicFramePr>
        <p:xfrm>
          <a:off x="8496300" y="5604917"/>
          <a:ext cx="3482340" cy="1676400"/>
        </p:xfrm>
        <a:graphic>
          <a:graphicData uri="http://schemas.openxmlformats.org/drawingml/2006/table">
            <a:tbl>
              <a:tblPr/>
              <a:tblGrid>
                <a:gridCol w="3482340">
                  <a:extLst>
                    <a:ext uri="{9D8B030D-6E8A-4147-A177-3AD203B41FA5}">
                      <a16:colId xmlns:a16="http://schemas.microsoft.com/office/drawing/2014/main" val="356015187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260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to happen again and to back away</a:t>
                      </a:r>
                      <a:r>
                        <a:rPr lang="en-GB" dirty="0">
                          <a:effectLst/>
                        </a:rPr>
                        <a:t> </a:t>
                      </a:r>
                    </a:p>
                    <a:p>
                      <a:br>
                        <a:rPr lang="en-GB" sz="260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</a:br>
                      <a:endParaRPr lang="en-GB" sz="2600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886855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80D42799-8057-4363-88DE-39FDB105DCC7}"/>
              </a:ext>
            </a:extLst>
          </p:cNvPr>
          <p:cNvSpPr/>
          <p:nvPr/>
        </p:nvSpPr>
        <p:spPr>
          <a:xfrm>
            <a:off x="716280" y="4045357"/>
            <a:ext cx="21183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>
                <a:solidFill>
                  <a:srgbClr val="FF0000"/>
                </a:solidFill>
                <a:latin typeface="Comic Sans MS" panose="030F0702030302020204" pitchFamily="66" charset="0"/>
              </a:rPr>
              <a:t>to remove, reverse or not to have</a:t>
            </a:r>
            <a:r>
              <a:rPr lang="en-GB" sz="1400" b="0" i="0">
                <a:effectLst/>
                <a:latin typeface="Arial" panose="020B0604020202020204" pitchFamily="34" charset="0"/>
              </a:rPr>
              <a:t> </a:t>
            </a:r>
          </a:p>
          <a:p>
            <a:br>
              <a:rPr lang="en-GB">
                <a:solidFill>
                  <a:srgbClr val="FF0000"/>
                </a:solidFill>
                <a:latin typeface="Comic Sans MS" panose="030F0702030302020204" pitchFamily="66" charset="0"/>
              </a:rPr>
            </a:b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580BF6-799F-4C33-A97B-36D85ED9A1BF}"/>
              </a:ext>
            </a:extLst>
          </p:cNvPr>
          <p:cNvSpPr/>
          <p:nvPr/>
        </p:nvSpPr>
        <p:spPr>
          <a:xfrm>
            <a:off x="3343174" y="5459075"/>
            <a:ext cx="11811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>
                <a:solidFill>
                  <a:srgbClr val="FF0000"/>
                </a:solidFill>
                <a:latin typeface="Comic Sans MS" panose="030F0702030302020204" pitchFamily="66" charset="0"/>
              </a:rPr>
              <a:t>to take away or reduce. </a:t>
            </a:r>
            <a:endParaRPr lang="en-GB" sz="1400" b="0" i="0">
              <a:effectLst/>
              <a:latin typeface="Arial" panose="020B0604020202020204" pitchFamily="34" charset="0"/>
            </a:endParaRPr>
          </a:p>
          <a:p>
            <a:br>
              <a:rPr lang="en-GB">
                <a:solidFill>
                  <a:srgbClr val="FF0000"/>
                </a:solidFill>
                <a:latin typeface="Comic Sans MS" panose="030F0702030302020204" pitchFamily="66" charset="0"/>
              </a:rPr>
            </a:b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14D99F-370A-4A3A-AC19-D2EC24B66D8E}"/>
              </a:ext>
            </a:extLst>
          </p:cNvPr>
          <p:cNvSpPr/>
          <p:nvPr/>
        </p:nvSpPr>
        <p:spPr>
          <a:xfrm>
            <a:off x="9712005" y="3122027"/>
            <a:ext cx="15807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wrongly, badly or unsuitably</a:t>
            </a:r>
            <a:endParaRPr lang="en-GB" sz="1400" b="0" i="0" dirty="0">
              <a:effectLst/>
              <a:latin typeface="Arial" panose="020B0604020202020204" pitchFamily="34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6F6F3E4-A450-4E0D-84C7-0EAA2461D8DF}"/>
              </a:ext>
            </a:extLst>
          </p:cNvPr>
          <p:cNvCxnSpPr>
            <a:cxnSpLocks/>
          </p:cNvCxnSpPr>
          <p:nvPr/>
        </p:nvCxnSpPr>
        <p:spPr>
          <a:xfrm>
            <a:off x="4362994" y="5943600"/>
            <a:ext cx="1071155" cy="37882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437A9DD-FC92-4D78-971B-6C0BB14D8BF3}"/>
              </a:ext>
            </a:extLst>
          </p:cNvPr>
          <p:cNvCxnSpPr>
            <a:cxnSpLocks/>
          </p:cNvCxnSpPr>
          <p:nvPr/>
        </p:nvCxnSpPr>
        <p:spPr>
          <a:xfrm flipV="1">
            <a:off x="6644639" y="1374279"/>
            <a:ext cx="2737587" cy="203862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95B0B12-D7DA-49CF-8B6F-9D3C3A60B6DD}"/>
              </a:ext>
            </a:extLst>
          </p:cNvPr>
          <p:cNvCxnSpPr>
            <a:cxnSpLocks/>
          </p:cNvCxnSpPr>
          <p:nvPr/>
        </p:nvCxnSpPr>
        <p:spPr>
          <a:xfrm>
            <a:off x="6345112" y="613498"/>
            <a:ext cx="2396404" cy="472921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45656BE-1CF5-47CD-9C2C-1A9B3B30B7E9}"/>
              </a:ext>
            </a:extLst>
          </p:cNvPr>
          <p:cNvCxnSpPr>
            <a:cxnSpLocks/>
          </p:cNvCxnSpPr>
          <p:nvPr/>
        </p:nvCxnSpPr>
        <p:spPr>
          <a:xfrm flipH="1">
            <a:off x="2834640" y="2207623"/>
            <a:ext cx="2751909" cy="231212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EE7FAF3-0664-4824-A2C2-8059745D0FD8}"/>
              </a:ext>
            </a:extLst>
          </p:cNvPr>
          <p:cNvCxnSpPr>
            <a:cxnSpLocks/>
          </p:cNvCxnSpPr>
          <p:nvPr/>
        </p:nvCxnSpPr>
        <p:spPr>
          <a:xfrm flipV="1">
            <a:off x="6472159" y="3866606"/>
            <a:ext cx="2910067" cy="109728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37743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490</Words>
  <Application>Microsoft Office PowerPoint</Application>
  <PresentationFormat>Widescreen</PresentationFormat>
  <Paragraphs>95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Arial Rounded MT Bold</vt:lpstr>
      <vt:lpstr>Calibri</vt:lpstr>
      <vt:lpstr>Calibri Light</vt:lpstr>
      <vt:lpstr>Comic Sans MS</vt:lpstr>
      <vt:lpstr>Office Theme</vt:lpstr>
      <vt:lpstr>Home Learning: English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Home Learning: English</dc:title>
  <dc:creator>John-Paul Silvester</dc:creator>
  <cp:lastModifiedBy>John-Paul Silvester</cp:lastModifiedBy>
  <cp:revision>3</cp:revision>
  <dcterms:created xsi:type="dcterms:W3CDTF">2020-05-19T18:43:08Z</dcterms:created>
  <dcterms:modified xsi:type="dcterms:W3CDTF">2020-05-19T20:07:04Z</dcterms:modified>
</cp:coreProperties>
</file>