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Fractions #7 adding mixed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BEF1C1-89BF-4DEE-A1B3-801A86B4455A}"/>
              </a:ext>
            </a:extLst>
          </p:cNvPr>
          <p:cNvSpPr txBox="1"/>
          <p:nvPr/>
        </p:nvSpPr>
        <p:spPr>
          <a:xfrm>
            <a:off x="1245703" y="5658678"/>
            <a:ext cx="6480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Note: you may wish to look at the previous lesson if you are struggling to convert.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E86C39-5C29-424C-9987-8128C42DB4FE}"/>
              </a:ext>
            </a:extLst>
          </p:cNvPr>
          <p:cNvSpPr txBox="1"/>
          <p:nvPr/>
        </p:nvSpPr>
        <p:spPr>
          <a:xfrm>
            <a:off x="1395675" y="357807"/>
            <a:ext cx="985122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/>
              <a:t>What’s the difference between a mixed number and an improper fraction?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91CDF8-3BE6-424D-928D-BDEA31CE592F}"/>
              </a:ext>
            </a:extLst>
          </p:cNvPr>
          <p:cNvSpPr txBox="1"/>
          <p:nvPr/>
        </p:nvSpPr>
        <p:spPr>
          <a:xfrm>
            <a:off x="2133682" y="1895061"/>
            <a:ext cx="235218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/>
              <a:t>Mixed number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8483A0-72D0-43C6-A231-DD02C88F73B5}"/>
              </a:ext>
            </a:extLst>
          </p:cNvPr>
          <p:cNvSpPr txBox="1"/>
          <p:nvPr/>
        </p:nvSpPr>
        <p:spPr>
          <a:xfrm>
            <a:off x="7838258" y="1947075"/>
            <a:ext cx="2962671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/>
              <a:t>Improper fractions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75CB2F-7AE3-412F-AE3D-0513534130E8}"/>
              </a:ext>
            </a:extLst>
          </p:cNvPr>
          <p:cNvSpPr txBox="1"/>
          <p:nvPr/>
        </p:nvSpPr>
        <p:spPr>
          <a:xfrm>
            <a:off x="832458" y="1051830"/>
            <a:ext cx="1120051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Both express a fraction that is greater than one.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F8131BA-F442-4D44-8252-4D4996FD74FC}"/>
              </a:ext>
            </a:extLst>
          </p:cNvPr>
          <p:cNvCxnSpPr/>
          <p:nvPr/>
        </p:nvCxnSpPr>
        <p:spPr>
          <a:xfrm>
            <a:off x="6467061" y="1895061"/>
            <a:ext cx="0" cy="47442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FEDAC3-774C-4673-91F9-F60FD0214AF9}"/>
              </a:ext>
            </a:extLst>
          </p:cNvPr>
          <p:cNvSpPr txBox="1"/>
          <p:nvPr/>
        </p:nvSpPr>
        <p:spPr>
          <a:xfrm>
            <a:off x="1040294" y="2905780"/>
            <a:ext cx="5148469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mixed number is made up of a whole number and a proper fraction (a fraction less than one).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745D41-C3D2-4F5E-AF64-BD2338024231}"/>
              </a:ext>
            </a:extLst>
          </p:cNvPr>
          <p:cNvSpPr txBox="1"/>
          <p:nvPr/>
        </p:nvSpPr>
        <p:spPr>
          <a:xfrm>
            <a:off x="6745360" y="2902708"/>
            <a:ext cx="5148469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An improper fraction has a numerator which is larger than the denominator.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6CFE0F5-7B94-4F41-AE56-CF87D4BCEA7B}"/>
              </a:ext>
            </a:extLst>
          </p:cNvPr>
          <p:cNvGrpSpPr/>
          <p:nvPr/>
        </p:nvGrpSpPr>
        <p:grpSpPr>
          <a:xfrm>
            <a:off x="3127514" y="4678664"/>
            <a:ext cx="1358350" cy="1520499"/>
            <a:chOff x="1391478" y="2288743"/>
            <a:chExt cx="1775792" cy="198332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0AAF10B-C362-4398-899E-69EBB180BCF3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8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6C91DB2-FE63-4012-BEA1-A713BE8E3D3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12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3078591-6E4D-459A-B681-DFCCE89F7B1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5E88889-824A-4D87-A39D-D217093E3E4D}"/>
              </a:ext>
            </a:extLst>
          </p:cNvPr>
          <p:cNvGrpSpPr/>
          <p:nvPr/>
        </p:nvGrpSpPr>
        <p:grpSpPr>
          <a:xfrm>
            <a:off x="7613374" y="4642726"/>
            <a:ext cx="1358350" cy="1520499"/>
            <a:chOff x="1391478" y="2288743"/>
            <a:chExt cx="1775792" cy="198332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2EA7CF-CA3F-4CD1-91F8-FE68E8822520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295DBD-35C2-4DF2-8D79-324F03104FD0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1EFDD3E-C4A9-4591-AB5D-E1754D73BFF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5864FF-32CC-4910-80D3-D43BA380F059}"/>
              </a:ext>
            </a:extLst>
          </p:cNvPr>
          <p:cNvCxnSpPr/>
          <p:nvPr/>
        </p:nvCxnSpPr>
        <p:spPr>
          <a:xfrm>
            <a:off x="9130748" y="4935113"/>
            <a:ext cx="1205948" cy="2923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27819D5-B87E-4838-A7D7-7C34F630A85D}"/>
              </a:ext>
            </a:extLst>
          </p:cNvPr>
          <p:cNvSpPr txBox="1"/>
          <p:nvPr/>
        </p:nvSpPr>
        <p:spPr>
          <a:xfrm>
            <a:off x="9899373" y="5367038"/>
            <a:ext cx="199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Numerator is larger than the denominator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A44101-1782-40C5-B567-B359EC075AA3}"/>
              </a:ext>
            </a:extLst>
          </p:cNvPr>
          <p:cNvSpPr txBox="1"/>
          <p:nvPr/>
        </p:nvSpPr>
        <p:spPr>
          <a:xfrm>
            <a:off x="1918624" y="4898229"/>
            <a:ext cx="88191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2C8286-4E15-44C7-8EE7-7EA4B11FF4BD}"/>
              </a:ext>
            </a:extLst>
          </p:cNvPr>
          <p:cNvSpPr txBox="1"/>
          <p:nvPr/>
        </p:nvSpPr>
        <p:spPr>
          <a:xfrm>
            <a:off x="4761299" y="4593608"/>
            <a:ext cx="1233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whole number is 1 and an improper fraction 8/12 </a:t>
            </a:r>
          </a:p>
        </p:txBody>
      </p:sp>
    </p:spTree>
    <p:extLst>
      <p:ext uri="{BB962C8B-B14F-4D97-AF65-F5344CB8AC3E}">
        <p14:creationId xmlns:p14="http://schemas.microsoft.com/office/powerpoint/2010/main" val="287032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6851B40-5066-4556-89E8-3DD2DF58CB16}"/>
              </a:ext>
            </a:extLst>
          </p:cNvPr>
          <p:cNvGrpSpPr/>
          <p:nvPr/>
        </p:nvGrpSpPr>
        <p:grpSpPr>
          <a:xfrm>
            <a:off x="4891976" y="331452"/>
            <a:ext cx="834886" cy="1040335"/>
            <a:chOff x="1391478" y="2288743"/>
            <a:chExt cx="1775792" cy="204996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9D01604-BF50-42BC-A316-50A487CA0405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C13FBEF-3772-450B-9D00-C399E6C7AF5F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0949A8B-DC04-4140-B9ED-88D6D29AB48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691FDE4-DCDD-45AF-878E-F7B963A15141}"/>
              </a:ext>
            </a:extLst>
          </p:cNvPr>
          <p:cNvSpPr txBox="1"/>
          <p:nvPr/>
        </p:nvSpPr>
        <p:spPr>
          <a:xfrm>
            <a:off x="4162676" y="531507"/>
            <a:ext cx="54205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7305B-A13B-4124-988F-FD91C3E3D550}"/>
              </a:ext>
            </a:extLst>
          </p:cNvPr>
          <p:cNvSpPr txBox="1"/>
          <p:nvPr/>
        </p:nvSpPr>
        <p:spPr>
          <a:xfrm>
            <a:off x="6415505" y="53150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F1AEA18-9E41-4D7D-A62D-798F4CEDCC0F}"/>
              </a:ext>
            </a:extLst>
          </p:cNvPr>
          <p:cNvGrpSpPr/>
          <p:nvPr/>
        </p:nvGrpSpPr>
        <p:grpSpPr>
          <a:xfrm>
            <a:off x="7552456" y="331452"/>
            <a:ext cx="834886" cy="1040335"/>
            <a:chOff x="1391478" y="2288743"/>
            <a:chExt cx="1775792" cy="204996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1C80A32-4CCE-4C35-B980-4144DD80B091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80965-398E-4BFF-B6E2-758F2E17CD3D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E3D9747-6508-48D7-BD77-05FE4BDE976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6B7B86A-15C9-421A-B82C-59EC1A38DFA3}"/>
              </a:ext>
            </a:extLst>
          </p:cNvPr>
          <p:cNvSpPr txBox="1"/>
          <p:nvPr/>
        </p:nvSpPr>
        <p:spPr>
          <a:xfrm>
            <a:off x="9078719" y="56228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416337-62C6-4155-BD6A-370E18973181}"/>
              </a:ext>
            </a:extLst>
          </p:cNvPr>
          <p:cNvSpPr txBox="1"/>
          <p:nvPr/>
        </p:nvSpPr>
        <p:spPr>
          <a:xfrm>
            <a:off x="1139687" y="2496596"/>
            <a:ext cx="189506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1. Convert the mixed number.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65BECE-59B2-4777-A165-3415FB8378E7}"/>
              </a:ext>
            </a:extLst>
          </p:cNvPr>
          <p:cNvGrpSpPr/>
          <p:nvPr/>
        </p:nvGrpSpPr>
        <p:grpSpPr>
          <a:xfrm>
            <a:off x="4789172" y="2245547"/>
            <a:ext cx="834886" cy="1040335"/>
            <a:chOff x="1391478" y="2288743"/>
            <a:chExt cx="1775792" cy="204996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FE8BFB7-B05F-4483-9353-1835147C9FCC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1879E8F-7919-4E8D-A115-6489F48DCD60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BC96C0A-DA58-4203-A83B-4D891FBD9C1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05D293F-F36D-406D-AD06-45F3F0952BAA}"/>
              </a:ext>
            </a:extLst>
          </p:cNvPr>
          <p:cNvSpPr txBox="1"/>
          <p:nvPr/>
        </p:nvSpPr>
        <p:spPr>
          <a:xfrm>
            <a:off x="6361043" y="258343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1C25C90-EE04-45EF-92F3-705EDBB79DE2}"/>
              </a:ext>
            </a:extLst>
          </p:cNvPr>
          <p:cNvGrpSpPr/>
          <p:nvPr/>
        </p:nvGrpSpPr>
        <p:grpSpPr>
          <a:xfrm>
            <a:off x="7563370" y="2245547"/>
            <a:ext cx="834886" cy="1040335"/>
            <a:chOff x="1391478" y="2288743"/>
            <a:chExt cx="1775792" cy="204996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88D1D2-C991-49BA-997C-D50418319A0D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ACC4E57-7547-45B7-B76C-2F9D18366C5A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AB0A66-D67A-485C-9C22-7B4F8BF4CBF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5BD936B2-CD4C-4D96-BFAE-D18097FB786B}"/>
              </a:ext>
            </a:extLst>
          </p:cNvPr>
          <p:cNvSpPr txBox="1"/>
          <p:nvPr/>
        </p:nvSpPr>
        <p:spPr>
          <a:xfrm>
            <a:off x="1177624" y="3793863"/>
            <a:ext cx="18950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2. Convert so the denominators are the same.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5F42786-85DD-4209-A4E4-DC1A7A551C91}"/>
              </a:ext>
            </a:extLst>
          </p:cNvPr>
          <p:cNvGrpSpPr/>
          <p:nvPr/>
        </p:nvGrpSpPr>
        <p:grpSpPr>
          <a:xfrm>
            <a:off x="4767366" y="3793863"/>
            <a:ext cx="834886" cy="1040335"/>
            <a:chOff x="1391478" y="2288743"/>
            <a:chExt cx="1775792" cy="204996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152C162-82B8-4A3F-91E8-B46F802B42E4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1D036C9-305B-49F1-B109-70A208C649FC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8F76368-CD6D-453B-8C58-624CDC2D679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60ED2AE-A6E1-4E2D-B162-492C024165C6}"/>
              </a:ext>
            </a:extLst>
          </p:cNvPr>
          <p:cNvSpPr txBox="1"/>
          <p:nvPr/>
        </p:nvSpPr>
        <p:spPr>
          <a:xfrm>
            <a:off x="6350227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8C6564-7D3E-4317-87BD-4301423467E8}"/>
              </a:ext>
            </a:extLst>
          </p:cNvPr>
          <p:cNvGrpSpPr/>
          <p:nvPr/>
        </p:nvGrpSpPr>
        <p:grpSpPr>
          <a:xfrm>
            <a:off x="7709787" y="3821587"/>
            <a:ext cx="834886" cy="1040335"/>
            <a:chOff x="1391478" y="2288743"/>
            <a:chExt cx="1775792" cy="204996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8E48FD3-D75B-4B9B-8DA4-BBFF82FB3D36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3916C52-D8CE-465E-88AA-5A1F735485D4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A0067B7-3287-4BB9-BA6B-6DAF907D093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42C17EE-C6A8-4119-B3FB-4E994A5DA357}"/>
              </a:ext>
            </a:extLst>
          </p:cNvPr>
          <p:cNvSpPr txBox="1"/>
          <p:nvPr/>
        </p:nvSpPr>
        <p:spPr>
          <a:xfrm>
            <a:off x="1177624" y="4998797"/>
            <a:ext cx="189506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3. Add together.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D1E7FF-75B5-4D8B-9681-AB0130BFDD37}"/>
              </a:ext>
            </a:extLst>
          </p:cNvPr>
          <p:cNvSpPr txBox="1"/>
          <p:nvPr/>
        </p:nvSpPr>
        <p:spPr>
          <a:xfrm>
            <a:off x="8978009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4653B68-DF29-4D2A-ADF5-B9A390CC0359}"/>
              </a:ext>
            </a:extLst>
          </p:cNvPr>
          <p:cNvGrpSpPr/>
          <p:nvPr/>
        </p:nvGrpSpPr>
        <p:grpSpPr>
          <a:xfrm>
            <a:off x="9651981" y="3795579"/>
            <a:ext cx="834886" cy="1040335"/>
            <a:chOff x="1391478" y="2288743"/>
            <a:chExt cx="1775792" cy="204996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5CD09E1-BC3A-448C-80E2-A6E40ADAD63D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29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6EA8118-4493-43EB-8E12-264A8656E80A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494E775-7F71-40B7-96F0-0B82899C370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47B9BA49-984C-44B8-A1B8-C3442BED0433}"/>
              </a:ext>
            </a:extLst>
          </p:cNvPr>
          <p:cNvSpPr txBox="1"/>
          <p:nvPr/>
        </p:nvSpPr>
        <p:spPr>
          <a:xfrm>
            <a:off x="808383" y="5647080"/>
            <a:ext cx="31142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 Convert back to a mixed number and simplify if necessary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6527407-C7E6-46AB-9D0D-28D757C36DE1}"/>
              </a:ext>
            </a:extLst>
          </p:cNvPr>
          <p:cNvGrpSpPr/>
          <p:nvPr/>
        </p:nvGrpSpPr>
        <p:grpSpPr>
          <a:xfrm>
            <a:off x="10439357" y="5368129"/>
            <a:ext cx="834886" cy="1040335"/>
            <a:chOff x="1391478" y="2288743"/>
            <a:chExt cx="1775792" cy="204996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CD896F6-0CEE-457C-860A-42A36E20F76B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B85A810-2B1E-4E16-9579-6C4F2AFDCF1F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77FB9F6-F8D4-406F-957E-846502F6AE7B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FB2CD9F-24CC-4F40-B7FF-D0971AD1922F}"/>
              </a:ext>
            </a:extLst>
          </p:cNvPr>
          <p:cNvSpPr txBox="1"/>
          <p:nvPr/>
        </p:nvSpPr>
        <p:spPr>
          <a:xfrm>
            <a:off x="9709886" y="5607637"/>
            <a:ext cx="542052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C7F2AF-5451-47AA-BF34-C99B89076CC9}"/>
              </a:ext>
            </a:extLst>
          </p:cNvPr>
          <p:cNvSpPr txBox="1"/>
          <p:nvPr/>
        </p:nvSpPr>
        <p:spPr>
          <a:xfrm>
            <a:off x="8981391" y="560763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9489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23" grpId="0" animBg="1"/>
      <p:bldP spid="28" grpId="0"/>
      <p:bldP spid="34" grpId="0" animBg="1"/>
      <p:bldP spid="35" grpId="0"/>
      <p:bldP spid="40" grpId="0" animBg="1"/>
      <p:bldP spid="45" grpId="0" animBg="1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6851B40-5066-4556-89E8-3DD2DF58CB16}"/>
              </a:ext>
            </a:extLst>
          </p:cNvPr>
          <p:cNvGrpSpPr/>
          <p:nvPr/>
        </p:nvGrpSpPr>
        <p:grpSpPr>
          <a:xfrm>
            <a:off x="4891976" y="331452"/>
            <a:ext cx="834886" cy="1040335"/>
            <a:chOff x="1391478" y="2288743"/>
            <a:chExt cx="1775792" cy="204996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9D01604-BF50-42BC-A316-50A487CA0405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C13FBEF-3772-450B-9D00-C399E6C7AF5F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0949A8B-DC04-4140-B9ED-88D6D29AB48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691FDE4-DCDD-45AF-878E-F7B963A15141}"/>
              </a:ext>
            </a:extLst>
          </p:cNvPr>
          <p:cNvSpPr txBox="1"/>
          <p:nvPr/>
        </p:nvSpPr>
        <p:spPr>
          <a:xfrm>
            <a:off x="4162676" y="531507"/>
            <a:ext cx="54205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7305B-A13B-4124-988F-FD91C3E3D550}"/>
              </a:ext>
            </a:extLst>
          </p:cNvPr>
          <p:cNvSpPr txBox="1"/>
          <p:nvPr/>
        </p:nvSpPr>
        <p:spPr>
          <a:xfrm>
            <a:off x="6415505" y="53150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F1AEA18-9E41-4D7D-A62D-798F4CEDCC0F}"/>
              </a:ext>
            </a:extLst>
          </p:cNvPr>
          <p:cNvGrpSpPr/>
          <p:nvPr/>
        </p:nvGrpSpPr>
        <p:grpSpPr>
          <a:xfrm>
            <a:off x="7552456" y="331452"/>
            <a:ext cx="834886" cy="1040335"/>
            <a:chOff x="1391478" y="2288743"/>
            <a:chExt cx="1775792" cy="204996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1C80A32-4CCE-4C35-B980-4144DD80B091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80965-398E-4BFF-B6E2-758F2E17CD3D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E3D9747-6508-48D7-BD77-05FE4BDE976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6B7B86A-15C9-421A-B82C-59EC1A38DFA3}"/>
              </a:ext>
            </a:extLst>
          </p:cNvPr>
          <p:cNvSpPr txBox="1"/>
          <p:nvPr/>
        </p:nvSpPr>
        <p:spPr>
          <a:xfrm>
            <a:off x="9078719" y="56228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416337-62C6-4155-BD6A-370E18973181}"/>
              </a:ext>
            </a:extLst>
          </p:cNvPr>
          <p:cNvSpPr txBox="1"/>
          <p:nvPr/>
        </p:nvSpPr>
        <p:spPr>
          <a:xfrm>
            <a:off x="1139687" y="2496596"/>
            <a:ext cx="189506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1. Convert the mixed number.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65BECE-59B2-4777-A165-3415FB8378E7}"/>
              </a:ext>
            </a:extLst>
          </p:cNvPr>
          <p:cNvGrpSpPr/>
          <p:nvPr/>
        </p:nvGrpSpPr>
        <p:grpSpPr>
          <a:xfrm>
            <a:off x="4789172" y="2245547"/>
            <a:ext cx="834886" cy="1040335"/>
            <a:chOff x="1391478" y="2288743"/>
            <a:chExt cx="1775792" cy="204996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FE8BFB7-B05F-4483-9353-1835147C9FCC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1879E8F-7919-4E8D-A115-6489F48DCD60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BC96C0A-DA58-4203-A83B-4D891FBD9C1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05D293F-F36D-406D-AD06-45F3F0952BAA}"/>
              </a:ext>
            </a:extLst>
          </p:cNvPr>
          <p:cNvSpPr txBox="1"/>
          <p:nvPr/>
        </p:nvSpPr>
        <p:spPr>
          <a:xfrm>
            <a:off x="6361043" y="258343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1C25C90-EE04-45EF-92F3-705EDBB79DE2}"/>
              </a:ext>
            </a:extLst>
          </p:cNvPr>
          <p:cNvGrpSpPr/>
          <p:nvPr/>
        </p:nvGrpSpPr>
        <p:grpSpPr>
          <a:xfrm>
            <a:off x="7563370" y="2245547"/>
            <a:ext cx="834886" cy="1040335"/>
            <a:chOff x="1391478" y="2288743"/>
            <a:chExt cx="1775792" cy="204996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88D1D2-C991-49BA-997C-D50418319A0D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ACC4E57-7547-45B7-B76C-2F9D18366C5A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AB0A66-D67A-485C-9C22-7B4F8BF4CBF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5BD936B2-CD4C-4D96-BFAE-D18097FB786B}"/>
              </a:ext>
            </a:extLst>
          </p:cNvPr>
          <p:cNvSpPr txBox="1"/>
          <p:nvPr/>
        </p:nvSpPr>
        <p:spPr>
          <a:xfrm>
            <a:off x="1177624" y="3793863"/>
            <a:ext cx="18950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2. Convert so the denominators are the same.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5F42786-85DD-4209-A4E4-DC1A7A551C91}"/>
              </a:ext>
            </a:extLst>
          </p:cNvPr>
          <p:cNvGrpSpPr/>
          <p:nvPr/>
        </p:nvGrpSpPr>
        <p:grpSpPr>
          <a:xfrm>
            <a:off x="4767366" y="3793863"/>
            <a:ext cx="834886" cy="1040335"/>
            <a:chOff x="1391478" y="2288743"/>
            <a:chExt cx="1775792" cy="204996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152C162-82B8-4A3F-91E8-B46F802B42E4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47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1D036C9-305B-49F1-B109-70A208C649FC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8F76368-CD6D-453B-8C58-624CDC2D679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60ED2AE-A6E1-4E2D-B162-492C024165C6}"/>
              </a:ext>
            </a:extLst>
          </p:cNvPr>
          <p:cNvSpPr txBox="1"/>
          <p:nvPr/>
        </p:nvSpPr>
        <p:spPr>
          <a:xfrm>
            <a:off x="6350227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8C6564-7D3E-4317-87BD-4301423467E8}"/>
              </a:ext>
            </a:extLst>
          </p:cNvPr>
          <p:cNvGrpSpPr/>
          <p:nvPr/>
        </p:nvGrpSpPr>
        <p:grpSpPr>
          <a:xfrm>
            <a:off x="7709787" y="3821587"/>
            <a:ext cx="834886" cy="1040335"/>
            <a:chOff x="1391478" y="2288743"/>
            <a:chExt cx="1775792" cy="204996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8E48FD3-D75B-4B9B-8DA4-BBFF82FB3D36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3916C52-D8CE-465E-88AA-5A1F735485D4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A0067B7-3287-4BB9-BA6B-6DAF907D093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42C17EE-C6A8-4119-B3FB-4E994A5DA357}"/>
              </a:ext>
            </a:extLst>
          </p:cNvPr>
          <p:cNvSpPr txBox="1"/>
          <p:nvPr/>
        </p:nvSpPr>
        <p:spPr>
          <a:xfrm>
            <a:off x="1177624" y="4998797"/>
            <a:ext cx="189506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3. Add together.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D1E7FF-75B5-4D8B-9681-AB0130BFDD37}"/>
              </a:ext>
            </a:extLst>
          </p:cNvPr>
          <p:cNvSpPr txBox="1"/>
          <p:nvPr/>
        </p:nvSpPr>
        <p:spPr>
          <a:xfrm>
            <a:off x="8978009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4653B68-DF29-4D2A-ADF5-B9A390CC0359}"/>
              </a:ext>
            </a:extLst>
          </p:cNvPr>
          <p:cNvGrpSpPr/>
          <p:nvPr/>
        </p:nvGrpSpPr>
        <p:grpSpPr>
          <a:xfrm>
            <a:off x="9651981" y="3795579"/>
            <a:ext cx="834886" cy="1040335"/>
            <a:chOff x="1391478" y="2288743"/>
            <a:chExt cx="1775792" cy="204996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5CD09E1-BC3A-448C-80E2-A6E40ADAD63D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59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6EA8118-4493-43EB-8E12-264A8656E80A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494E775-7F71-40B7-96F0-0B82899C370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47B9BA49-984C-44B8-A1B8-C3442BED0433}"/>
              </a:ext>
            </a:extLst>
          </p:cNvPr>
          <p:cNvSpPr txBox="1"/>
          <p:nvPr/>
        </p:nvSpPr>
        <p:spPr>
          <a:xfrm>
            <a:off x="808383" y="5647080"/>
            <a:ext cx="31142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 Convert back to a mixed number and simplify if necessary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6527407-C7E6-46AB-9D0D-28D757C36DE1}"/>
              </a:ext>
            </a:extLst>
          </p:cNvPr>
          <p:cNvGrpSpPr/>
          <p:nvPr/>
        </p:nvGrpSpPr>
        <p:grpSpPr>
          <a:xfrm>
            <a:off x="10439357" y="5368129"/>
            <a:ext cx="834886" cy="1040335"/>
            <a:chOff x="1391478" y="2288743"/>
            <a:chExt cx="1775792" cy="204996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CD896F6-0CEE-457C-860A-42A36E20F76B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B85A810-2B1E-4E16-9579-6C4F2AFDCF1F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77FB9F6-F8D4-406F-957E-846502F6AE7B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FB2CD9F-24CC-4F40-B7FF-D0971AD1922F}"/>
              </a:ext>
            </a:extLst>
          </p:cNvPr>
          <p:cNvSpPr txBox="1"/>
          <p:nvPr/>
        </p:nvSpPr>
        <p:spPr>
          <a:xfrm>
            <a:off x="9709886" y="5607637"/>
            <a:ext cx="542052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C7F2AF-5451-47AA-BF34-C99B89076CC9}"/>
              </a:ext>
            </a:extLst>
          </p:cNvPr>
          <p:cNvSpPr txBox="1"/>
          <p:nvPr/>
        </p:nvSpPr>
        <p:spPr>
          <a:xfrm>
            <a:off x="8981391" y="560763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54899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23" grpId="0" animBg="1"/>
      <p:bldP spid="28" grpId="0"/>
      <p:bldP spid="34" grpId="0" animBg="1"/>
      <p:bldP spid="35" grpId="0"/>
      <p:bldP spid="40" grpId="0" animBg="1"/>
      <p:bldP spid="45" grpId="0" animBg="1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6851B40-5066-4556-89E8-3DD2DF58CB16}"/>
              </a:ext>
            </a:extLst>
          </p:cNvPr>
          <p:cNvGrpSpPr/>
          <p:nvPr/>
        </p:nvGrpSpPr>
        <p:grpSpPr>
          <a:xfrm>
            <a:off x="4891976" y="331452"/>
            <a:ext cx="834886" cy="1040335"/>
            <a:chOff x="1391478" y="2288743"/>
            <a:chExt cx="1775792" cy="204996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9D01604-BF50-42BC-A316-50A487CA0405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C13FBEF-3772-450B-9D00-C399E6C7AF5F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8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0949A8B-DC04-4140-B9ED-88D6D29AB48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691FDE4-DCDD-45AF-878E-F7B963A15141}"/>
              </a:ext>
            </a:extLst>
          </p:cNvPr>
          <p:cNvSpPr txBox="1"/>
          <p:nvPr/>
        </p:nvSpPr>
        <p:spPr>
          <a:xfrm>
            <a:off x="4162676" y="531507"/>
            <a:ext cx="54205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7305B-A13B-4124-988F-FD91C3E3D550}"/>
              </a:ext>
            </a:extLst>
          </p:cNvPr>
          <p:cNvSpPr txBox="1"/>
          <p:nvPr/>
        </p:nvSpPr>
        <p:spPr>
          <a:xfrm>
            <a:off x="6415505" y="53150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F1AEA18-9E41-4D7D-A62D-798F4CEDCC0F}"/>
              </a:ext>
            </a:extLst>
          </p:cNvPr>
          <p:cNvGrpSpPr/>
          <p:nvPr/>
        </p:nvGrpSpPr>
        <p:grpSpPr>
          <a:xfrm>
            <a:off x="7552456" y="331452"/>
            <a:ext cx="834886" cy="1040335"/>
            <a:chOff x="1391478" y="2288743"/>
            <a:chExt cx="1775792" cy="204996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1C80A32-4CCE-4C35-B980-4144DD80B091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80965-398E-4BFF-B6E2-758F2E17CD3D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E3D9747-6508-48D7-BD77-05FE4BDE976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6B7B86A-15C9-421A-B82C-59EC1A38DFA3}"/>
              </a:ext>
            </a:extLst>
          </p:cNvPr>
          <p:cNvSpPr txBox="1"/>
          <p:nvPr/>
        </p:nvSpPr>
        <p:spPr>
          <a:xfrm>
            <a:off x="9078719" y="56228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416337-62C6-4155-BD6A-370E18973181}"/>
              </a:ext>
            </a:extLst>
          </p:cNvPr>
          <p:cNvSpPr txBox="1"/>
          <p:nvPr/>
        </p:nvSpPr>
        <p:spPr>
          <a:xfrm>
            <a:off x="1139687" y="2496596"/>
            <a:ext cx="189506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1. Convert the mixed number.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65BECE-59B2-4777-A165-3415FB8378E7}"/>
              </a:ext>
            </a:extLst>
          </p:cNvPr>
          <p:cNvGrpSpPr/>
          <p:nvPr/>
        </p:nvGrpSpPr>
        <p:grpSpPr>
          <a:xfrm>
            <a:off x="4789172" y="2245547"/>
            <a:ext cx="834886" cy="1040335"/>
            <a:chOff x="1391478" y="2288743"/>
            <a:chExt cx="1775792" cy="204996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FE8BFB7-B05F-4483-9353-1835147C9FCC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23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1879E8F-7919-4E8D-A115-6489F48DCD60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8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BC96C0A-DA58-4203-A83B-4D891FBD9C1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05D293F-F36D-406D-AD06-45F3F0952BAA}"/>
              </a:ext>
            </a:extLst>
          </p:cNvPr>
          <p:cNvSpPr txBox="1"/>
          <p:nvPr/>
        </p:nvSpPr>
        <p:spPr>
          <a:xfrm>
            <a:off x="6361043" y="258343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1C25C90-EE04-45EF-92F3-705EDBB79DE2}"/>
              </a:ext>
            </a:extLst>
          </p:cNvPr>
          <p:cNvGrpSpPr/>
          <p:nvPr/>
        </p:nvGrpSpPr>
        <p:grpSpPr>
          <a:xfrm>
            <a:off x="7563370" y="2245547"/>
            <a:ext cx="834886" cy="1040335"/>
            <a:chOff x="1391478" y="2288743"/>
            <a:chExt cx="1775792" cy="204996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88D1D2-C991-49BA-997C-D50418319A0D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ACC4E57-7547-45B7-B76C-2F9D18366C5A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AB0A66-D67A-485C-9C22-7B4F8BF4CBF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5BD936B2-CD4C-4D96-BFAE-D18097FB786B}"/>
              </a:ext>
            </a:extLst>
          </p:cNvPr>
          <p:cNvSpPr txBox="1"/>
          <p:nvPr/>
        </p:nvSpPr>
        <p:spPr>
          <a:xfrm>
            <a:off x="1177624" y="3793863"/>
            <a:ext cx="18950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2. Convert so the denominators are the same.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5F42786-85DD-4209-A4E4-DC1A7A551C91}"/>
              </a:ext>
            </a:extLst>
          </p:cNvPr>
          <p:cNvGrpSpPr/>
          <p:nvPr/>
        </p:nvGrpSpPr>
        <p:grpSpPr>
          <a:xfrm>
            <a:off x="4767366" y="3793863"/>
            <a:ext cx="834886" cy="1040335"/>
            <a:chOff x="1391478" y="2288743"/>
            <a:chExt cx="1775792" cy="204996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152C162-82B8-4A3F-91E8-B46F802B42E4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69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1D036C9-305B-49F1-B109-70A208C649FC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24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8F76368-CD6D-453B-8C58-624CDC2D679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60ED2AE-A6E1-4E2D-B162-492C024165C6}"/>
              </a:ext>
            </a:extLst>
          </p:cNvPr>
          <p:cNvSpPr txBox="1"/>
          <p:nvPr/>
        </p:nvSpPr>
        <p:spPr>
          <a:xfrm>
            <a:off x="6350227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8C6564-7D3E-4317-87BD-4301423467E8}"/>
              </a:ext>
            </a:extLst>
          </p:cNvPr>
          <p:cNvGrpSpPr/>
          <p:nvPr/>
        </p:nvGrpSpPr>
        <p:grpSpPr>
          <a:xfrm>
            <a:off x="7709787" y="3821587"/>
            <a:ext cx="834886" cy="1040335"/>
            <a:chOff x="1391478" y="2288743"/>
            <a:chExt cx="1775792" cy="204996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8E48FD3-D75B-4B9B-8DA4-BBFF82FB3D36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3916C52-D8CE-465E-88AA-5A1F735485D4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24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A0067B7-3287-4BB9-BA6B-6DAF907D093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42C17EE-C6A8-4119-B3FB-4E994A5DA357}"/>
              </a:ext>
            </a:extLst>
          </p:cNvPr>
          <p:cNvSpPr txBox="1"/>
          <p:nvPr/>
        </p:nvSpPr>
        <p:spPr>
          <a:xfrm>
            <a:off x="1177624" y="4998797"/>
            <a:ext cx="189506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3. Add together.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D1E7FF-75B5-4D8B-9681-AB0130BFDD37}"/>
              </a:ext>
            </a:extLst>
          </p:cNvPr>
          <p:cNvSpPr txBox="1"/>
          <p:nvPr/>
        </p:nvSpPr>
        <p:spPr>
          <a:xfrm>
            <a:off x="8978009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4653B68-DF29-4D2A-ADF5-B9A390CC0359}"/>
              </a:ext>
            </a:extLst>
          </p:cNvPr>
          <p:cNvGrpSpPr/>
          <p:nvPr/>
        </p:nvGrpSpPr>
        <p:grpSpPr>
          <a:xfrm>
            <a:off x="9651981" y="3795579"/>
            <a:ext cx="834886" cy="1040335"/>
            <a:chOff x="1391478" y="2288743"/>
            <a:chExt cx="1775792" cy="204996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5CD09E1-BC3A-448C-80E2-A6E40ADAD63D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6EA8118-4493-43EB-8E12-264A8656E80A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24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494E775-7F71-40B7-96F0-0B82899C370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47B9BA49-984C-44B8-A1B8-C3442BED0433}"/>
              </a:ext>
            </a:extLst>
          </p:cNvPr>
          <p:cNvSpPr txBox="1"/>
          <p:nvPr/>
        </p:nvSpPr>
        <p:spPr>
          <a:xfrm>
            <a:off x="808383" y="5647080"/>
            <a:ext cx="31142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 Convert back to a mixed number and simplify if necessary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6527407-C7E6-46AB-9D0D-28D757C36DE1}"/>
              </a:ext>
            </a:extLst>
          </p:cNvPr>
          <p:cNvGrpSpPr/>
          <p:nvPr/>
        </p:nvGrpSpPr>
        <p:grpSpPr>
          <a:xfrm>
            <a:off x="10439357" y="5368129"/>
            <a:ext cx="834886" cy="1040335"/>
            <a:chOff x="1391478" y="2288743"/>
            <a:chExt cx="1775792" cy="204996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CD896F6-0CEE-457C-860A-42A36E20F76B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B85A810-2B1E-4E16-9579-6C4F2AFDCF1F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24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77FB9F6-F8D4-406F-957E-846502F6AE7B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FB2CD9F-24CC-4F40-B7FF-D0971AD1922F}"/>
              </a:ext>
            </a:extLst>
          </p:cNvPr>
          <p:cNvSpPr txBox="1"/>
          <p:nvPr/>
        </p:nvSpPr>
        <p:spPr>
          <a:xfrm>
            <a:off x="9709886" y="5607637"/>
            <a:ext cx="542052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C7F2AF-5451-47AA-BF34-C99B89076CC9}"/>
              </a:ext>
            </a:extLst>
          </p:cNvPr>
          <p:cNvSpPr txBox="1"/>
          <p:nvPr/>
        </p:nvSpPr>
        <p:spPr>
          <a:xfrm>
            <a:off x="8981391" y="560763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28894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23" grpId="0" animBg="1"/>
      <p:bldP spid="28" grpId="0"/>
      <p:bldP spid="34" grpId="0" animBg="1"/>
      <p:bldP spid="35" grpId="0"/>
      <p:bldP spid="40" grpId="0" animBg="1"/>
      <p:bldP spid="45" grpId="0" animBg="1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6851B40-5066-4556-89E8-3DD2DF58CB16}"/>
              </a:ext>
            </a:extLst>
          </p:cNvPr>
          <p:cNvGrpSpPr/>
          <p:nvPr/>
        </p:nvGrpSpPr>
        <p:grpSpPr>
          <a:xfrm>
            <a:off x="4891976" y="331452"/>
            <a:ext cx="834886" cy="1040335"/>
            <a:chOff x="1391478" y="2288743"/>
            <a:chExt cx="1775792" cy="204996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9D01604-BF50-42BC-A316-50A487CA0405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C13FBEF-3772-450B-9D00-C399E6C7AF5F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0949A8B-DC04-4140-B9ED-88D6D29AB48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691FDE4-DCDD-45AF-878E-F7B963A15141}"/>
              </a:ext>
            </a:extLst>
          </p:cNvPr>
          <p:cNvSpPr txBox="1"/>
          <p:nvPr/>
        </p:nvSpPr>
        <p:spPr>
          <a:xfrm>
            <a:off x="6904692" y="469951"/>
            <a:ext cx="54205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7305B-A13B-4124-988F-FD91C3E3D550}"/>
              </a:ext>
            </a:extLst>
          </p:cNvPr>
          <p:cNvSpPr txBox="1"/>
          <p:nvPr/>
        </p:nvSpPr>
        <p:spPr>
          <a:xfrm>
            <a:off x="6415505" y="53150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F1AEA18-9E41-4D7D-A62D-798F4CEDCC0F}"/>
              </a:ext>
            </a:extLst>
          </p:cNvPr>
          <p:cNvGrpSpPr/>
          <p:nvPr/>
        </p:nvGrpSpPr>
        <p:grpSpPr>
          <a:xfrm>
            <a:off x="7552456" y="331452"/>
            <a:ext cx="834886" cy="1040335"/>
            <a:chOff x="1391478" y="2288743"/>
            <a:chExt cx="1775792" cy="204996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1C80A32-4CCE-4C35-B980-4144DD80B091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80965-398E-4BFF-B6E2-758F2E17CD3D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E3D9747-6508-48D7-BD77-05FE4BDE976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6B7B86A-15C9-421A-B82C-59EC1A38DFA3}"/>
              </a:ext>
            </a:extLst>
          </p:cNvPr>
          <p:cNvSpPr txBox="1"/>
          <p:nvPr/>
        </p:nvSpPr>
        <p:spPr>
          <a:xfrm>
            <a:off x="9078719" y="56228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416337-62C6-4155-BD6A-370E18973181}"/>
              </a:ext>
            </a:extLst>
          </p:cNvPr>
          <p:cNvSpPr txBox="1"/>
          <p:nvPr/>
        </p:nvSpPr>
        <p:spPr>
          <a:xfrm>
            <a:off x="1139687" y="2496596"/>
            <a:ext cx="189506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1. Convert the mixed number.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65BECE-59B2-4777-A165-3415FB8378E7}"/>
              </a:ext>
            </a:extLst>
          </p:cNvPr>
          <p:cNvGrpSpPr/>
          <p:nvPr/>
        </p:nvGrpSpPr>
        <p:grpSpPr>
          <a:xfrm>
            <a:off x="7603264" y="2299593"/>
            <a:ext cx="834886" cy="1040335"/>
            <a:chOff x="1391478" y="2288743"/>
            <a:chExt cx="1775792" cy="204996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FE8BFB7-B05F-4483-9353-1835147C9FCC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16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1879E8F-7919-4E8D-A115-6489F48DCD60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BC96C0A-DA58-4203-A83B-4D891FBD9C1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05D293F-F36D-406D-AD06-45F3F0952BAA}"/>
              </a:ext>
            </a:extLst>
          </p:cNvPr>
          <p:cNvSpPr txBox="1"/>
          <p:nvPr/>
        </p:nvSpPr>
        <p:spPr>
          <a:xfrm>
            <a:off x="6361043" y="258343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1C25C90-EE04-45EF-92F3-705EDBB79DE2}"/>
              </a:ext>
            </a:extLst>
          </p:cNvPr>
          <p:cNvGrpSpPr/>
          <p:nvPr/>
        </p:nvGrpSpPr>
        <p:grpSpPr>
          <a:xfrm>
            <a:off x="4920001" y="2324873"/>
            <a:ext cx="834886" cy="1040335"/>
            <a:chOff x="1391478" y="2288743"/>
            <a:chExt cx="1775792" cy="204996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88D1D2-C991-49BA-997C-D50418319A0D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ACC4E57-7547-45B7-B76C-2F9D18366C5A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3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AB0A66-D67A-485C-9C22-7B4F8BF4CBF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5BD936B2-CD4C-4D96-BFAE-D18097FB786B}"/>
              </a:ext>
            </a:extLst>
          </p:cNvPr>
          <p:cNvSpPr txBox="1"/>
          <p:nvPr/>
        </p:nvSpPr>
        <p:spPr>
          <a:xfrm>
            <a:off x="1177624" y="3793863"/>
            <a:ext cx="18950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2. Convert so the denominators are the same.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5F42786-85DD-4209-A4E4-DC1A7A551C91}"/>
              </a:ext>
            </a:extLst>
          </p:cNvPr>
          <p:cNvGrpSpPr/>
          <p:nvPr/>
        </p:nvGrpSpPr>
        <p:grpSpPr>
          <a:xfrm>
            <a:off x="4767366" y="3793863"/>
            <a:ext cx="834886" cy="1040335"/>
            <a:chOff x="1391478" y="2288743"/>
            <a:chExt cx="1775792" cy="204996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152C162-82B8-4A3F-91E8-B46F802B42E4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1D036C9-305B-49F1-B109-70A208C649FC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8F76368-CD6D-453B-8C58-624CDC2D679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60ED2AE-A6E1-4E2D-B162-492C024165C6}"/>
              </a:ext>
            </a:extLst>
          </p:cNvPr>
          <p:cNvSpPr txBox="1"/>
          <p:nvPr/>
        </p:nvSpPr>
        <p:spPr>
          <a:xfrm>
            <a:off x="6350227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8C6564-7D3E-4317-87BD-4301423467E8}"/>
              </a:ext>
            </a:extLst>
          </p:cNvPr>
          <p:cNvGrpSpPr/>
          <p:nvPr/>
        </p:nvGrpSpPr>
        <p:grpSpPr>
          <a:xfrm>
            <a:off x="7709787" y="3821587"/>
            <a:ext cx="834886" cy="1040335"/>
            <a:chOff x="1391478" y="2288743"/>
            <a:chExt cx="1775792" cy="204996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8E48FD3-D75B-4B9B-8DA4-BBFF82FB3D36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48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3916C52-D8CE-465E-88AA-5A1F735485D4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A0067B7-3287-4BB9-BA6B-6DAF907D093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42C17EE-C6A8-4119-B3FB-4E994A5DA357}"/>
              </a:ext>
            </a:extLst>
          </p:cNvPr>
          <p:cNvSpPr txBox="1"/>
          <p:nvPr/>
        </p:nvSpPr>
        <p:spPr>
          <a:xfrm>
            <a:off x="1177624" y="4998797"/>
            <a:ext cx="189506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3. Add together.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D1E7FF-75B5-4D8B-9681-AB0130BFDD37}"/>
              </a:ext>
            </a:extLst>
          </p:cNvPr>
          <p:cNvSpPr txBox="1"/>
          <p:nvPr/>
        </p:nvSpPr>
        <p:spPr>
          <a:xfrm>
            <a:off x="8978009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4653B68-DF29-4D2A-ADF5-B9A390CC0359}"/>
              </a:ext>
            </a:extLst>
          </p:cNvPr>
          <p:cNvGrpSpPr/>
          <p:nvPr/>
        </p:nvGrpSpPr>
        <p:grpSpPr>
          <a:xfrm>
            <a:off x="9651981" y="3795579"/>
            <a:ext cx="834886" cy="1040335"/>
            <a:chOff x="1391478" y="2288743"/>
            <a:chExt cx="1775792" cy="204996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5CD09E1-BC3A-448C-80E2-A6E40ADAD63D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58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6EA8118-4493-43EB-8E12-264A8656E80A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494E775-7F71-40B7-96F0-0B82899C370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47B9BA49-984C-44B8-A1B8-C3442BED0433}"/>
              </a:ext>
            </a:extLst>
          </p:cNvPr>
          <p:cNvSpPr txBox="1"/>
          <p:nvPr/>
        </p:nvSpPr>
        <p:spPr>
          <a:xfrm>
            <a:off x="808383" y="5647080"/>
            <a:ext cx="31142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 Convert back to a mixed number and simplify if necessary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6527407-C7E6-46AB-9D0D-28D757C36DE1}"/>
              </a:ext>
            </a:extLst>
          </p:cNvPr>
          <p:cNvGrpSpPr/>
          <p:nvPr/>
        </p:nvGrpSpPr>
        <p:grpSpPr>
          <a:xfrm>
            <a:off x="10439357" y="5368129"/>
            <a:ext cx="834886" cy="1040335"/>
            <a:chOff x="1391478" y="2288743"/>
            <a:chExt cx="1775792" cy="204996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CD896F6-0CEE-457C-860A-42A36E20F76B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B85A810-2B1E-4E16-9579-6C4F2AFDCF1F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77FB9F6-F8D4-406F-957E-846502F6AE7B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FB2CD9F-24CC-4F40-B7FF-D0971AD1922F}"/>
              </a:ext>
            </a:extLst>
          </p:cNvPr>
          <p:cNvSpPr txBox="1"/>
          <p:nvPr/>
        </p:nvSpPr>
        <p:spPr>
          <a:xfrm>
            <a:off x="9709886" y="5607637"/>
            <a:ext cx="542052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C7F2AF-5451-47AA-BF34-C99B89076CC9}"/>
              </a:ext>
            </a:extLst>
          </p:cNvPr>
          <p:cNvSpPr txBox="1"/>
          <p:nvPr/>
        </p:nvSpPr>
        <p:spPr>
          <a:xfrm>
            <a:off x="8981391" y="560763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04809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23" grpId="0" animBg="1"/>
      <p:bldP spid="28" grpId="0"/>
      <p:bldP spid="34" grpId="0" animBg="1"/>
      <p:bldP spid="35" grpId="0"/>
      <p:bldP spid="40" grpId="0" animBg="1"/>
      <p:bldP spid="45" grpId="0" animBg="1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6851B40-5066-4556-89E8-3DD2DF58CB16}"/>
              </a:ext>
            </a:extLst>
          </p:cNvPr>
          <p:cNvGrpSpPr/>
          <p:nvPr/>
        </p:nvGrpSpPr>
        <p:grpSpPr>
          <a:xfrm>
            <a:off x="4891976" y="331452"/>
            <a:ext cx="834886" cy="1040335"/>
            <a:chOff x="1391478" y="2288743"/>
            <a:chExt cx="1775792" cy="204996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9D01604-BF50-42BC-A316-50A487CA0405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C13FBEF-3772-450B-9D00-C399E6C7AF5F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0949A8B-DC04-4140-B9ED-88D6D29AB487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691FDE4-DCDD-45AF-878E-F7B963A15141}"/>
              </a:ext>
            </a:extLst>
          </p:cNvPr>
          <p:cNvSpPr txBox="1"/>
          <p:nvPr/>
        </p:nvSpPr>
        <p:spPr>
          <a:xfrm>
            <a:off x="6904692" y="469951"/>
            <a:ext cx="54205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7305B-A13B-4124-988F-FD91C3E3D550}"/>
              </a:ext>
            </a:extLst>
          </p:cNvPr>
          <p:cNvSpPr txBox="1"/>
          <p:nvPr/>
        </p:nvSpPr>
        <p:spPr>
          <a:xfrm>
            <a:off x="6415505" y="53150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F1AEA18-9E41-4D7D-A62D-798F4CEDCC0F}"/>
              </a:ext>
            </a:extLst>
          </p:cNvPr>
          <p:cNvGrpSpPr/>
          <p:nvPr/>
        </p:nvGrpSpPr>
        <p:grpSpPr>
          <a:xfrm>
            <a:off x="7552456" y="331452"/>
            <a:ext cx="834886" cy="1040335"/>
            <a:chOff x="1391478" y="2288743"/>
            <a:chExt cx="1775792" cy="204996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1C80A32-4CCE-4C35-B980-4144DD80B091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80965-398E-4BFF-B6E2-758F2E17CD3D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E3D9747-6508-48D7-BD77-05FE4BDE9764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6B7B86A-15C9-421A-B82C-59EC1A38DFA3}"/>
              </a:ext>
            </a:extLst>
          </p:cNvPr>
          <p:cNvSpPr txBox="1"/>
          <p:nvPr/>
        </p:nvSpPr>
        <p:spPr>
          <a:xfrm>
            <a:off x="9078719" y="56228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416337-62C6-4155-BD6A-370E18973181}"/>
              </a:ext>
            </a:extLst>
          </p:cNvPr>
          <p:cNvSpPr txBox="1"/>
          <p:nvPr/>
        </p:nvSpPr>
        <p:spPr>
          <a:xfrm>
            <a:off x="1139687" y="2496596"/>
            <a:ext cx="189506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1. Convert the mixed number.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65BECE-59B2-4777-A165-3415FB8378E7}"/>
              </a:ext>
            </a:extLst>
          </p:cNvPr>
          <p:cNvGrpSpPr/>
          <p:nvPr/>
        </p:nvGrpSpPr>
        <p:grpSpPr>
          <a:xfrm>
            <a:off x="7603264" y="2299593"/>
            <a:ext cx="834886" cy="1040335"/>
            <a:chOff x="1391478" y="2288743"/>
            <a:chExt cx="1775792" cy="204996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FE8BFB7-B05F-4483-9353-1835147C9FCC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15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1879E8F-7919-4E8D-A115-6489F48DCD60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BC96C0A-DA58-4203-A83B-4D891FBD9C1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05D293F-F36D-406D-AD06-45F3F0952BAA}"/>
              </a:ext>
            </a:extLst>
          </p:cNvPr>
          <p:cNvSpPr txBox="1"/>
          <p:nvPr/>
        </p:nvSpPr>
        <p:spPr>
          <a:xfrm>
            <a:off x="6361043" y="258343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1C25C90-EE04-45EF-92F3-705EDBB79DE2}"/>
              </a:ext>
            </a:extLst>
          </p:cNvPr>
          <p:cNvGrpSpPr/>
          <p:nvPr/>
        </p:nvGrpSpPr>
        <p:grpSpPr>
          <a:xfrm>
            <a:off x="4920001" y="2324873"/>
            <a:ext cx="834886" cy="1040335"/>
            <a:chOff x="1391478" y="2288743"/>
            <a:chExt cx="1775792" cy="204996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88D1D2-C991-49BA-997C-D50418319A0D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ACC4E57-7547-45B7-B76C-2F9D18366C5A}"/>
                </a:ext>
              </a:extLst>
            </p:cNvPr>
            <p:cNvSpPr txBox="1"/>
            <p:nvPr/>
          </p:nvSpPr>
          <p:spPr>
            <a:xfrm>
              <a:off x="1749286" y="3429001"/>
              <a:ext cx="1152940" cy="90970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12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AB0A66-D67A-485C-9C22-7B4F8BF4CBF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5BD936B2-CD4C-4D96-BFAE-D18097FB786B}"/>
              </a:ext>
            </a:extLst>
          </p:cNvPr>
          <p:cNvSpPr txBox="1"/>
          <p:nvPr/>
        </p:nvSpPr>
        <p:spPr>
          <a:xfrm>
            <a:off x="1177624" y="3793863"/>
            <a:ext cx="18950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2. Convert so the denominators are the same.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5F42786-85DD-4209-A4E4-DC1A7A551C91}"/>
              </a:ext>
            </a:extLst>
          </p:cNvPr>
          <p:cNvGrpSpPr/>
          <p:nvPr/>
        </p:nvGrpSpPr>
        <p:grpSpPr>
          <a:xfrm>
            <a:off x="4767366" y="3793863"/>
            <a:ext cx="834886" cy="1040335"/>
            <a:chOff x="1391478" y="2288743"/>
            <a:chExt cx="1775792" cy="204996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152C162-82B8-4A3F-91E8-B46F802B42E4}"/>
                </a:ext>
              </a:extLst>
            </p:cNvPr>
            <p:cNvSpPr txBox="1"/>
            <p:nvPr/>
          </p:nvSpPr>
          <p:spPr>
            <a:xfrm>
              <a:off x="1702903" y="2288743"/>
              <a:ext cx="1152940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49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1D036C9-305B-49F1-B109-70A208C649FC}"/>
                </a:ext>
              </a:extLst>
            </p:cNvPr>
            <p:cNvSpPr txBox="1"/>
            <p:nvPr/>
          </p:nvSpPr>
          <p:spPr>
            <a:xfrm>
              <a:off x="1656524" y="3429001"/>
              <a:ext cx="1245704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84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8F76368-CD6D-453B-8C58-624CDC2D679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60ED2AE-A6E1-4E2D-B162-492C024165C6}"/>
              </a:ext>
            </a:extLst>
          </p:cNvPr>
          <p:cNvSpPr txBox="1"/>
          <p:nvPr/>
        </p:nvSpPr>
        <p:spPr>
          <a:xfrm>
            <a:off x="6350227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+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8C6564-7D3E-4317-87BD-4301423467E8}"/>
              </a:ext>
            </a:extLst>
          </p:cNvPr>
          <p:cNvGrpSpPr/>
          <p:nvPr/>
        </p:nvGrpSpPr>
        <p:grpSpPr>
          <a:xfrm>
            <a:off x="7694103" y="3795579"/>
            <a:ext cx="850570" cy="1066343"/>
            <a:chOff x="1358118" y="2237495"/>
            <a:chExt cx="1809152" cy="2101208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8E48FD3-D75B-4B9B-8DA4-BBFF82FB3D36}"/>
                </a:ext>
              </a:extLst>
            </p:cNvPr>
            <p:cNvSpPr txBox="1"/>
            <p:nvPr/>
          </p:nvSpPr>
          <p:spPr>
            <a:xfrm>
              <a:off x="1358118" y="2237495"/>
              <a:ext cx="1690938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180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3916C52-D8CE-465E-88AA-5A1F735485D4}"/>
                </a:ext>
              </a:extLst>
            </p:cNvPr>
            <p:cNvSpPr txBox="1"/>
            <p:nvPr/>
          </p:nvSpPr>
          <p:spPr>
            <a:xfrm>
              <a:off x="1522715" y="3429001"/>
              <a:ext cx="1379513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84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A0067B7-3287-4BB9-BA6B-6DAF907D093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742C17EE-C6A8-4119-B3FB-4E994A5DA357}"/>
              </a:ext>
            </a:extLst>
          </p:cNvPr>
          <p:cNvSpPr txBox="1"/>
          <p:nvPr/>
        </p:nvSpPr>
        <p:spPr>
          <a:xfrm>
            <a:off x="1177624" y="4998797"/>
            <a:ext cx="189506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3. Add together.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8D1E7FF-75B5-4D8B-9681-AB0130BFDD37}"/>
              </a:ext>
            </a:extLst>
          </p:cNvPr>
          <p:cNvSpPr txBox="1"/>
          <p:nvPr/>
        </p:nvSpPr>
        <p:spPr>
          <a:xfrm>
            <a:off x="8978009" y="408014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4653B68-DF29-4D2A-ADF5-B9A390CC0359}"/>
              </a:ext>
            </a:extLst>
          </p:cNvPr>
          <p:cNvGrpSpPr/>
          <p:nvPr/>
        </p:nvGrpSpPr>
        <p:grpSpPr>
          <a:xfrm>
            <a:off x="9530648" y="3757555"/>
            <a:ext cx="979398" cy="1078359"/>
            <a:chOff x="1133404" y="2213817"/>
            <a:chExt cx="2083167" cy="212488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5CD09E1-BC3A-448C-80E2-A6E40ADAD63D}"/>
                </a:ext>
              </a:extLst>
            </p:cNvPr>
            <p:cNvSpPr txBox="1"/>
            <p:nvPr/>
          </p:nvSpPr>
          <p:spPr>
            <a:xfrm>
              <a:off x="1133404" y="2213817"/>
              <a:ext cx="2083167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229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6EA8118-4493-43EB-8E12-264A8656E80A}"/>
                </a:ext>
              </a:extLst>
            </p:cNvPr>
            <p:cNvSpPr txBox="1"/>
            <p:nvPr/>
          </p:nvSpPr>
          <p:spPr>
            <a:xfrm>
              <a:off x="1514641" y="3429001"/>
              <a:ext cx="1387585" cy="90970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84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494E775-7F71-40B7-96F0-0B82899C370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47B9BA49-984C-44B8-A1B8-C3442BED0433}"/>
              </a:ext>
            </a:extLst>
          </p:cNvPr>
          <p:cNvSpPr txBox="1"/>
          <p:nvPr/>
        </p:nvSpPr>
        <p:spPr>
          <a:xfrm>
            <a:off x="808383" y="5647080"/>
            <a:ext cx="311426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 Convert back to a mixed number and simplify if necessary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6527407-C7E6-46AB-9D0D-28D757C36DE1}"/>
              </a:ext>
            </a:extLst>
          </p:cNvPr>
          <p:cNvGrpSpPr/>
          <p:nvPr/>
        </p:nvGrpSpPr>
        <p:grpSpPr>
          <a:xfrm>
            <a:off x="10439357" y="5368129"/>
            <a:ext cx="944260" cy="1040335"/>
            <a:chOff x="1391478" y="2288743"/>
            <a:chExt cx="2008429" cy="204996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CD896F6-0CEE-457C-860A-42A36E20F76B}"/>
                </a:ext>
              </a:extLst>
            </p:cNvPr>
            <p:cNvSpPr txBox="1"/>
            <p:nvPr/>
          </p:nvSpPr>
          <p:spPr>
            <a:xfrm>
              <a:off x="1702903" y="2288743"/>
              <a:ext cx="1152938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61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B85A810-2B1E-4E16-9579-6C4F2AFDCF1F}"/>
                </a:ext>
              </a:extLst>
            </p:cNvPr>
            <p:cNvSpPr txBox="1"/>
            <p:nvPr/>
          </p:nvSpPr>
          <p:spPr>
            <a:xfrm>
              <a:off x="1749286" y="3429001"/>
              <a:ext cx="1650621" cy="90970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84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77FB9F6-F8D4-406F-957E-846502F6AE7B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FB2CD9F-24CC-4F40-B7FF-D0971AD1922F}"/>
              </a:ext>
            </a:extLst>
          </p:cNvPr>
          <p:cNvSpPr txBox="1"/>
          <p:nvPr/>
        </p:nvSpPr>
        <p:spPr>
          <a:xfrm>
            <a:off x="9709886" y="5607637"/>
            <a:ext cx="542052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C7F2AF-5451-47AA-BF34-C99B89076CC9}"/>
              </a:ext>
            </a:extLst>
          </p:cNvPr>
          <p:cNvSpPr txBox="1"/>
          <p:nvPr/>
        </p:nvSpPr>
        <p:spPr>
          <a:xfrm>
            <a:off x="8981391" y="560763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12661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23" grpId="0" animBg="1"/>
      <p:bldP spid="28" grpId="0"/>
      <p:bldP spid="34" grpId="0" animBg="1"/>
      <p:bldP spid="35" grpId="0"/>
      <p:bldP spid="40" grpId="0" animBg="1"/>
      <p:bldP spid="45" grpId="0" animBg="1"/>
      <p:bldP spid="46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1546</TotalTime>
  <Words>393</Words>
  <Application>Microsoft Office PowerPoint</Application>
  <PresentationFormat>Widescreen</PresentationFormat>
  <Paragraphs>156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141</cp:revision>
  <dcterms:created xsi:type="dcterms:W3CDTF">2020-03-20T11:22:32Z</dcterms:created>
  <dcterms:modified xsi:type="dcterms:W3CDTF">2020-05-19T09:53:40Z</dcterms:modified>
</cp:coreProperties>
</file>