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61" r:id="rId4"/>
    <p:sldId id="257" r:id="rId5"/>
    <p:sldId id="262" r:id="rId6"/>
    <p:sldId id="263" r:id="rId7"/>
    <p:sldId id="264" r:id="rId8"/>
    <p:sldId id="259"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AD038-9525-47C6-A12C-B89CB17C9023}" type="datetimeFigureOut">
              <a:rPr lang="en-GB" smtClean="0"/>
              <a:t>15/04/2020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6EFF7-9790-4933-A22F-EF480849826D}" type="slidenum">
              <a:rPr lang="en-GB" smtClean="0"/>
              <a:t>‹#›</a:t>
            </a:fld>
            <a:endParaRPr lang="en-GB"/>
          </a:p>
        </p:txBody>
      </p:sp>
    </p:spTree>
    <p:extLst>
      <p:ext uri="{BB962C8B-B14F-4D97-AF65-F5344CB8AC3E}">
        <p14:creationId xmlns:p14="http://schemas.microsoft.com/office/powerpoint/2010/main" val="367569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84158BF-1CE1-4ED4-ADFA-18DCBCC434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3666D93-331C-4F92-BC1C-DAAA8000A4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436" name="Slide Number Placeholder 3">
            <a:extLst>
              <a:ext uri="{FF2B5EF4-FFF2-40B4-BE49-F238E27FC236}">
                <a16:creationId xmlns:a16="http://schemas.microsoft.com/office/drawing/2014/main" id="{372C8BBE-EB7E-416C-9F87-91E8CAC116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7869C8-6E9A-475D-A110-1643D47743B1}" type="slidenum">
              <a:rPr lang="en-GB" altLang="en-US"/>
              <a:pPr eaLnBrk="1" hangingPunct="1"/>
              <a:t>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1E92-F6DC-40E7-B73C-C0F1836E7E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6799ED-518C-4AC6-A59A-AF1F10F97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AD365B-8714-42B5-BDC7-2A708C564348}"/>
              </a:ext>
            </a:extLst>
          </p:cNvPr>
          <p:cNvSpPr>
            <a:spLocks noGrp="1"/>
          </p:cNvSpPr>
          <p:nvPr>
            <p:ph type="dt" sz="half" idx="10"/>
          </p:nvPr>
        </p:nvSpPr>
        <p:spPr/>
        <p:txBody>
          <a:bodyPr/>
          <a:lstStyle/>
          <a:p>
            <a:fld id="{43465520-4E0A-4D2E-BA06-9AFB01DC0C6A}" type="datetimeFigureOut">
              <a:rPr lang="en-GB" smtClean="0"/>
              <a:t>15/04/2020</a:t>
            </a:fld>
            <a:endParaRPr lang="en-GB"/>
          </a:p>
        </p:txBody>
      </p:sp>
      <p:sp>
        <p:nvSpPr>
          <p:cNvPr id="5" name="Footer Placeholder 4">
            <a:extLst>
              <a:ext uri="{FF2B5EF4-FFF2-40B4-BE49-F238E27FC236}">
                <a16:creationId xmlns:a16="http://schemas.microsoft.com/office/drawing/2014/main" id="{801CF2B4-42E7-4C48-8182-14B0266A7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1B75E-4CBC-4AD6-BA32-BA091C1E6256}"/>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257073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9495-B73C-4FBC-80AB-17BFCC1A95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E0D91D-EAD9-4108-A06B-6CA7EDB36F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B2A61A-C41D-4B4E-9DB5-9C3CBC95D0A8}"/>
              </a:ext>
            </a:extLst>
          </p:cNvPr>
          <p:cNvSpPr>
            <a:spLocks noGrp="1"/>
          </p:cNvSpPr>
          <p:nvPr>
            <p:ph type="dt" sz="half" idx="10"/>
          </p:nvPr>
        </p:nvSpPr>
        <p:spPr/>
        <p:txBody>
          <a:bodyPr/>
          <a:lstStyle/>
          <a:p>
            <a:fld id="{43465520-4E0A-4D2E-BA06-9AFB01DC0C6A}" type="datetimeFigureOut">
              <a:rPr lang="en-GB" smtClean="0"/>
              <a:t>15/04/2020</a:t>
            </a:fld>
            <a:endParaRPr lang="en-GB"/>
          </a:p>
        </p:txBody>
      </p:sp>
      <p:sp>
        <p:nvSpPr>
          <p:cNvPr id="5" name="Footer Placeholder 4">
            <a:extLst>
              <a:ext uri="{FF2B5EF4-FFF2-40B4-BE49-F238E27FC236}">
                <a16:creationId xmlns:a16="http://schemas.microsoft.com/office/drawing/2014/main" id="{5349B4DB-D064-47B0-92BE-CFE1D6357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DB620A-1179-4252-8EC1-F678B7AF5971}"/>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42467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8534D-EF0F-42BC-8D4E-B958D7D97D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0209CC-6BED-4155-87CC-C0C3EE09BF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8F6662-9246-49F7-9751-7C4746270E2C}"/>
              </a:ext>
            </a:extLst>
          </p:cNvPr>
          <p:cNvSpPr>
            <a:spLocks noGrp="1"/>
          </p:cNvSpPr>
          <p:nvPr>
            <p:ph type="dt" sz="half" idx="10"/>
          </p:nvPr>
        </p:nvSpPr>
        <p:spPr/>
        <p:txBody>
          <a:bodyPr/>
          <a:lstStyle/>
          <a:p>
            <a:fld id="{43465520-4E0A-4D2E-BA06-9AFB01DC0C6A}" type="datetimeFigureOut">
              <a:rPr lang="en-GB" smtClean="0"/>
              <a:t>15/04/2020</a:t>
            </a:fld>
            <a:endParaRPr lang="en-GB"/>
          </a:p>
        </p:txBody>
      </p:sp>
      <p:sp>
        <p:nvSpPr>
          <p:cNvPr id="5" name="Footer Placeholder 4">
            <a:extLst>
              <a:ext uri="{FF2B5EF4-FFF2-40B4-BE49-F238E27FC236}">
                <a16:creationId xmlns:a16="http://schemas.microsoft.com/office/drawing/2014/main" id="{3F313D60-D7E0-4249-A72A-015358FC9E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E175C-8911-4644-9BFE-6AC21D6240E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419453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7495-A8B3-4046-B39D-6883580BF1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A712E1-9B29-436A-89C8-08A505726E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2BC3D6-6FB9-4FB4-B759-C42ED097A8D0}"/>
              </a:ext>
            </a:extLst>
          </p:cNvPr>
          <p:cNvSpPr>
            <a:spLocks noGrp="1"/>
          </p:cNvSpPr>
          <p:nvPr>
            <p:ph type="dt" sz="half" idx="10"/>
          </p:nvPr>
        </p:nvSpPr>
        <p:spPr/>
        <p:txBody>
          <a:bodyPr/>
          <a:lstStyle/>
          <a:p>
            <a:fld id="{43465520-4E0A-4D2E-BA06-9AFB01DC0C6A}" type="datetimeFigureOut">
              <a:rPr lang="en-GB" smtClean="0"/>
              <a:t>15/04/2020</a:t>
            </a:fld>
            <a:endParaRPr lang="en-GB"/>
          </a:p>
        </p:txBody>
      </p:sp>
      <p:sp>
        <p:nvSpPr>
          <p:cNvPr id="5" name="Footer Placeholder 4">
            <a:extLst>
              <a:ext uri="{FF2B5EF4-FFF2-40B4-BE49-F238E27FC236}">
                <a16:creationId xmlns:a16="http://schemas.microsoft.com/office/drawing/2014/main" id="{03723D15-312F-4325-A8D6-D6258BBD81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D92F3-6CDA-42A0-B355-432181433098}"/>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84964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45C1-0146-4E58-B39F-23EE1E288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38D297-C108-44B8-AEAE-FA940CF4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51334C-64D2-435C-925D-BC9E9B2B8DC9}"/>
              </a:ext>
            </a:extLst>
          </p:cNvPr>
          <p:cNvSpPr>
            <a:spLocks noGrp="1"/>
          </p:cNvSpPr>
          <p:nvPr>
            <p:ph type="dt" sz="half" idx="10"/>
          </p:nvPr>
        </p:nvSpPr>
        <p:spPr/>
        <p:txBody>
          <a:bodyPr/>
          <a:lstStyle/>
          <a:p>
            <a:fld id="{43465520-4E0A-4D2E-BA06-9AFB01DC0C6A}" type="datetimeFigureOut">
              <a:rPr lang="en-GB" smtClean="0"/>
              <a:t>15/04/2020</a:t>
            </a:fld>
            <a:endParaRPr lang="en-GB"/>
          </a:p>
        </p:txBody>
      </p:sp>
      <p:sp>
        <p:nvSpPr>
          <p:cNvPr id="5" name="Footer Placeholder 4">
            <a:extLst>
              <a:ext uri="{FF2B5EF4-FFF2-40B4-BE49-F238E27FC236}">
                <a16:creationId xmlns:a16="http://schemas.microsoft.com/office/drawing/2014/main" id="{A4576697-F6EB-4354-8787-3DEAEC308D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EF76B-DC97-4A5B-A689-1A0051448EE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64030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C4E7-6752-49A4-99F5-4230122ED9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87ED39-2E86-4E06-A4A0-4CFAD53D87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EE0B7D-682B-46B7-B662-B0BF68490D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01433D-5668-4E0C-8080-1FD016B7324A}"/>
              </a:ext>
            </a:extLst>
          </p:cNvPr>
          <p:cNvSpPr>
            <a:spLocks noGrp="1"/>
          </p:cNvSpPr>
          <p:nvPr>
            <p:ph type="dt" sz="half" idx="10"/>
          </p:nvPr>
        </p:nvSpPr>
        <p:spPr/>
        <p:txBody>
          <a:bodyPr/>
          <a:lstStyle/>
          <a:p>
            <a:fld id="{43465520-4E0A-4D2E-BA06-9AFB01DC0C6A}" type="datetimeFigureOut">
              <a:rPr lang="en-GB" smtClean="0"/>
              <a:t>15/04/2020</a:t>
            </a:fld>
            <a:endParaRPr lang="en-GB"/>
          </a:p>
        </p:txBody>
      </p:sp>
      <p:sp>
        <p:nvSpPr>
          <p:cNvPr id="6" name="Footer Placeholder 5">
            <a:extLst>
              <a:ext uri="{FF2B5EF4-FFF2-40B4-BE49-F238E27FC236}">
                <a16:creationId xmlns:a16="http://schemas.microsoft.com/office/drawing/2014/main" id="{8D91AC50-24EA-42B5-9285-07B027327B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15FDC2-0F51-4465-9058-E2A0584FCF9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31977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129B-224D-4AEE-996A-598C82868C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6A2BBC-C993-44AE-823C-C87E939EF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1BE5B-94E0-4BBC-BE26-1F7364DAF9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4248D0-A83F-488E-8F64-4D72E39D46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09F90F-4458-4432-87EE-8118DA81B2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0EA998-7F1E-4B8B-91CB-D4882114C501}"/>
              </a:ext>
            </a:extLst>
          </p:cNvPr>
          <p:cNvSpPr>
            <a:spLocks noGrp="1"/>
          </p:cNvSpPr>
          <p:nvPr>
            <p:ph type="dt" sz="half" idx="10"/>
          </p:nvPr>
        </p:nvSpPr>
        <p:spPr/>
        <p:txBody>
          <a:bodyPr/>
          <a:lstStyle/>
          <a:p>
            <a:fld id="{43465520-4E0A-4D2E-BA06-9AFB01DC0C6A}" type="datetimeFigureOut">
              <a:rPr lang="en-GB" smtClean="0"/>
              <a:t>15/04/2020</a:t>
            </a:fld>
            <a:endParaRPr lang="en-GB"/>
          </a:p>
        </p:txBody>
      </p:sp>
      <p:sp>
        <p:nvSpPr>
          <p:cNvPr id="8" name="Footer Placeholder 7">
            <a:extLst>
              <a:ext uri="{FF2B5EF4-FFF2-40B4-BE49-F238E27FC236}">
                <a16:creationId xmlns:a16="http://schemas.microsoft.com/office/drawing/2014/main" id="{5A65FC8F-ED8D-4691-9E66-DCE3BB92BF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5D2675-ED0F-4340-9516-E1B51B97C52A}"/>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29464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8E28-31B6-45E9-8F47-9E76568CC6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13F66A-3B43-4111-B99E-4FD6CE88EFE3}"/>
              </a:ext>
            </a:extLst>
          </p:cNvPr>
          <p:cNvSpPr>
            <a:spLocks noGrp="1"/>
          </p:cNvSpPr>
          <p:nvPr>
            <p:ph type="dt" sz="half" idx="10"/>
          </p:nvPr>
        </p:nvSpPr>
        <p:spPr/>
        <p:txBody>
          <a:bodyPr/>
          <a:lstStyle/>
          <a:p>
            <a:fld id="{43465520-4E0A-4D2E-BA06-9AFB01DC0C6A}" type="datetimeFigureOut">
              <a:rPr lang="en-GB" smtClean="0"/>
              <a:t>15/04/2020</a:t>
            </a:fld>
            <a:endParaRPr lang="en-GB"/>
          </a:p>
        </p:txBody>
      </p:sp>
      <p:sp>
        <p:nvSpPr>
          <p:cNvPr id="4" name="Footer Placeholder 3">
            <a:extLst>
              <a:ext uri="{FF2B5EF4-FFF2-40B4-BE49-F238E27FC236}">
                <a16:creationId xmlns:a16="http://schemas.microsoft.com/office/drawing/2014/main" id="{82EA4CA7-559A-43EB-961F-56BE784CB6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F56D88-97A3-4E31-B84A-DED6F7DA5A48}"/>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168889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D85C5-2CF7-4216-8921-FB15CE52ED19}"/>
              </a:ext>
            </a:extLst>
          </p:cNvPr>
          <p:cNvSpPr>
            <a:spLocks noGrp="1"/>
          </p:cNvSpPr>
          <p:nvPr>
            <p:ph type="dt" sz="half" idx="10"/>
          </p:nvPr>
        </p:nvSpPr>
        <p:spPr/>
        <p:txBody>
          <a:bodyPr/>
          <a:lstStyle/>
          <a:p>
            <a:fld id="{43465520-4E0A-4D2E-BA06-9AFB01DC0C6A}" type="datetimeFigureOut">
              <a:rPr lang="en-GB" smtClean="0"/>
              <a:t>15/04/2020</a:t>
            </a:fld>
            <a:endParaRPr lang="en-GB"/>
          </a:p>
        </p:txBody>
      </p:sp>
      <p:sp>
        <p:nvSpPr>
          <p:cNvPr id="3" name="Footer Placeholder 2">
            <a:extLst>
              <a:ext uri="{FF2B5EF4-FFF2-40B4-BE49-F238E27FC236}">
                <a16:creationId xmlns:a16="http://schemas.microsoft.com/office/drawing/2014/main" id="{EF67C821-07AF-45C7-AE35-19D7154E26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DB018C-1673-4810-984A-BF22A99E0F57}"/>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80918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2975-C692-4040-9B73-82E13B1CC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F8EA4A-E68C-4DF3-ADE7-E2D992812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10C8E6-48A4-4000-AD7C-D7E44D1BE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E1AAA-3BAE-4526-886B-5AB60F90E525}"/>
              </a:ext>
            </a:extLst>
          </p:cNvPr>
          <p:cNvSpPr>
            <a:spLocks noGrp="1"/>
          </p:cNvSpPr>
          <p:nvPr>
            <p:ph type="dt" sz="half" idx="10"/>
          </p:nvPr>
        </p:nvSpPr>
        <p:spPr/>
        <p:txBody>
          <a:bodyPr/>
          <a:lstStyle/>
          <a:p>
            <a:fld id="{43465520-4E0A-4D2E-BA06-9AFB01DC0C6A}" type="datetimeFigureOut">
              <a:rPr lang="en-GB" smtClean="0"/>
              <a:t>15/04/2020</a:t>
            </a:fld>
            <a:endParaRPr lang="en-GB"/>
          </a:p>
        </p:txBody>
      </p:sp>
      <p:sp>
        <p:nvSpPr>
          <p:cNvPr id="6" name="Footer Placeholder 5">
            <a:extLst>
              <a:ext uri="{FF2B5EF4-FFF2-40B4-BE49-F238E27FC236}">
                <a16:creationId xmlns:a16="http://schemas.microsoft.com/office/drawing/2014/main" id="{09413D07-D638-4557-B3AC-89661DF05E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E9AB72-10D4-4A19-A48A-76F4ADD0A322}"/>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46876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8A6B-BF26-4B14-9A61-EF4554C4B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5101DC-FFA5-4C45-85EB-709D384789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EF35FB-8A12-4125-8508-14F15F209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BB988B-305F-4242-8F54-B3EC7C263593}"/>
              </a:ext>
            </a:extLst>
          </p:cNvPr>
          <p:cNvSpPr>
            <a:spLocks noGrp="1"/>
          </p:cNvSpPr>
          <p:nvPr>
            <p:ph type="dt" sz="half" idx="10"/>
          </p:nvPr>
        </p:nvSpPr>
        <p:spPr/>
        <p:txBody>
          <a:bodyPr/>
          <a:lstStyle/>
          <a:p>
            <a:fld id="{43465520-4E0A-4D2E-BA06-9AFB01DC0C6A}" type="datetimeFigureOut">
              <a:rPr lang="en-GB" smtClean="0"/>
              <a:t>15/04/2020</a:t>
            </a:fld>
            <a:endParaRPr lang="en-GB"/>
          </a:p>
        </p:txBody>
      </p:sp>
      <p:sp>
        <p:nvSpPr>
          <p:cNvPr id="6" name="Footer Placeholder 5">
            <a:extLst>
              <a:ext uri="{FF2B5EF4-FFF2-40B4-BE49-F238E27FC236}">
                <a16:creationId xmlns:a16="http://schemas.microsoft.com/office/drawing/2014/main" id="{711721DE-5497-4AD5-863A-7BD2C2F2A4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CF3EB1-BD5F-4E22-A77E-6B389A753C12}"/>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23645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3813E3-47FC-4425-9EE0-F6F3FFA8B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3DF82F-2757-4A02-B24A-67BF1DC1B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CF91E-DABA-4445-BC44-B05655CA1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65520-4E0A-4D2E-BA06-9AFB01DC0C6A}" type="datetimeFigureOut">
              <a:rPr lang="en-GB" smtClean="0"/>
              <a:t>15/04/2020</a:t>
            </a:fld>
            <a:endParaRPr lang="en-GB"/>
          </a:p>
        </p:txBody>
      </p:sp>
      <p:sp>
        <p:nvSpPr>
          <p:cNvPr id="5" name="Footer Placeholder 4">
            <a:extLst>
              <a:ext uri="{FF2B5EF4-FFF2-40B4-BE49-F238E27FC236}">
                <a16:creationId xmlns:a16="http://schemas.microsoft.com/office/drawing/2014/main" id="{B69109A8-CA5A-4024-BB11-94ABE131A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249381-E75B-44C3-B328-02DD1D699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C50CA-BBE8-4D83-9361-31FE5D0B8F19}" type="slidenum">
              <a:rPr lang="en-GB" smtClean="0"/>
              <a:t>‹#›</a:t>
            </a:fld>
            <a:endParaRPr lang="en-GB"/>
          </a:p>
        </p:txBody>
      </p:sp>
    </p:spTree>
    <p:extLst>
      <p:ext uri="{BB962C8B-B14F-4D97-AF65-F5344CB8AC3E}">
        <p14:creationId xmlns:p14="http://schemas.microsoft.com/office/powerpoint/2010/main" val="368885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B842-F39E-4203-A7D4-554EF5892075}"/>
              </a:ext>
            </a:extLst>
          </p:cNvPr>
          <p:cNvSpPr>
            <a:spLocks noGrp="1"/>
          </p:cNvSpPr>
          <p:nvPr>
            <p:ph type="ctrTitle"/>
          </p:nvPr>
        </p:nvSpPr>
        <p:spPr>
          <a:xfrm>
            <a:off x="1524000" y="434010"/>
            <a:ext cx="9144000" cy="1179443"/>
          </a:xfrm>
          <a:ln w="57150"/>
        </p:spPr>
        <p:style>
          <a:lnRef idx="2">
            <a:schemeClr val="accent2"/>
          </a:lnRef>
          <a:fillRef idx="1">
            <a:schemeClr val="lt1"/>
          </a:fillRef>
          <a:effectRef idx="0">
            <a:schemeClr val="accent2"/>
          </a:effectRef>
          <a:fontRef idx="minor">
            <a:schemeClr val="dk1"/>
          </a:fontRef>
        </p:style>
        <p:txBody>
          <a:bodyPr/>
          <a:lstStyle/>
          <a:p>
            <a:pPr algn="l"/>
            <a:r>
              <a:rPr lang="en-GB" dirty="0">
                <a:latin typeface="Arial Rounded MT Bold" panose="020F0704030504030204" pitchFamily="34" charset="0"/>
              </a:rPr>
              <a:t>Home Learning: </a:t>
            </a:r>
            <a:r>
              <a:rPr lang="en-GB" dirty="0">
                <a:solidFill>
                  <a:schemeClr val="accent2"/>
                </a:solidFill>
                <a:latin typeface="Arial Rounded MT Bold" panose="020F0704030504030204" pitchFamily="34" charset="0"/>
              </a:rPr>
              <a:t>English </a:t>
            </a:r>
          </a:p>
        </p:txBody>
      </p:sp>
      <p:sp>
        <p:nvSpPr>
          <p:cNvPr id="4" name="Title 1">
            <a:extLst>
              <a:ext uri="{FF2B5EF4-FFF2-40B4-BE49-F238E27FC236}">
                <a16:creationId xmlns:a16="http://schemas.microsoft.com/office/drawing/2014/main" id="{0EBF6CA3-E70C-4A97-A653-57ED314CDE6D}"/>
              </a:ext>
            </a:extLst>
          </p:cNvPr>
          <p:cNvSpPr txBox="1">
            <a:spLocks/>
          </p:cNvSpPr>
          <p:nvPr/>
        </p:nvSpPr>
        <p:spPr>
          <a:xfrm>
            <a:off x="1524000" y="1775104"/>
            <a:ext cx="9144000" cy="1179443"/>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dirty="0">
                <a:solidFill>
                  <a:schemeClr val="tx1"/>
                </a:solidFill>
                <a:latin typeface="Arial Rounded MT Bold" panose="020F0704030504030204" pitchFamily="34" charset="0"/>
              </a:rPr>
              <a:t>Wednesday: </a:t>
            </a:r>
            <a:r>
              <a:rPr lang="en-GB" dirty="0">
                <a:solidFill>
                  <a:srgbClr val="00B0F0"/>
                </a:solidFill>
                <a:latin typeface="Arial Rounded MT Bold" panose="020F0704030504030204" pitchFamily="34" charset="0"/>
              </a:rPr>
              <a:t>Writing</a:t>
            </a:r>
            <a:r>
              <a:rPr lang="en-GB" dirty="0">
                <a:solidFill>
                  <a:srgbClr val="7030A0"/>
                </a:solidFill>
                <a:latin typeface="Arial Rounded MT Bold" panose="020F0704030504030204" pitchFamily="34" charset="0"/>
              </a:rPr>
              <a:t> </a:t>
            </a:r>
          </a:p>
        </p:txBody>
      </p:sp>
      <p:pic>
        <p:nvPicPr>
          <p:cNvPr id="1033" name="Picture 9" descr="My face after I give instructions, and then... - 9buz">
            <a:extLst>
              <a:ext uri="{FF2B5EF4-FFF2-40B4-BE49-F238E27FC236}">
                <a16:creationId xmlns:a16="http://schemas.microsoft.com/office/drawing/2014/main" id="{974D8B08-3305-42E0-9C8D-A6E24FE18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383" y="3116198"/>
            <a:ext cx="4200939" cy="363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5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411CD0-9A98-4A4D-A57A-825996A479F5}"/>
              </a:ext>
            </a:extLst>
          </p:cNvPr>
          <p:cNvSpPr txBox="1"/>
          <p:nvPr/>
        </p:nvSpPr>
        <p:spPr>
          <a:xfrm>
            <a:off x="463826" y="2729246"/>
            <a:ext cx="4916556" cy="2308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r>
              <a:rPr lang="en-GB" sz="2400" dirty="0">
                <a:latin typeface="Arial Rounded MT Bold" panose="020F0704030504030204" pitchFamily="34" charset="0"/>
              </a:rPr>
              <a:t>This child is working at the expected standard for Year 6. After a visit linked to their Egyptian topic, they wrote a set of instructions on how to mummify a Pharaoh.</a:t>
            </a:r>
          </a:p>
        </p:txBody>
      </p:sp>
      <p:sp>
        <p:nvSpPr>
          <p:cNvPr id="3" name="Title 1">
            <a:extLst>
              <a:ext uri="{FF2B5EF4-FFF2-40B4-BE49-F238E27FC236}">
                <a16:creationId xmlns:a16="http://schemas.microsoft.com/office/drawing/2014/main" id="{B96C4916-D539-4A1A-BBAA-21F0B90AE7E2}"/>
              </a:ext>
            </a:extLst>
          </p:cNvPr>
          <p:cNvSpPr txBox="1">
            <a:spLocks/>
          </p:cNvSpPr>
          <p:nvPr/>
        </p:nvSpPr>
        <p:spPr>
          <a:xfrm>
            <a:off x="463826" y="1205260"/>
            <a:ext cx="4916556" cy="1179443"/>
          </a:xfrm>
          <a:prstGeom prst="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dirty="0">
                <a:solidFill>
                  <a:schemeClr val="tx1"/>
                </a:solidFill>
                <a:latin typeface="Arial Rounded MT Bold" panose="020F0704030504030204" pitchFamily="34" charset="0"/>
              </a:rPr>
              <a:t>WAGOLL Instructions</a:t>
            </a:r>
            <a:endParaRPr lang="en-GB" sz="4000" dirty="0">
              <a:solidFill>
                <a:srgbClr val="00B0F0"/>
              </a:solidFill>
              <a:latin typeface="Arial Rounded MT Bold" panose="020F0704030504030204" pitchFamily="34" charset="0"/>
            </a:endParaRPr>
          </a:p>
        </p:txBody>
      </p:sp>
      <p:pic>
        <p:nvPicPr>
          <p:cNvPr id="13" name="Picture 12">
            <a:extLst>
              <a:ext uri="{FF2B5EF4-FFF2-40B4-BE49-F238E27FC236}">
                <a16:creationId xmlns:a16="http://schemas.microsoft.com/office/drawing/2014/main" id="{D3CF5555-CEAF-4080-98FF-657B14D30802}"/>
              </a:ext>
            </a:extLst>
          </p:cNvPr>
          <p:cNvPicPr/>
          <p:nvPr/>
        </p:nvPicPr>
        <p:blipFill>
          <a:blip r:embed="rId2">
            <a:extLst>
              <a:ext uri="{28A0092B-C50C-407E-A947-70E740481C1C}">
                <a14:useLocalDpi xmlns:a14="http://schemas.microsoft.com/office/drawing/2010/main" val="0"/>
              </a:ext>
            </a:extLst>
          </a:blip>
          <a:srcRect l="38542" t="16975" r="30208" b="4938"/>
          <a:stretch>
            <a:fillRect/>
          </a:stretch>
        </p:blipFill>
        <p:spPr bwMode="auto">
          <a:xfrm>
            <a:off x="6096000" y="165652"/>
            <a:ext cx="4585252" cy="6692348"/>
          </a:xfrm>
          <a:prstGeom prst="rect">
            <a:avLst/>
          </a:prstGeom>
          <a:noFill/>
          <a:ln>
            <a:noFill/>
          </a:ln>
        </p:spPr>
      </p:pic>
    </p:spTree>
    <p:extLst>
      <p:ext uri="{BB962C8B-B14F-4D97-AF65-F5344CB8AC3E}">
        <p14:creationId xmlns:p14="http://schemas.microsoft.com/office/powerpoint/2010/main" val="304090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6C4916-D539-4A1A-BBAA-21F0B90AE7E2}"/>
              </a:ext>
            </a:extLst>
          </p:cNvPr>
          <p:cNvSpPr txBox="1">
            <a:spLocks/>
          </p:cNvSpPr>
          <p:nvPr/>
        </p:nvSpPr>
        <p:spPr>
          <a:xfrm>
            <a:off x="463826" y="1205260"/>
            <a:ext cx="4916556" cy="1179443"/>
          </a:xfrm>
          <a:prstGeom prst="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dirty="0">
                <a:solidFill>
                  <a:schemeClr val="tx1"/>
                </a:solidFill>
                <a:latin typeface="Arial Rounded MT Bold" panose="020F0704030504030204" pitchFamily="34" charset="0"/>
              </a:rPr>
              <a:t>WAGOLL Instructions</a:t>
            </a:r>
            <a:endParaRPr lang="en-GB" sz="4000" dirty="0">
              <a:solidFill>
                <a:srgbClr val="00B0F0"/>
              </a:solidFill>
              <a:latin typeface="Arial Rounded MT Bold" panose="020F0704030504030204" pitchFamily="34" charset="0"/>
            </a:endParaRPr>
          </a:p>
        </p:txBody>
      </p:sp>
      <p:pic>
        <p:nvPicPr>
          <p:cNvPr id="5" name="Picture 4">
            <a:extLst>
              <a:ext uri="{FF2B5EF4-FFF2-40B4-BE49-F238E27FC236}">
                <a16:creationId xmlns:a16="http://schemas.microsoft.com/office/drawing/2014/main" id="{314135E7-1AC8-4A75-823B-04076514B148}"/>
              </a:ext>
            </a:extLst>
          </p:cNvPr>
          <p:cNvPicPr/>
          <p:nvPr/>
        </p:nvPicPr>
        <p:blipFill>
          <a:blip r:embed="rId2">
            <a:extLst>
              <a:ext uri="{28A0092B-C50C-407E-A947-70E740481C1C}">
                <a14:useLocalDpi xmlns:a14="http://schemas.microsoft.com/office/drawing/2010/main" val="0"/>
              </a:ext>
            </a:extLst>
          </a:blip>
          <a:srcRect l="30997" t="17902" r="32292" b="7408"/>
          <a:stretch>
            <a:fillRect/>
          </a:stretch>
        </p:blipFill>
        <p:spPr bwMode="auto">
          <a:xfrm>
            <a:off x="5587862" y="147637"/>
            <a:ext cx="5734050" cy="6562725"/>
          </a:xfrm>
          <a:prstGeom prst="rect">
            <a:avLst/>
          </a:prstGeom>
          <a:noFill/>
          <a:ln>
            <a:noFill/>
          </a:ln>
        </p:spPr>
      </p:pic>
    </p:spTree>
    <p:extLst>
      <p:ext uri="{BB962C8B-B14F-4D97-AF65-F5344CB8AC3E}">
        <p14:creationId xmlns:p14="http://schemas.microsoft.com/office/powerpoint/2010/main" val="46924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411CD0-9A98-4A4D-A57A-825996A479F5}"/>
              </a:ext>
            </a:extLst>
          </p:cNvPr>
          <p:cNvSpPr txBox="1"/>
          <p:nvPr/>
        </p:nvSpPr>
        <p:spPr>
          <a:xfrm>
            <a:off x="463825" y="2729246"/>
            <a:ext cx="11357113" cy="18158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2800" dirty="0">
                <a:latin typeface="Arial Rounded MT Bold" panose="020F0704030504030204" pitchFamily="34" charset="0"/>
              </a:rPr>
              <a:t>Are you afraid at night of something terrible living in your garage? Do you fear </a:t>
            </a:r>
            <a:r>
              <a:rPr lang="en-GB" sz="2800" i="1" dirty="0">
                <a:latin typeface="Arial Rounded MT Bold" panose="020F0704030504030204" pitchFamily="34" charset="0"/>
              </a:rPr>
              <a:t>you</a:t>
            </a:r>
            <a:r>
              <a:rPr lang="en-GB" sz="2800" dirty="0">
                <a:latin typeface="Arial Rounded MT Bold" panose="020F0704030504030204" pitchFamily="34" charset="0"/>
              </a:rPr>
              <a:t> will be Skellig’s next meal? Well don’t despair, just follow these instructions to help you create the perfect meal.</a:t>
            </a:r>
          </a:p>
        </p:txBody>
      </p:sp>
      <p:sp>
        <p:nvSpPr>
          <p:cNvPr id="3" name="Title 1">
            <a:extLst>
              <a:ext uri="{FF2B5EF4-FFF2-40B4-BE49-F238E27FC236}">
                <a16:creationId xmlns:a16="http://schemas.microsoft.com/office/drawing/2014/main" id="{B96C4916-D539-4A1A-BBAA-21F0B90AE7E2}"/>
              </a:ext>
            </a:extLst>
          </p:cNvPr>
          <p:cNvSpPr txBox="1">
            <a:spLocks/>
          </p:cNvSpPr>
          <p:nvPr/>
        </p:nvSpPr>
        <p:spPr>
          <a:xfrm>
            <a:off x="1457737" y="1059486"/>
            <a:ext cx="9369287" cy="1179443"/>
          </a:xfrm>
          <a:prstGeom prst="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dirty="0">
                <a:solidFill>
                  <a:schemeClr val="tx1"/>
                </a:solidFill>
                <a:latin typeface="Arial Rounded MT Bold" panose="020F0704030504030204" pitchFamily="34" charset="0"/>
              </a:rPr>
              <a:t>WAGOLL Instructions: </a:t>
            </a:r>
            <a:r>
              <a:rPr lang="en-GB" sz="4000" dirty="0">
                <a:solidFill>
                  <a:schemeClr val="accent1"/>
                </a:solidFill>
                <a:latin typeface="Arial Rounded MT Bold" panose="020F0704030504030204" pitchFamily="34" charset="0"/>
              </a:rPr>
              <a:t>Introduction</a:t>
            </a:r>
          </a:p>
        </p:txBody>
      </p:sp>
    </p:spTree>
    <p:extLst>
      <p:ext uri="{BB962C8B-B14F-4D97-AF65-F5344CB8AC3E}">
        <p14:creationId xmlns:p14="http://schemas.microsoft.com/office/powerpoint/2010/main" val="58024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411CD0-9A98-4A4D-A57A-825996A479F5}"/>
              </a:ext>
            </a:extLst>
          </p:cNvPr>
          <p:cNvSpPr txBox="1"/>
          <p:nvPr/>
        </p:nvSpPr>
        <p:spPr>
          <a:xfrm>
            <a:off x="291548" y="1780551"/>
            <a:ext cx="11608904"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2000" dirty="0">
                <a:latin typeface="Arial Rounded MT Bold" panose="020F0704030504030204" pitchFamily="34" charset="0"/>
              </a:rPr>
              <a:t>Today, we will revisit how to write a set of instructions linked to Skellig. You have two instructions to chose from for your writing: </a:t>
            </a:r>
          </a:p>
        </p:txBody>
      </p:sp>
      <p:sp>
        <p:nvSpPr>
          <p:cNvPr id="3" name="Title 1">
            <a:extLst>
              <a:ext uri="{FF2B5EF4-FFF2-40B4-BE49-F238E27FC236}">
                <a16:creationId xmlns:a16="http://schemas.microsoft.com/office/drawing/2014/main" id="{B96C4916-D539-4A1A-BBAA-21F0B90AE7E2}"/>
              </a:ext>
            </a:extLst>
          </p:cNvPr>
          <p:cNvSpPr txBox="1">
            <a:spLocks/>
          </p:cNvSpPr>
          <p:nvPr/>
        </p:nvSpPr>
        <p:spPr>
          <a:xfrm>
            <a:off x="1524000" y="251103"/>
            <a:ext cx="9144000" cy="1179443"/>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latin typeface="Arial Rounded MT Bold" panose="020F0704030504030204" pitchFamily="34" charset="0"/>
              </a:rPr>
              <a:t>Instructional Writing</a:t>
            </a:r>
            <a:endParaRPr lang="en-GB" dirty="0">
              <a:solidFill>
                <a:srgbClr val="00B0F0"/>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A0EBFF1E-D935-4598-B9AC-A95FB112F42F}"/>
              </a:ext>
            </a:extLst>
          </p:cNvPr>
          <p:cNvSpPr txBox="1"/>
          <p:nvPr/>
        </p:nvSpPr>
        <p:spPr>
          <a:xfrm>
            <a:off x="132521" y="2628780"/>
            <a:ext cx="5718313" cy="37856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u="sng" dirty="0">
                <a:latin typeface="Arial Rounded MT Bold" panose="020F0704030504030204" pitchFamily="34" charset="0"/>
              </a:rPr>
              <a:t>Option 1</a:t>
            </a:r>
            <a:endParaRPr lang="en-GB" sz="2000" dirty="0">
              <a:latin typeface="Arial Rounded MT Bold" panose="020F0704030504030204" pitchFamily="34" charset="0"/>
            </a:endParaRPr>
          </a:p>
          <a:p>
            <a:r>
              <a:rPr lang="en-GB" sz="2000" dirty="0">
                <a:latin typeface="Arial Rounded MT Bold" panose="020F0704030504030204" pitchFamily="34" charset="0"/>
              </a:rPr>
              <a:t> </a:t>
            </a:r>
          </a:p>
          <a:p>
            <a:r>
              <a:rPr lang="en-GB" sz="2000" dirty="0">
                <a:latin typeface="Arial Rounded MT Bold" panose="020F0704030504030204" pitchFamily="34" charset="0"/>
              </a:rPr>
              <a:t>Difficulty Level **</a:t>
            </a:r>
          </a:p>
          <a:p>
            <a:r>
              <a:rPr lang="en-GB" sz="2000" dirty="0">
                <a:latin typeface="Arial Rounded MT Bold" panose="020F0704030504030204" pitchFamily="34" charset="0"/>
              </a:rPr>
              <a:t> </a:t>
            </a:r>
          </a:p>
          <a:p>
            <a:r>
              <a:rPr lang="en-GB" sz="2000" dirty="0">
                <a:latin typeface="Arial Rounded MT Bold" panose="020F0704030504030204" pitchFamily="34" charset="0"/>
              </a:rPr>
              <a:t>Purpose: To write instructions on how to make a meal that would truly delight Skellig, using what we know about his eating habits. You will need to persuade Skellig that the meal you are instructing him to make will be the tastiest meal he has ever had. </a:t>
            </a:r>
          </a:p>
          <a:p>
            <a:r>
              <a:rPr lang="en-GB" sz="2000" dirty="0">
                <a:latin typeface="Arial Rounded MT Bold" panose="020F0704030504030204" pitchFamily="34" charset="0"/>
              </a:rPr>
              <a:t> </a:t>
            </a:r>
          </a:p>
          <a:p>
            <a:r>
              <a:rPr lang="en-GB" sz="2000" dirty="0">
                <a:latin typeface="Arial Rounded MT Bold" panose="020F0704030504030204" pitchFamily="34" charset="0"/>
              </a:rPr>
              <a:t>Audience: Skellig </a:t>
            </a:r>
          </a:p>
        </p:txBody>
      </p:sp>
      <p:sp>
        <p:nvSpPr>
          <p:cNvPr id="5" name="TextBox 4">
            <a:extLst>
              <a:ext uri="{FF2B5EF4-FFF2-40B4-BE49-F238E27FC236}">
                <a16:creationId xmlns:a16="http://schemas.microsoft.com/office/drawing/2014/main" id="{E70AEB52-A934-408E-8BEA-B451144C25E2}"/>
              </a:ext>
            </a:extLst>
          </p:cNvPr>
          <p:cNvSpPr txBox="1"/>
          <p:nvPr/>
        </p:nvSpPr>
        <p:spPr>
          <a:xfrm>
            <a:off x="5943601" y="2628780"/>
            <a:ext cx="6115878" cy="3785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000" u="sng" dirty="0">
                <a:latin typeface="Arial Rounded MT Bold" panose="020F0704030504030204" pitchFamily="34" charset="0"/>
              </a:rPr>
              <a:t>Option 2</a:t>
            </a:r>
            <a:endParaRPr lang="en-GB" sz="2000" dirty="0">
              <a:latin typeface="Arial Rounded MT Bold" panose="020F0704030504030204" pitchFamily="34" charset="0"/>
            </a:endParaRPr>
          </a:p>
          <a:p>
            <a:br>
              <a:rPr lang="en-GB" sz="2000" dirty="0">
                <a:latin typeface="Arial Rounded MT Bold" panose="020F0704030504030204" pitchFamily="34" charset="0"/>
              </a:rPr>
            </a:br>
            <a:r>
              <a:rPr lang="en-GB" sz="2000" dirty="0">
                <a:latin typeface="Arial Rounded MT Bold" panose="020F0704030504030204" pitchFamily="34" charset="0"/>
              </a:rPr>
              <a:t>Difficulty Level ***</a:t>
            </a:r>
          </a:p>
          <a:p>
            <a:r>
              <a:rPr lang="en-GB" sz="2000" dirty="0">
                <a:latin typeface="Arial Rounded MT Bold" panose="020F0704030504030204" pitchFamily="34" charset="0"/>
              </a:rPr>
              <a:t> </a:t>
            </a:r>
          </a:p>
          <a:p>
            <a:r>
              <a:rPr lang="en-GB" sz="2000" dirty="0">
                <a:latin typeface="Arial Rounded MT Bold" panose="020F0704030504030204" pitchFamily="34" charset="0"/>
              </a:rPr>
              <a:t>Purpose: To plan the perfect meal which will convince Skellig to eat it, instead of eating the people living inside the house. </a:t>
            </a:r>
          </a:p>
          <a:p>
            <a:r>
              <a:rPr lang="en-GB" sz="2000" dirty="0">
                <a:latin typeface="Arial Rounded MT Bold" panose="020F0704030504030204" pitchFamily="34" charset="0"/>
              </a:rPr>
              <a:t> </a:t>
            </a:r>
          </a:p>
          <a:p>
            <a:r>
              <a:rPr lang="en-GB" sz="2000" dirty="0">
                <a:latin typeface="Arial Rounded MT Bold" panose="020F0704030504030204" pitchFamily="34" charset="0"/>
              </a:rPr>
              <a:t>Audience: The people (adults or children) living inside the house. They will make the meal for Skellig so they need to be convinced that this meal will persuade Skellig to it, instead of them. </a:t>
            </a:r>
          </a:p>
        </p:txBody>
      </p:sp>
    </p:spTree>
    <p:extLst>
      <p:ext uri="{BB962C8B-B14F-4D97-AF65-F5344CB8AC3E}">
        <p14:creationId xmlns:p14="http://schemas.microsoft.com/office/powerpoint/2010/main" val="401250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411CD0-9A98-4A4D-A57A-825996A479F5}"/>
              </a:ext>
            </a:extLst>
          </p:cNvPr>
          <p:cNvSpPr txBox="1"/>
          <p:nvPr/>
        </p:nvSpPr>
        <p:spPr>
          <a:xfrm>
            <a:off x="291548" y="1780551"/>
            <a:ext cx="11608904" cy="48320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lvl="0" indent="-285750">
              <a:buFont typeface="Wingdings" panose="05000000000000000000" pitchFamily="2" charset="2"/>
              <a:buChar char="v"/>
            </a:pPr>
            <a:r>
              <a:rPr lang="en-GB" sz="2800" dirty="0">
                <a:latin typeface="Arial Rounded MT Bold" panose="020F0704030504030204" pitchFamily="34" charset="0"/>
              </a:rPr>
              <a:t>Skellig is half bird (owl), half angel</a:t>
            </a:r>
          </a:p>
          <a:p>
            <a:pPr marL="285750" indent="-285750">
              <a:buFont typeface="Wingdings" panose="05000000000000000000" pitchFamily="2" charset="2"/>
              <a:buChar char="v"/>
            </a:pPr>
            <a:r>
              <a:rPr lang="en-GB" sz="2800" dirty="0">
                <a:latin typeface="Arial Rounded MT Bold" panose="020F0704030504030204" pitchFamily="34" charset="0"/>
              </a:rPr>
              <a:t>Skellig has so far survived on a diet of spiders and flies</a:t>
            </a:r>
          </a:p>
          <a:p>
            <a:pPr marL="285750" lvl="0" indent="-285750">
              <a:buFont typeface="Wingdings" panose="05000000000000000000" pitchFamily="2" charset="2"/>
              <a:buChar char="v"/>
            </a:pPr>
            <a:r>
              <a:rPr lang="en-GB" sz="2800" dirty="0">
                <a:latin typeface="Arial Rounded MT Bold" panose="020F0704030504030204" pitchFamily="34" charset="0"/>
              </a:rPr>
              <a:t>Skellig suffers from a bone condition called arthritis</a:t>
            </a:r>
          </a:p>
          <a:p>
            <a:pPr marL="285750" lvl="0" indent="-285750">
              <a:buFont typeface="Wingdings" panose="05000000000000000000" pitchFamily="2" charset="2"/>
              <a:buChar char="v"/>
            </a:pPr>
            <a:r>
              <a:rPr lang="en-GB" sz="2800" dirty="0">
                <a:latin typeface="Arial Rounded MT Bold" panose="020F0704030504030204" pitchFamily="34" charset="0"/>
              </a:rPr>
              <a:t>Fish, olive oil garlic, ginger, broccoli, walnuts, berries, spinach and grapes are apparently the 9 best foods to eat if you have arthritis </a:t>
            </a:r>
          </a:p>
          <a:p>
            <a:pPr marL="285750" lvl="0" indent="-285750">
              <a:buFont typeface="Wingdings" panose="05000000000000000000" pitchFamily="2" charset="2"/>
              <a:buChar char="v"/>
            </a:pPr>
            <a:r>
              <a:rPr lang="en-GB" sz="2800" dirty="0">
                <a:latin typeface="Arial Rounded MT Bold" panose="020F0704030504030204" pitchFamily="34" charset="0"/>
              </a:rPr>
              <a:t>When Michael asks him what he would like, he replies with ‘27 and 53’, which Michael realises is off of a Chinese takeaway menu</a:t>
            </a:r>
          </a:p>
          <a:p>
            <a:pPr marL="285750" indent="-285750">
              <a:buFont typeface="Wingdings" panose="05000000000000000000" pitchFamily="2" charset="2"/>
              <a:buChar char="v"/>
            </a:pPr>
            <a:r>
              <a:rPr lang="en-GB" sz="2800" dirty="0">
                <a:latin typeface="Arial Rounded MT Bold" panose="020F0704030504030204" pitchFamily="34" charset="0"/>
              </a:rPr>
              <a:t>Skellig appears to be rather grumpy and negative, moaning wherever possible </a:t>
            </a:r>
          </a:p>
        </p:txBody>
      </p:sp>
      <p:sp>
        <p:nvSpPr>
          <p:cNvPr id="3" name="Title 1">
            <a:extLst>
              <a:ext uri="{FF2B5EF4-FFF2-40B4-BE49-F238E27FC236}">
                <a16:creationId xmlns:a16="http://schemas.microsoft.com/office/drawing/2014/main" id="{B96C4916-D539-4A1A-BBAA-21F0B90AE7E2}"/>
              </a:ext>
            </a:extLst>
          </p:cNvPr>
          <p:cNvSpPr txBox="1">
            <a:spLocks/>
          </p:cNvSpPr>
          <p:nvPr/>
        </p:nvSpPr>
        <p:spPr>
          <a:xfrm>
            <a:off x="1524000" y="251103"/>
            <a:ext cx="9144000" cy="1179443"/>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latin typeface="Arial Rounded MT Bold" panose="020F0704030504030204" pitchFamily="34" charset="0"/>
              </a:rPr>
              <a:t>Things To Consider</a:t>
            </a:r>
            <a:endParaRPr lang="en-GB"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162622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Skellig: The Play by David Almond">
            <a:extLst>
              <a:ext uri="{FF2B5EF4-FFF2-40B4-BE49-F238E27FC236}">
                <a16:creationId xmlns:a16="http://schemas.microsoft.com/office/drawing/2014/main" id="{7E0AF3AE-5DF6-4817-BA31-129918378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30" y="205735"/>
            <a:ext cx="2219531" cy="356551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kellig by annori on DeviantArt">
            <a:extLst>
              <a:ext uri="{FF2B5EF4-FFF2-40B4-BE49-F238E27FC236}">
                <a16:creationId xmlns:a16="http://schemas.microsoft.com/office/drawing/2014/main" id="{AEAA6F2B-0DFB-4FC2-A0B7-D98B00255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2643" y="3233530"/>
            <a:ext cx="284289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kellig (Skellig, #1) by David Almond">
            <a:extLst>
              <a:ext uri="{FF2B5EF4-FFF2-40B4-BE49-F238E27FC236}">
                <a16:creationId xmlns:a16="http://schemas.microsoft.com/office/drawing/2014/main" id="{85EA2E05-4630-4441-BE82-81A4D850E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572" y="3655329"/>
            <a:ext cx="2011325" cy="273580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Owl Eating Images, Stock Photos &amp; Vectors | Shutterstock">
            <a:extLst>
              <a:ext uri="{FF2B5EF4-FFF2-40B4-BE49-F238E27FC236}">
                <a16:creationId xmlns:a16="http://schemas.microsoft.com/office/drawing/2014/main" id="{C2B6038E-C878-484C-AB56-E12CD9AAF0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43"/>
          <a:stretch/>
        </p:blipFill>
        <p:spPr bwMode="auto">
          <a:xfrm>
            <a:off x="285130" y="3949800"/>
            <a:ext cx="24765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Elf Owl Eating a bug hehe | Elf owl, Owl, Owl pictures">
            <a:extLst>
              <a:ext uri="{FF2B5EF4-FFF2-40B4-BE49-F238E27FC236}">
                <a16:creationId xmlns:a16="http://schemas.microsoft.com/office/drawing/2014/main" id="{79974156-AE0C-4A21-9588-3E3B58BAD7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4325" y="205735"/>
            <a:ext cx="2020633" cy="3027795"/>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Barn Owl Pellet Analysis and Dissection - The Barn Owl Trust">
            <a:extLst>
              <a:ext uri="{FF2B5EF4-FFF2-40B4-BE49-F238E27FC236}">
                <a16:creationId xmlns:a16="http://schemas.microsoft.com/office/drawing/2014/main" id="{E0B4E23A-C521-4C2B-B933-950E50B5F2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5693" y="271670"/>
            <a:ext cx="3786214" cy="2839661"/>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What is the healthiest thing to order from a Chinese takeaway? | BT">
            <a:extLst>
              <a:ext uri="{FF2B5EF4-FFF2-40B4-BE49-F238E27FC236}">
                <a16:creationId xmlns:a16="http://schemas.microsoft.com/office/drawing/2014/main" id="{58F44758-007E-4C81-AED8-3F64557B39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8282" y="3807317"/>
            <a:ext cx="3924776" cy="22052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5D0CB58-9760-4971-AC72-DF8B0D35F304}"/>
              </a:ext>
            </a:extLst>
          </p:cNvPr>
          <p:cNvSpPr txBox="1"/>
          <p:nvPr/>
        </p:nvSpPr>
        <p:spPr>
          <a:xfrm>
            <a:off x="5403487" y="2741999"/>
            <a:ext cx="2810626" cy="369332"/>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Arial Rounded MT Bold" panose="020F0704030504030204" pitchFamily="34" charset="0"/>
              </a:rPr>
              <a:t>Yep, that’s an owl pellet</a:t>
            </a:r>
          </a:p>
        </p:txBody>
      </p:sp>
      <p:sp>
        <p:nvSpPr>
          <p:cNvPr id="23" name="TextBox 22">
            <a:extLst>
              <a:ext uri="{FF2B5EF4-FFF2-40B4-BE49-F238E27FC236}">
                <a16:creationId xmlns:a16="http://schemas.microsoft.com/office/drawing/2014/main" id="{7086E2FD-8977-4933-B924-79233FD34873}"/>
              </a:ext>
            </a:extLst>
          </p:cNvPr>
          <p:cNvSpPr txBox="1"/>
          <p:nvPr/>
        </p:nvSpPr>
        <p:spPr>
          <a:xfrm>
            <a:off x="6727289" y="5827876"/>
            <a:ext cx="1486824" cy="369332"/>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Arial Rounded MT Bold" panose="020F0704030504030204" pitchFamily="34" charset="0"/>
              </a:rPr>
              <a:t>‘27 and 53’</a:t>
            </a:r>
          </a:p>
        </p:txBody>
      </p:sp>
      <p:pic>
        <p:nvPicPr>
          <p:cNvPr id="6164" name="Picture 20" descr="insect | Definition, Facts, &amp; Classification | Britannica">
            <a:extLst>
              <a:ext uri="{FF2B5EF4-FFF2-40B4-BE49-F238E27FC236}">
                <a16:creationId xmlns:a16="http://schemas.microsoft.com/office/drawing/2014/main" id="{33B5C65C-2C43-477C-8CDC-27C5F3636F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79456" y="536773"/>
            <a:ext cx="3109267" cy="220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411CD0-9A98-4A4D-A57A-825996A479F5}"/>
              </a:ext>
            </a:extLst>
          </p:cNvPr>
          <p:cNvSpPr txBox="1"/>
          <p:nvPr/>
        </p:nvSpPr>
        <p:spPr>
          <a:xfrm>
            <a:off x="291548" y="1780551"/>
            <a:ext cx="11608904" cy="45243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2400" dirty="0">
                <a:latin typeface="Arial Rounded MT Bold" panose="020F0704030504030204" pitchFamily="34" charset="0"/>
              </a:rPr>
              <a:t>Planning is a personal process and you will by now have developed a planning format which you prefer for e.g. I like to use mind maps for non-fiction texts, where I use different coloured pens to make my Year 6 grammar stand out.</a:t>
            </a:r>
          </a:p>
          <a:p>
            <a:endParaRPr lang="en-GB" sz="2400" dirty="0">
              <a:latin typeface="Arial Rounded MT Bold" panose="020F0704030504030204" pitchFamily="34" charset="0"/>
            </a:endParaRPr>
          </a:p>
          <a:p>
            <a:r>
              <a:rPr lang="en-GB" sz="2400" dirty="0">
                <a:latin typeface="Arial Rounded MT Bold" panose="020F0704030504030204" pitchFamily="34" charset="0"/>
              </a:rPr>
              <a:t>What your planning should include:</a:t>
            </a:r>
          </a:p>
          <a:p>
            <a:pPr marL="342900" lvl="0" indent="-342900">
              <a:buFont typeface="Wingdings" panose="05000000000000000000" pitchFamily="2" charset="2"/>
              <a:buChar char="ü"/>
            </a:pPr>
            <a:r>
              <a:rPr lang="en-GB" sz="2400" dirty="0">
                <a:latin typeface="Arial Rounded MT Bold" panose="020F0704030504030204" pitchFamily="34" charset="0"/>
              </a:rPr>
              <a:t>Introduction</a:t>
            </a:r>
          </a:p>
          <a:p>
            <a:pPr marL="342900" lvl="0" indent="-342900">
              <a:buFont typeface="Wingdings" panose="05000000000000000000" pitchFamily="2" charset="2"/>
              <a:buChar char="ü"/>
            </a:pPr>
            <a:r>
              <a:rPr lang="en-GB" sz="2400" dirty="0">
                <a:latin typeface="Arial Rounded MT Bold" panose="020F0704030504030204" pitchFamily="34" charset="0"/>
              </a:rPr>
              <a:t>Equipment list </a:t>
            </a:r>
          </a:p>
          <a:p>
            <a:pPr marL="342900" lvl="0" indent="-342900">
              <a:buFont typeface="Wingdings" panose="05000000000000000000" pitchFamily="2" charset="2"/>
              <a:buChar char="ü"/>
            </a:pPr>
            <a:r>
              <a:rPr lang="en-GB" sz="2400" dirty="0">
                <a:latin typeface="Arial Rounded MT Bold" panose="020F0704030504030204" pitchFamily="34" charset="0"/>
              </a:rPr>
              <a:t>Method</a:t>
            </a:r>
          </a:p>
          <a:p>
            <a:pPr marL="342900" lvl="0" indent="-342900">
              <a:buFont typeface="Wingdings" panose="05000000000000000000" pitchFamily="2" charset="2"/>
              <a:buChar char="ü"/>
            </a:pPr>
            <a:r>
              <a:rPr lang="en-GB" sz="2400" dirty="0">
                <a:latin typeface="Arial Rounded MT Bold" panose="020F0704030504030204" pitchFamily="34" charset="0"/>
              </a:rPr>
              <a:t>Concluding paragraph</a:t>
            </a:r>
          </a:p>
          <a:p>
            <a:pPr marL="342900" lvl="0" indent="-342900">
              <a:buFont typeface="Wingdings" panose="05000000000000000000" pitchFamily="2" charset="2"/>
              <a:buChar char="ü"/>
            </a:pPr>
            <a:r>
              <a:rPr lang="en-GB" sz="2400" dirty="0">
                <a:latin typeface="Arial Rounded MT Bold" panose="020F0704030504030204" pitchFamily="34" charset="0"/>
              </a:rPr>
              <a:t>Language Toolkit (see next slide)</a:t>
            </a:r>
          </a:p>
          <a:p>
            <a:pPr marL="342900" lvl="0" indent="-342900">
              <a:buFont typeface="Wingdings" panose="05000000000000000000" pitchFamily="2" charset="2"/>
              <a:buChar char="ü"/>
            </a:pPr>
            <a:r>
              <a:rPr lang="en-GB" sz="2400" dirty="0">
                <a:latin typeface="Arial Rounded MT Bold" panose="020F0704030504030204" pitchFamily="34" charset="0"/>
              </a:rPr>
              <a:t>Varied year 6 punctuation ; : - () , </a:t>
            </a:r>
          </a:p>
        </p:txBody>
      </p:sp>
      <p:sp>
        <p:nvSpPr>
          <p:cNvPr id="3" name="Title 1">
            <a:extLst>
              <a:ext uri="{FF2B5EF4-FFF2-40B4-BE49-F238E27FC236}">
                <a16:creationId xmlns:a16="http://schemas.microsoft.com/office/drawing/2014/main" id="{B96C4916-D539-4A1A-BBAA-21F0B90AE7E2}"/>
              </a:ext>
            </a:extLst>
          </p:cNvPr>
          <p:cNvSpPr txBox="1">
            <a:spLocks/>
          </p:cNvSpPr>
          <p:nvPr/>
        </p:nvSpPr>
        <p:spPr>
          <a:xfrm>
            <a:off x="1524000" y="251103"/>
            <a:ext cx="9144000" cy="1179443"/>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latin typeface="Arial Rounded MT Bold" panose="020F0704030504030204" pitchFamily="34" charset="0"/>
              </a:rPr>
              <a:t>Planning: </a:t>
            </a:r>
            <a:r>
              <a:rPr lang="en-GB" dirty="0" err="1">
                <a:solidFill>
                  <a:srgbClr val="00B0F0"/>
                </a:solidFill>
                <a:latin typeface="Arial Rounded MT Bold" panose="020F0704030504030204" pitchFamily="34" charset="0"/>
              </a:rPr>
              <a:t>Shoulds</a:t>
            </a:r>
            <a:endParaRPr lang="en-GB"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407369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a:extLst>
              <a:ext uri="{FF2B5EF4-FFF2-40B4-BE49-F238E27FC236}">
                <a16:creationId xmlns:a16="http://schemas.microsoft.com/office/drawing/2014/main" id="{B28BA4B8-E592-4934-BA93-67F9008C9D8F}"/>
              </a:ext>
            </a:extLst>
          </p:cNvPr>
          <p:cNvSpPr>
            <a:spLocks noChangeArrowheads="1" noChangeShapeType="1" noTextEdit="1"/>
          </p:cNvSpPr>
          <p:nvPr/>
        </p:nvSpPr>
        <p:spPr bwMode="auto">
          <a:xfrm>
            <a:off x="1576042" y="1605929"/>
            <a:ext cx="8642350" cy="719137"/>
          </a:xfrm>
          <a:prstGeom prst="rect">
            <a:avLst/>
          </a:prstGeom>
        </p:spPr>
        <p:txBody>
          <a:bodyPr wrap="none" fromWordArt="1">
            <a:prstTxWarp prst="textPlain">
              <a:avLst>
                <a:gd name="adj" fmla="val 50000"/>
              </a:avLst>
            </a:prstTxWarp>
          </a:bodyPr>
          <a:lstStyle/>
          <a:p>
            <a:pPr algn="ctr"/>
            <a:r>
              <a:rPr lang="en-GB" sz="3600" kern="10" dirty="0">
                <a:ln w="9525">
                  <a:solidFill>
                    <a:schemeClr val="accent2"/>
                  </a:solidFill>
                  <a:round/>
                  <a:headEnd/>
                  <a:tailEnd/>
                </a:ln>
                <a:gradFill rotWithShape="1">
                  <a:gsLst>
                    <a:gs pos="0">
                      <a:srgbClr val="CCECFF"/>
                    </a:gs>
                    <a:gs pos="100000">
                      <a:srgbClr val="CC00FF"/>
                    </a:gs>
                  </a:gsLst>
                  <a:path path="rect">
                    <a:fillToRect l="50000" t="50000" r="50000" b="50000"/>
                  </a:path>
                </a:gradFill>
                <a:effectLst>
                  <a:outerShdw dist="35921" dir="2700000" algn="ctr" rotWithShape="0">
                    <a:srgbClr val="C0C0C0">
                      <a:alpha val="79999"/>
                    </a:srgbClr>
                  </a:outerShdw>
                </a:effectLst>
                <a:latin typeface="Arial Rounded MT Bold" panose="020F0704030504030204" pitchFamily="34" charset="0"/>
              </a:rPr>
              <a:t>Instructions Language Toolkit</a:t>
            </a:r>
          </a:p>
        </p:txBody>
      </p:sp>
      <p:sp>
        <p:nvSpPr>
          <p:cNvPr id="10243" name="Text Box 3">
            <a:extLst>
              <a:ext uri="{FF2B5EF4-FFF2-40B4-BE49-F238E27FC236}">
                <a16:creationId xmlns:a16="http://schemas.microsoft.com/office/drawing/2014/main" id="{A24D1B45-FC02-4D3E-AB4B-6066A6EFF3AA}"/>
              </a:ext>
            </a:extLst>
          </p:cNvPr>
          <p:cNvSpPr txBox="1">
            <a:spLocks noChangeArrowheads="1"/>
          </p:cNvSpPr>
          <p:nvPr/>
        </p:nvSpPr>
        <p:spPr bwMode="auto">
          <a:xfrm>
            <a:off x="-2622964" y="22525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400" dirty="0">
                <a:latin typeface="Arial Rounded MT Bold" panose="020F0704030504030204" pitchFamily="34" charset="0"/>
              </a:rPr>
              <a:t>Remember to…</a:t>
            </a:r>
          </a:p>
        </p:txBody>
      </p:sp>
      <p:sp>
        <p:nvSpPr>
          <p:cNvPr id="10244" name="Rectangle 4">
            <a:extLst>
              <a:ext uri="{FF2B5EF4-FFF2-40B4-BE49-F238E27FC236}">
                <a16:creationId xmlns:a16="http://schemas.microsoft.com/office/drawing/2014/main" id="{6FF81D67-3D5D-448C-86FC-C4202F04AC22}"/>
              </a:ext>
            </a:extLst>
          </p:cNvPr>
          <p:cNvSpPr>
            <a:spLocks noChangeArrowheads="1"/>
          </p:cNvSpPr>
          <p:nvPr/>
        </p:nvSpPr>
        <p:spPr bwMode="auto">
          <a:xfrm>
            <a:off x="489364" y="2810494"/>
            <a:ext cx="11317356" cy="38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GB" altLang="en-US" sz="2400" dirty="0">
                <a:solidFill>
                  <a:schemeClr val="accent2"/>
                </a:solidFill>
                <a:latin typeface="Arial Rounded MT Bold" panose="020F0704030504030204" pitchFamily="34" charset="0"/>
              </a:rPr>
              <a:t>Use </a:t>
            </a:r>
            <a:r>
              <a:rPr lang="en-GB" altLang="en-US" sz="2400" b="1" dirty="0">
                <a:solidFill>
                  <a:srgbClr val="6666FF"/>
                </a:solidFill>
                <a:latin typeface="Arial Rounded MT Bold" panose="020F0704030504030204" pitchFamily="34" charset="0"/>
              </a:rPr>
              <a:t>imperative verbs </a:t>
            </a:r>
            <a:r>
              <a:rPr lang="en-GB" altLang="en-US" sz="2400" i="1" dirty="0">
                <a:solidFill>
                  <a:schemeClr val="accent2"/>
                </a:solidFill>
                <a:latin typeface="Arial Rounded MT Bold" panose="020F0704030504030204" pitchFamily="34" charset="0"/>
              </a:rPr>
              <a:t>(e.g. </a:t>
            </a:r>
            <a:r>
              <a:rPr lang="en-GB" altLang="en-US" sz="2400" i="1" u="sng" dirty="0">
                <a:solidFill>
                  <a:schemeClr val="accent2"/>
                </a:solidFill>
                <a:latin typeface="Arial Rounded MT Bold" panose="020F0704030504030204" pitchFamily="34" charset="0"/>
              </a:rPr>
              <a:t>Put</a:t>
            </a:r>
            <a:r>
              <a:rPr lang="en-GB" altLang="en-US" sz="2400" i="1" dirty="0">
                <a:solidFill>
                  <a:schemeClr val="accent2"/>
                </a:solidFill>
                <a:latin typeface="Arial Rounded MT Bold" panose="020F0704030504030204" pitchFamily="34" charset="0"/>
              </a:rPr>
              <a:t> seats into the upright position)</a:t>
            </a:r>
          </a:p>
          <a:p>
            <a:pPr eaLnBrk="1" hangingPunct="1">
              <a:spcBef>
                <a:spcPct val="20000"/>
              </a:spcBef>
              <a:buFontTx/>
              <a:buChar char="•"/>
            </a:pPr>
            <a:r>
              <a:rPr lang="en-GB" altLang="en-US" sz="2400" dirty="0">
                <a:solidFill>
                  <a:srgbClr val="CC00FF"/>
                </a:solidFill>
                <a:latin typeface="Arial Rounded MT Bold" panose="020F0704030504030204" pitchFamily="34" charset="0"/>
              </a:rPr>
              <a:t>Use the </a:t>
            </a:r>
            <a:r>
              <a:rPr lang="en-GB" altLang="en-US" sz="2400" b="1" dirty="0">
                <a:solidFill>
                  <a:srgbClr val="6666FF"/>
                </a:solidFill>
                <a:latin typeface="Arial Rounded MT Bold" panose="020F0704030504030204" pitchFamily="34" charset="0"/>
              </a:rPr>
              <a:t>present tense</a:t>
            </a:r>
            <a:r>
              <a:rPr lang="en-GB" altLang="en-US" sz="2400" dirty="0">
                <a:solidFill>
                  <a:srgbClr val="CC00FF"/>
                </a:solidFill>
                <a:latin typeface="Arial Rounded MT Bold" panose="020F0704030504030204" pitchFamily="34" charset="0"/>
              </a:rPr>
              <a:t> or </a:t>
            </a:r>
            <a:r>
              <a:rPr lang="en-GB" altLang="en-US" sz="2400" b="1" dirty="0">
                <a:solidFill>
                  <a:srgbClr val="6666FF"/>
                </a:solidFill>
                <a:latin typeface="Arial Rounded MT Bold" panose="020F0704030504030204" pitchFamily="34" charset="0"/>
              </a:rPr>
              <a:t>third person </a:t>
            </a:r>
            <a:r>
              <a:rPr lang="en-GB" altLang="en-US" sz="2400" dirty="0">
                <a:solidFill>
                  <a:srgbClr val="CC00FF"/>
                </a:solidFill>
                <a:latin typeface="Arial Rounded MT Bold" panose="020F0704030504030204" pitchFamily="34" charset="0"/>
              </a:rPr>
              <a:t>for instructions </a:t>
            </a:r>
          </a:p>
          <a:p>
            <a:pPr eaLnBrk="1" hangingPunct="1">
              <a:spcBef>
                <a:spcPct val="20000"/>
              </a:spcBef>
              <a:buFontTx/>
              <a:buChar char="•"/>
            </a:pPr>
            <a:r>
              <a:rPr lang="en-GB" altLang="en-US" sz="2400" dirty="0">
                <a:solidFill>
                  <a:srgbClr val="3399FF"/>
                </a:solidFill>
                <a:latin typeface="Arial Rounded MT Bold" panose="020F0704030504030204" pitchFamily="34" charset="0"/>
              </a:rPr>
              <a:t>Use some </a:t>
            </a:r>
            <a:r>
              <a:rPr lang="en-GB" altLang="en-US" sz="2400" b="1" dirty="0">
                <a:solidFill>
                  <a:srgbClr val="6666FF"/>
                </a:solidFill>
                <a:latin typeface="Arial Rounded MT Bold" panose="020F0704030504030204" pitchFamily="34" charset="0"/>
              </a:rPr>
              <a:t>time conjunctions</a:t>
            </a:r>
            <a:r>
              <a:rPr lang="en-GB" altLang="en-US" sz="2400" dirty="0">
                <a:solidFill>
                  <a:srgbClr val="3399FF"/>
                </a:solidFill>
                <a:latin typeface="Arial Rounded MT Bold" panose="020F0704030504030204" pitchFamily="34" charset="0"/>
              </a:rPr>
              <a:t> </a:t>
            </a:r>
            <a:r>
              <a:rPr lang="en-GB" altLang="en-US" sz="2400" i="1" dirty="0">
                <a:solidFill>
                  <a:srgbClr val="3399FF"/>
                </a:solidFill>
                <a:latin typeface="Arial Rounded MT Bold" panose="020F0704030504030204" pitchFamily="34" charset="0"/>
              </a:rPr>
              <a:t>(e.g. first, next)</a:t>
            </a:r>
          </a:p>
          <a:p>
            <a:pPr eaLnBrk="1" hangingPunct="1">
              <a:spcBef>
                <a:spcPct val="20000"/>
              </a:spcBef>
              <a:buFontTx/>
              <a:buChar char="•"/>
            </a:pPr>
            <a:r>
              <a:rPr lang="en-GB" altLang="en-US" sz="2400" dirty="0">
                <a:solidFill>
                  <a:srgbClr val="CC00CC"/>
                </a:solidFill>
                <a:latin typeface="Arial Rounded MT Bold" panose="020F0704030504030204" pitchFamily="34" charset="0"/>
              </a:rPr>
              <a:t>Use</a:t>
            </a:r>
            <a:r>
              <a:rPr lang="en-GB" altLang="en-US" sz="2400" dirty="0">
                <a:solidFill>
                  <a:srgbClr val="9900CC"/>
                </a:solidFill>
                <a:latin typeface="Arial Rounded MT Bold" panose="020F0704030504030204" pitchFamily="34" charset="0"/>
              </a:rPr>
              <a:t> </a:t>
            </a:r>
            <a:r>
              <a:rPr lang="en-GB" altLang="en-US" sz="2400" b="1" dirty="0">
                <a:solidFill>
                  <a:srgbClr val="6666FF"/>
                </a:solidFill>
                <a:latin typeface="Arial Rounded MT Bold" panose="020F0704030504030204" pitchFamily="34" charset="0"/>
              </a:rPr>
              <a:t>accurate descriptions </a:t>
            </a:r>
            <a:r>
              <a:rPr lang="en-GB" altLang="en-US" sz="2400" dirty="0">
                <a:solidFill>
                  <a:srgbClr val="CC00CC"/>
                </a:solidFill>
                <a:latin typeface="Arial Rounded MT Bold" panose="020F0704030504030204" pitchFamily="34" charset="0"/>
              </a:rPr>
              <a:t>in order to make the instructions clear </a:t>
            </a:r>
            <a:r>
              <a:rPr lang="en-GB" altLang="en-US" sz="2400" i="1" dirty="0">
                <a:solidFill>
                  <a:srgbClr val="CC00CC"/>
                </a:solidFill>
                <a:latin typeface="Arial Rounded MT Bold" panose="020F0704030504030204" pitchFamily="34" charset="0"/>
              </a:rPr>
              <a:t>(e.g. Fold the </a:t>
            </a:r>
            <a:r>
              <a:rPr lang="en-GB" altLang="en-US" sz="2400" i="1" u="sng" dirty="0">
                <a:solidFill>
                  <a:srgbClr val="CC00CC"/>
                </a:solidFill>
                <a:latin typeface="Arial Rounded MT Bold" panose="020F0704030504030204" pitchFamily="34" charset="0"/>
              </a:rPr>
              <a:t>smaller</a:t>
            </a:r>
            <a:r>
              <a:rPr lang="en-GB" altLang="en-US" sz="2400" i="1" dirty="0">
                <a:solidFill>
                  <a:srgbClr val="CC00CC"/>
                </a:solidFill>
                <a:latin typeface="Arial Rounded MT Bold" panose="020F0704030504030204" pitchFamily="34" charset="0"/>
              </a:rPr>
              <a:t> piece of paper in half)</a:t>
            </a:r>
          </a:p>
          <a:p>
            <a:pPr eaLnBrk="1" hangingPunct="1">
              <a:spcBef>
                <a:spcPct val="20000"/>
              </a:spcBef>
              <a:buFontTx/>
              <a:buChar char="•"/>
            </a:pPr>
            <a:r>
              <a:rPr lang="en-GB" altLang="en-US" sz="2400" dirty="0">
                <a:solidFill>
                  <a:srgbClr val="9933FF"/>
                </a:solidFill>
                <a:latin typeface="Arial Rounded MT Bold" panose="020F0704030504030204" pitchFamily="34" charset="0"/>
              </a:rPr>
              <a:t>Use </a:t>
            </a:r>
            <a:r>
              <a:rPr lang="en-GB" altLang="en-US" sz="2400" b="1" dirty="0">
                <a:solidFill>
                  <a:srgbClr val="6666FF"/>
                </a:solidFill>
                <a:latin typeface="Arial Rounded MT Bold" panose="020F0704030504030204" pitchFamily="34" charset="0"/>
              </a:rPr>
              <a:t>technical language </a:t>
            </a:r>
            <a:r>
              <a:rPr lang="en-GB" altLang="en-US" sz="2400" dirty="0">
                <a:solidFill>
                  <a:srgbClr val="9933FF"/>
                </a:solidFill>
                <a:latin typeface="Arial Rounded MT Bold" panose="020F0704030504030204" pitchFamily="34" charset="0"/>
              </a:rPr>
              <a:t>related to the subject </a:t>
            </a:r>
            <a:r>
              <a:rPr lang="en-GB" altLang="en-US" sz="2400" i="1" dirty="0">
                <a:solidFill>
                  <a:srgbClr val="9933FF"/>
                </a:solidFill>
                <a:latin typeface="Arial Rounded MT Bold" panose="020F0704030504030204" pitchFamily="34" charset="0"/>
              </a:rPr>
              <a:t>(emergency exit, aisle)</a:t>
            </a:r>
          </a:p>
          <a:p>
            <a:pPr eaLnBrk="1" hangingPunct="1">
              <a:spcBef>
                <a:spcPct val="20000"/>
              </a:spcBef>
              <a:buFontTx/>
              <a:buChar char="•"/>
            </a:pPr>
            <a:r>
              <a:rPr lang="en-GB" altLang="en-US" sz="2400" dirty="0">
                <a:solidFill>
                  <a:schemeClr val="accent2"/>
                </a:solidFill>
                <a:latin typeface="Arial Rounded MT Bold" panose="020F0704030504030204" pitchFamily="34" charset="0"/>
              </a:rPr>
              <a:t>Where relevant </a:t>
            </a:r>
            <a:r>
              <a:rPr lang="en-GB" altLang="en-US" sz="2400" b="1" dirty="0">
                <a:solidFill>
                  <a:srgbClr val="6666FF"/>
                </a:solidFill>
                <a:latin typeface="Arial Rounded MT Bold" panose="020F0704030504030204" pitchFamily="34" charset="0"/>
              </a:rPr>
              <a:t>extend</a:t>
            </a:r>
            <a:r>
              <a:rPr lang="en-GB" altLang="en-US" sz="2400" dirty="0">
                <a:solidFill>
                  <a:schemeClr val="accent2"/>
                </a:solidFill>
                <a:latin typeface="Arial Rounded MT Bold" panose="020F0704030504030204" pitchFamily="34" charset="0"/>
              </a:rPr>
              <a:t> the instruction to provide </a:t>
            </a:r>
            <a:r>
              <a:rPr lang="en-GB" altLang="en-US" sz="2400" b="1" dirty="0">
                <a:solidFill>
                  <a:srgbClr val="6666FF"/>
                </a:solidFill>
                <a:latin typeface="Arial Rounded MT Bold" panose="020F0704030504030204" pitchFamily="34" charset="0"/>
              </a:rPr>
              <a:t>extra advice</a:t>
            </a:r>
            <a:r>
              <a:rPr lang="en-GB" altLang="en-US" sz="2400" dirty="0">
                <a:solidFill>
                  <a:schemeClr val="accent2"/>
                </a:solidFill>
                <a:latin typeface="Arial Rounded MT Bold" panose="020F0704030504030204" pitchFamily="34" charset="0"/>
              </a:rPr>
              <a:t> and </a:t>
            </a:r>
            <a:r>
              <a:rPr lang="en-GB" altLang="en-US" sz="2400" b="1" dirty="0">
                <a:solidFill>
                  <a:srgbClr val="6666FF"/>
                </a:solidFill>
                <a:latin typeface="Arial Rounded MT Bold" panose="020F0704030504030204" pitchFamily="34" charset="0"/>
              </a:rPr>
              <a:t>explanation </a:t>
            </a:r>
            <a:r>
              <a:rPr lang="en-GB" altLang="en-US" sz="2400" i="1" dirty="0">
                <a:solidFill>
                  <a:srgbClr val="0033CC"/>
                </a:solidFill>
                <a:latin typeface="Arial Rounded MT Bold" panose="020F0704030504030204" pitchFamily="34" charset="0"/>
              </a:rPr>
              <a:t>(e.g. Insert the </a:t>
            </a:r>
            <a:r>
              <a:rPr lang="en-GB" altLang="en-US" sz="2400" i="1" u="sng" dirty="0">
                <a:solidFill>
                  <a:srgbClr val="0033CC"/>
                </a:solidFill>
                <a:latin typeface="Arial Rounded MT Bold" panose="020F0704030504030204" pitchFamily="34" charset="0"/>
              </a:rPr>
              <a:t>metal</a:t>
            </a:r>
            <a:r>
              <a:rPr lang="en-GB" altLang="en-US" sz="2400" i="1" dirty="0">
                <a:solidFill>
                  <a:srgbClr val="0033CC"/>
                </a:solidFill>
                <a:latin typeface="Arial Rounded MT Bold" panose="020F0704030504030204" pitchFamily="34" charset="0"/>
              </a:rPr>
              <a:t> tab into the buckle)</a:t>
            </a:r>
            <a:r>
              <a:rPr lang="en-GB" altLang="en-US" sz="2400" dirty="0">
                <a:solidFill>
                  <a:schemeClr val="accent2"/>
                </a:solidFill>
                <a:latin typeface="Arial Rounded MT Bold" panose="020F0704030504030204" pitchFamily="34" charset="0"/>
              </a:rPr>
              <a:t> </a:t>
            </a:r>
          </a:p>
        </p:txBody>
      </p:sp>
      <p:sp>
        <p:nvSpPr>
          <p:cNvPr id="6" name="Title 1">
            <a:extLst>
              <a:ext uri="{FF2B5EF4-FFF2-40B4-BE49-F238E27FC236}">
                <a16:creationId xmlns:a16="http://schemas.microsoft.com/office/drawing/2014/main" id="{AC609D71-C5FC-45B7-982F-84E4173B382D}"/>
              </a:ext>
            </a:extLst>
          </p:cNvPr>
          <p:cNvSpPr txBox="1">
            <a:spLocks/>
          </p:cNvSpPr>
          <p:nvPr/>
        </p:nvSpPr>
        <p:spPr>
          <a:xfrm>
            <a:off x="1576042" y="160063"/>
            <a:ext cx="9144000" cy="1179443"/>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latin typeface="Arial Rounded MT Bold" panose="020F0704030504030204" pitchFamily="34" charset="0"/>
              </a:rPr>
              <a:t>Planning: </a:t>
            </a:r>
            <a:r>
              <a:rPr lang="en-GB" dirty="0" err="1">
                <a:solidFill>
                  <a:srgbClr val="00B0F0"/>
                </a:solidFill>
                <a:latin typeface="Arial Rounded MT Bold" panose="020F0704030504030204" pitchFamily="34" charset="0"/>
              </a:rPr>
              <a:t>Shoulds</a:t>
            </a:r>
            <a:endParaRPr lang="en-GB" dirty="0">
              <a:solidFill>
                <a:srgbClr val="00B0F0"/>
              </a:solidFill>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10244">
                                            <p:txEl>
                                              <p:pRg st="0" end="0"/>
                                            </p:txEl>
                                          </p:spTgt>
                                        </p:tgtEl>
                                        <p:attrNameLst>
                                          <p:attrName>style.visibility</p:attrName>
                                        </p:attrNameLst>
                                      </p:cBhvr>
                                      <p:to>
                                        <p:strVal val="visible"/>
                                      </p:to>
                                    </p:set>
                                    <p:animEffect transition="in" filter="wipe(left)">
                                      <p:cBhvr>
                                        <p:cTn id="14" dur="500"/>
                                        <p:tgtEl>
                                          <p:spTgt spid="1024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0244">
                                            <p:txEl>
                                              <p:pRg st="1" end="1"/>
                                            </p:txEl>
                                          </p:spTgt>
                                        </p:tgtEl>
                                        <p:attrNameLst>
                                          <p:attrName>style.visibility</p:attrName>
                                        </p:attrNameLst>
                                      </p:cBhvr>
                                      <p:to>
                                        <p:strVal val="visible"/>
                                      </p:to>
                                    </p:set>
                                    <p:animEffect transition="in" filter="wipe(left)">
                                      <p:cBhvr>
                                        <p:cTn id="19" dur="500"/>
                                        <p:tgtEl>
                                          <p:spTgt spid="1024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0244">
                                            <p:txEl>
                                              <p:pRg st="2" end="2"/>
                                            </p:txEl>
                                          </p:spTgt>
                                        </p:tgtEl>
                                        <p:attrNameLst>
                                          <p:attrName>style.visibility</p:attrName>
                                        </p:attrNameLst>
                                      </p:cBhvr>
                                      <p:to>
                                        <p:strVal val="visible"/>
                                      </p:to>
                                    </p:set>
                                    <p:animEffect transition="in" filter="wipe(left)">
                                      <p:cBhvr>
                                        <p:cTn id="24" dur="500"/>
                                        <p:tgtEl>
                                          <p:spTgt spid="10244">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0244">
                                            <p:txEl>
                                              <p:pRg st="3" end="3"/>
                                            </p:txEl>
                                          </p:spTgt>
                                        </p:tgtEl>
                                        <p:attrNameLst>
                                          <p:attrName>style.visibility</p:attrName>
                                        </p:attrNameLst>
                                      </p:cBhvr>
                                      <p:to>
                                        <p:strVal val="visible"/>
                                      </p:to>
                                    </p:set>
                                    <p:animEffect transition="in" filter="wipe(left)">
                                      <p:cBhvr>
                                        <p:cTn id="29" dur="500"/>
                                        <p:tgtEl>
                                          <p:spTgt spid="10244">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0244">
                                            <p:txEl>
                                              <p:pRg st="4" end="4"/>
                                            </p:txEl>
                                          </p:spTgt>
                                        </p:tgtEl>
                                        <p:attrNameLst>
                                          <p:attrName>style.visibility</p:attrName>
                                        </p:attrNameLst>
                                      </p:cBhvr>
                                      <p:to>
                                        <p:strVal val="visible"/>
                                      </p:to>
                                    </p:set>
                                    <p:animEffect transition="in" filter="wipe(left)">
                                      <p:cBhvr>
                                        <p:cTn id="34" dur="500"/>
                                        <p:tgtEl>
                                          <p:spTgt spid="10244">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0244">
                                            <p:txEl>
                                              <p:pRg st="5" end="5"/>
                                            </p:txEl>
                                          </p:spTgt>
                                        </p:tgtEl>
                                        <p:attrNameLst>
                                          <p:attrName>style.visibility</p:attrName>
                                        </p:attrNameLst>
                                      </p:cBhvr>
                                      <p:to>
                                        <p:strVal val="visible"/>
                                      </p:to>
                                    </p:set>
                                    <p:animEffect transition="in" filter="wipe(left)">
                                      <p:cBhvr>
                                        <p:cTn id="39" dur="500"/>
                                        <p:tgtEl>
                                          <p:spTgt spid="102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411CD0-9A98-4A4D-A57A-825996A479F5}"/>
              </a:ext>
            </a:extLst>
          </p:cNvPr>
          <p:cNvSpPr txBox="1"/>
          <p:nvPr/>
        </p:nvSpPr>
        <p:spPr>
          <a:xfrm>
            <a:off x="291548" y="1761837"/>
            <a:ext cx="11608904" cy="10156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2000" dirty="0">
                <a:latin typeface="Arial Rounded MT Bold" panose="020F0704030504030204" pitchFamily="34" charset="0"/>
              </a:rPr>
              <a:t>Below are some examples of ways in which you could plan your instructions. Remember, these are only ideas so take ownership and plan your instructions in the format that you prefer. </a:t>
            </a:r>
          </a:p>
        </p:txBody>
      </p:sp>
      <p:sp>
        <p:nvSpPr>
          <p:cNvPr id="3" name="Title 1">
            <a:extLst>
              <a:ext uri="{FF2B5EF4-FFF2-40B4-BE49-F238E27FC236}">
                <a16:creationId xmlns:a16="http://schemas.microsoft.com/office/drawing/2014/main" id="{B96C4916-D539-4A1A-BBAA-21F0B90AE7E2}"/>
              </a:ext>
            </a:extLst>
          </p:cNvPr>
          <p:cNvSpPr txBox="1">
            <a:spLocks/>
          </p:cNvSpPr>
          <p:nvPr/>
        </p:nvSpPr>
        <p:spPr>
          <a:xfrm>
            <a:off x="1351722" y="237852"/>
            <a:ext cx="9144000" cy="1179443"/>
          </a:xfrm>
          <a:prstGeom prst="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latin typeface="Arial Rounded MT Bold" panose="020F0704030504030204" pitchFamily="34" charset="0"/>
              </a:rPr>
              <a:t>Planning: </a:t>
            </a:r>
            <a:r>
              <a:rPr lang="en-GB" dirty="0" err="1">
                <a:solidFill>
                  <a:srgbClr val="00B0F0"/>
                </a:solidFill>
                <a:latin typeface="Arial Rounded MT Bold" panose="020F0704030504030204" pitchFamily="34" charset="0"/>
              </a:rPr>
              <a:t>Coulds</a:t>
            </a:r>
            <a:endParaRPr lang="en-GB" dirty="0">
              <a:solidFill>
                <a:srgbClr val="00B0F0"/>
              </a:solidFill>
              <a:latin typeface="Arial Rounded MT Bold" panose="020F0704030504030204" pitchFamily="34" charset="0"/>
            </a:endParaRPr>
          </a:p>
        </p:txBody>
      </p:sp>
      <p:graphicFrame>
        <p:nvGraphicFramePr>
          <p:cNvPr id="2" name="Table 1">
            <a:extLst>
              <a:ext uri="{FF2B5EF4-FFF2-40B4-BE49-F238E27FC236}">
                <a16:creationId xmlns:a16="http://schemas.microsoft.com/office/drawing/2014/main" id="{7B4B5D0C-B01C-44E8-98CB-BF1460BBBBF6}"/>
              </a:ext>
            </a:extLst>
          </p:cNvPr>
          <p:cNvGraphicFramePr>
            <a:graphicFrameLocks noGrp="1"/>
          </p:cNvGraphicFramePr>
          <p:nvPr>
            <p:extLst>
              <p:ext uri="{D42A27DB-BD31-4B8C-83A1-F6EECF244321}">
                <p14:modId xmlns:p14="http://schemas.microsoft.com/office/powerpoint/2010/main" val="3141017760"/>
              </p:ext>
            </p:extLst>
          </p:nvPr>
        </p:nvGraphicFramePr>
        <p:xfrm>
          <a:off x="490331" y="3228059"/>
          <a:ext cx="9369287" cy="3068372"/>
        </p:xfrm>
        <a:graphic>
          <a:graphicData uri="http://schemas.openxmlformats.org/drawingml/2006/table">
            <a:tbl>
              <a:tblPr firstRow="1" bandRow="1">
                <a:tableStyleId>{ED083AE6-46FA-4A59-8FB0-9F97EB10719F}</a:tableStyleId>
              </a:tblPr>
              <a:tblGrid>
                <a:gridCol w="2445703">
                  <a:extLst>
                    <a:ext uri="{9D8B030D-6E8A-4147-A177-3AD203B41FA5}">
                      <a16:colId xmlns:a16="http://schemas.microsoft.com/office/drawing/2014/main" val="1396721312"/>
                    </a:ext>
                  </a:extLst>
                </a:gridCol>
                <a:gridCol w="3385254">
                  <a:extLst>
                    <a:ext uri="{9D8B030D-6E8A-4147-A177-3AD203B41FA5}">
                      <a16:colId xmlns:a16="http://schemas.microsoft.com/office/drawing/2014/main" val="3055535438"/>
                    </a:ext>
                  </a:extLst>
                </a:gridCol>
                <a:gridCol w="3538330">
                  <a:extLst>
                    <a:ext uri="{9D8B030D-6E8A-4147-A177-3AD203B41FA5}">
                      <a16:colId xmlns:a16="http://schemas.microsoft.com/office/drawing/2014/main" val="2886795504"/>
                    </a:ext>
                  </a:extLst>
                </a:gridCol>
              </a:tblGrid>
              <a:tr h="607073">
                <a:tc>
                  <a:txBody>
                    <a:bodyPr/>
                    <a:lstStyle/>
                    <a:p>
                      <a:endParaRPr lang="en-GB" sz="2000" b="0" dirty="0">
                        <a:latin typeface="Arial Rounded MT Bold" panose="020F0704030504030204" pitchFamily="34" charset="0"/>
                      </a:endParaRPr>
                    </a:p>
                  </a:txBody>
                  <a:tcPr/>
                </a:tc>
                <a:tc>
                  <a:txBody>
                    <a:bodyPr/>
                    <a:lstStyle/>
                    <a:p>
                      <a:r>
                        <a:rPr lang="en-GB" sz="2000" b="0" dirty="0">
                          <a:latin typeface="Arial Rounded MT Bold" panose="020F0704030504030204" pitchFamily="34" charset="0"/>
                        </a:rPr>
                        <a:t>Language Toolkit </a:t>
                      </a:r>
                    </a:p>
                  </a:txBody>
                  <a:tcPr/>
                </a:tc>
                <a:tc>
                  <a:txBody>
                    <a:bodyPr/>
                    <a:lstStyle/>
                    <a:p>
                      <a:r>
                        <a:rPr lang="en-GB" sz="2000" b="0" dirty="0">
                          <a:latin typeface="Arial Rounded MT Bold" panose="020F0704030504030204" pitchFamily="34" charset="0"/>
                        </a:rPr>
                        <a:t>Varied Year 6 Punctuation</a:t>
                      </a:r>
                    </a:p>
                  </a:txBody>
                  <a:tcPr/>
                </a:tc>
                <a:extLst>
                  <a:ext uri="{0D108BD9-81ED-4DB2-BD59-A6C34878D82A}">
                    <a16:rowId xmlns:a16="http://schemas.microsoft.com/office/drawing/2014/main" val="1624589954"/>
                  </a:ext>
                </a:extLst>
              </a:tr>
              <a:tr h="607073">
                <a:tc>
                  <a:txBody>
                    <a:bodyPr/>
                    <a:lstStyle/>
                    <a:p>
                      <a:r>
                        <a:rPr lang="en-GB" dirty="0">
                          <a:latin typeface="Arial Rounded MT Bold" panose="020F0704030504030204" pitchFamily="34" charset="0"/>
                        </a:rPr>
                        <a:t>Introduction</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662552495"/>
                  </a:ext>
                </a:extLst>
              </a:tr>
              <a:tr h="607073">
                <a:tc>
                  <a:txBody>
                    <a:bodyPr/>
                    <a:lstStyle/>
                    <a:p>
                      <a:r>
                        <a:rPr lang="en-GB" dirty="0">
                          <a:latin typeface="Arial Rounded MT Bold" panose="020F0704030504030204" pitchFamily="34" charset="0"/>
                        </a:rPr>
                        <a:t>Equipment List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45728070"/>
                  </a:ext>
                </a:extLst>
              </a:tr>
              <a:tr h="607073">
                <a:tc>
                  <a:txBody>
                    <a:bodyPr/>
                    <a:lstStyle/>
                    <a:p>
                      <a:r>
                        <a:rPr lang="en-GB" dirty="0">
                          <a:latin typeface="Arial Rounded MT Bold" panose="020F0704030504030204" pitchFamily="34" charset="0"/>
                        </a:rPr>
                        <a:t>Method</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91235282"/>
                  </a:ext>
                </a:extLst>
              </a:tr>
              <a:tr h="607073">
                <a:tc>
                  <a:txBody>
                    <a:bodyPr/>
                    <a:lstStyle/>
                    <a:p>
                      <a:r>
                        <a:rPr lang="en-GB" dirty="0">
                          <a:latin typeface="Arial Rounded MT Bold" panose="020F0704030504030204" pitchFamily="34" charset="0"/>
                        </a:rPr>
                        <a:t>Concluding Paragraph</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087316749"/>
                  </a:ext>
                </a:extLst>
              </a:tr>
            </a:tbl>
          </a:graphicData>
        </a:graphic>
      </p:graphicFrame>
      <p:sp>
        <p:nvSpPr>
          <p:cNvPr id="13" name="Arrow: Left 12">
            <a:extLst>
              <a:ext uri="{FF2B5EF4-FFF2-40B4-BE49-F238E27FC236}">
                <a16:creationId xmlns:a16="http://schemas.microsoft.com/office/drawing/2014/main" id="{87024B7F-4100-4EDD-B9AA-687524893B5F}"/>
              </a:ext>
            </a:extLst>
          </p:cNvPr>
          <p:cNvSpPr/>
          <p:nvPr/>
        </p:nvSpPr>
        <p:spPr>
          <a:xfrm>
            <a:off x="9978887" y="3640780"/>
            <a:ext cx="2067340" cy="224293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latin typeface="Arial Rounded MT Bold" panose="020F0704030504030204" pitchFamily="34" charset="0"/>
              </a:rPr>
              <a:t>Remember to include sentence examples in your plan</a:t>
            </a:r>
          </a:p>
        </p:txBody>
      </p:sp>
    </p:spTree>
    <p:extLst>
      <p:ext uri="{BB962C8B-B14F-4D97-AF65-F5344CB8AC3E}">
        <p14:creationId xmlns:p14="http://schemas.microsoft.com/office/powerpoint/2010/main" val="42173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411CD0-9A98-4A4D-A57A-825996A479F5}"/>
              </a:ext>
            </a:extLst>
          </p:cNvPr>
          <p:cNvSpPr txBox="1"/>
          <p:nvPr/>
        </p:nvSpPr>
        <p:spPr>
          <a:xfrm>
            <a:off x="291548" y="1761837"/>
            <a:ext cx="11608904" cy="10156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2000" dirty="0">
                <a:latin typeface="Arial Rounded MT Bold" panose="020F0704030504030204" pitchFamily="34" charset="0"/>
              </a:rPr>
              <a:t>Below are some examples of ways in which you could plan your instructions. Remember, these are only ideas so take ownership and plan your instructions in the format that you prefer. </a:t>
            </a:r>
          </a:p>
        </p:txBody>
      </p:sp>
      <p:sp>
        <p:nvSpPr>
          <p:cNvPr id="3" name="Title 1">
            <a:extLst>
              <a:ext uri="{FF2B5EF4-FFF2-40B4-BE49-F238E27FC236}">
                <a16:creationId xmlns:a16="http://schemas.microsoft.com/office/drawing/2014/main" id="{B96C4916-D539-4A1A-BBAA-21F0B90AE7E2}"/>
              </a:ext>
            </a:extLst>
          </p:cNvPr>
          <p:cNvSpPr txBox="1">
            <a:spLocks/>
          </p:cNvSpPr>
          <p:nvPr/>
        </p:nvSpPr>
        <p:spPr>
          <a:xfrm>
            <a:off x="1351722" y="237852"/>
            <a:ext cx="9144000" cy="1179443"/>
          </a:xfrm>
          <a:prstGeom prst="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latin typeface="Arial Rounded MT Bold" panose="020F0704030504030204" pitchFamily="34" charset="0"/>
              </a:rPr>
              <a:t>Planning: </a:t>
            </a:r>
            <a:r>
              <a:rPr lang="en-GB" dirty="0" err="1">
                <a:solidFill>
                  <a:srgbClr val="00B0F0"/>
                </a:solidFill>
                <a:latin typeface="Arial Rounded MT Bold" panose="020F0704030504030204" pitchFamily="34" charset="0"/>
              </a:rPr>
              <a:t>Coulds</a:t>
            </a:r>
            <a:endParaRPr lang="en-GB" dirty="0">
              <a:solidFill>
                <a:srgbClr val="00B0F0"/>
              </a:solidFill>
              <a:latin typeface="Arial Rounded MT Bold" panose="020F0704030504030204" pitchFamily="34" charset="0"/>
            </a:endParaRPr>
          </a:p>
        </p:txBody>
      </p:sp>
      <p:sp>
        <p:nvSpPr>
          <p:cNvPr id="4" name="Oval 4">
            <a:extLst>
              <a:ext uri="{FF2B5EF4-FFF2-40B4-BE49-F238E27FC236}">
                <a16:creationId xmlns:a16="http://schemas.microsoft.com/office/drawing/2014/main" id="{6BF8E90B-3F13-4A4E-AC13-717284AA4B79}"/>
              </a:ext>
            </a:extLst>
          </p:cNvPr>
          <p:cNvSpPr>
            <a:spLocks noChangeArrowheads="1"/>
          </p:cNvSpPr>
          <p:nvPr/>
        </p:nvSpPr>
        <p:spPr bwMode="auto">
          <a:xfrm>
            <a:off x="1351722" y="3429000"/>
            <a:ext cx="1871662" cy="1727200"/>
          </a:xfrm>
          <a:prstGeom prst="ellipse">
            <a:avLst/>
          </a:prstGeom>
          <a:gradFill rotWithShape="1">
            <a:gsLst>
              <a:gs pos="0">
                <a:srgbClr val="CCECFF"/>
              </a:gs>
              <a:gs pos="100000">
                <a:srgbClr val="FFFFFF"/>
              </a:gs>
            </a:gsLst>
            <a:lin ang="5400000" scaled="1"/>
          </a:gradFill>
          <a:ln w="381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5" name="AutoShape 5">
            <a:extLst>
              <a:ext uri="{FF2B5EF4-FFF2-40B4-BE49-F238E27FC236}">
                <a16:creationId xmlns:a16="http://schemas.microsoft.com/office/drawing/2014/main" id="{BB89DF69-54D5-4E53-BA63-36AD643FFE59}"/>
              </a:ext>
            </a:extLst>
          </p:cNvPr>
          <p:cNvCxnSpPr>
            <a:cxnSpLocks noChangeShapeType="1"/>
            <a:endCxn id="9" idx="2"/>
          </p:cNvCxnSpPr>
          <p:nvPr/>
        </p:nvCxnSpPr>
        <p:spPr bwMode="auto">
          <a:xfrm>
            <a:off x="3223384" y="4292600"/>
            <a:ext cx="1422400" cy="0"/>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 name="Text Box 7">
            <a:extLst>
              <a:ext uri="{FF2B5EF4-FFF2-40B4-BE49-F238E27FC236}">
                <a16:creationId xmlns:a16="http://schemas.microsoft.com/office/drawing/2014/main" id="{1CF2FD75-92D4-4F79-876A-17DF74DBC5BC}"/>
              </a:ext>
            </a:extLst>
          </p:cNvPr>
          <p:cNvSpPr txBox="1">
            <a:spLocks noChangeArrowheads="1"/>
          </p:cNvSpPr>
          <p:nvPr/>
        </p:nvSpPr>
        <p:spPr bwMode="auto">
          <a:xfrm>
            <a:off x="1423159" y="4005262"/>
            <a:ext cx="172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a:latin typeface="Arial Rounded MT Bold" panose="020F0704030504030204" pitchFamily="34" charset="0"/>
              </a:rPr>
              <a:t>State your purpose</a:t>
            </a:r>
          </a:p>
        </p:txBody>
      </p:sp>
      <p:sp>
        <p:nvSpPr>
          <p:cNvPr id="8" name="Oval 8">
            <a:extLst>
              <a:ext uri="{FF2B5EF4-FFF2-40B4-BE49-F238E27FC236}">
                <a16:creationId xmlns:a16="http://schemas.microsoft.com/office/drawing/2014/main" id="{8BCDE32D-DA50-43EB-89D7-EFCAFBED8C2C}"/>
              </a:ext>
            </a:extLst>
          </p:cNvPr>
          <p:cNvSpPr>
            <a:spLocks noChangeArrowheads="1"/>
          </p:cNvSpPr>
          <p:nvPr/>
        </p:nvSpPr>
        <p:spPr bwMode="auto">
          <a:xfrm>
            <a:off x="8265284" y="3429000"/>
            <a:ext cx="1871663" cy="1727200"/>
          </a:xfrm>
          <a:prstGeom prst="ellipse">
            <a:avLst/>
          </a:prstGeom>
          <a:gradFill rotWithShape="1">
            <a:gsLst>
              <a:gs pos="0">
                <a:srgbClr val="CCECFF"/>
              </a:gs>
              <a:gs pos="100000">
                <a:srgbClr val="FFFFFF"/>
              </a:gs>
            </a:gsLst>
            <a:lin ang="5400000" scaled="1"/>
          </a:gradFill>
          <a:ln w="381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Oval 9">
            <a:extLst>
              <a:ext uri="{FF2B5EF4-FFF2-40B4-BE49-F238E27FC236}">
                <a16:creationId xmlns:a16="http://schemas.microsoft.com/office/drawing/2014/main" id="{AE84758F-F558-4E54-94C2-7C410CB626D6}"/>
              </a:ext>
            </a:extLst>
          </p:cNvPr>
          <p:cNvSpPr>
            <a:spLocks noChangeArrowheads="1"/>
          </p:cNvSpPr>
          <p:nvPr/>
        </p:nvSpPr>
        <p:spPr bwMode="auto">
          <a:xfrm>
            <a:off x="4664834" y="3429000"/>
            <a:ext cx="1871663" cy="1727200"/>
          </a:xfrm>
          <a:prstGeom prst="ellipse">
            <a:avLst/>
          </a:prstGeom>
          <a:gradFill rotWithShape="1">
            <a:gsLst>
              <a:gs pos="0">
                <a:srgbClr val="CCECFF"/>
              </a:gs>
              <a:gs pos="100000">
                <a:srgbClr val="FFFFFF"/>
              </a:gs>
            </a:gsLst>
            <a:lin ang="5400000" scaled="1"/>
          </a:gradFill>
          <a:ln w="381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10" name="AutoShape 10">
            <a:extLst>
              <a:ext uri="{FF2B5EF4-FFF2-40B4-BE49-F238E27FC236}">
                <a16:creationId xmlns:a16="http://schemas.microsoft.com/office/drawing/2014/main" id="{974D2F1D-CA4C-4711-AC88-8CD8E36F2B8E}"/>
              </a:ext>
            </a:extLst>
          </p:cNvPr>
          <p:cNvCxnSpPr>
            <a:cxnSpLocks noChangeShapeType="1"/>
            <a:endCxn id="8" idx="2"/>
          </p:cNvCxnSpPr>
          <p:nvPr/>
        </p:nvCxnSpPr>
        <p:spPr bwMode="auto">
          <a:xfrm>
            <a:off x="6536497" y="4292600"/>
            <a:ext cx="1709737" cy="0"/>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ext Box 11">
            <a:extLst>
              <a:ext uri="{FF2B5EF4-FFF2-40B4-BE49-F238E27FC236}">
                <a16:creationId xmlns:a16="http://schemas.microsoft.com/office/drawing/2014/main" id="{030C211F-E277-46BA-97DB-92FE8B15EA88}"/>
              </a:ext>
            </a:extLst>
          </p:cNvPr>
          <p:cNvSpPr txBox="1">
            <a:spLocks noChangeArrowheads="1"/>
          </p:cNvSpPr>
          <p:nvPr/>
        </p:nvSpPr>
        <p:spPr bwMode="auto">
          <a:xfrm>
            <a:off x="4736272" y="3573462"/>
            <a:ext cx="1727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a:latin typeface="Arial Rounded MT Bold" panose="020F0704030504030204" pitchFamily="34" charset="0"/>
              </a:rPr>
              <a:t>Write clear instructions using relevant language</a:t>
            </a:r>
          </a:p>
        </p:txBody>
      </p:sp>
      <p:sp>
        <p:nvSpPr>
          <p:cNvPr id="12" name="Text Box 12">
            <a:extLst>
              <a:ext uri="{FF2B5EF4-FFF2-40B4-BE49-F238E27FC236}">
                <a16:creationId xmlns:a16="http://schemas.microsoft.com/office/drawing/2014/main" id="{A08F0A64-0771-4296-B884-1992A1F47A73}"/>
              </a:ext>
            </a:extLst>
          </p:cNvPr>
          <p:cNvSpPr txBox="1">
            <a:spLocks noChangeArrowheads="1"/>
          </p:cNvSpPr>
          <p:nvPr/>
        </p:nvSpPr>
        <p:spPr bwMode="auto">
          <a:xfrm>
            <a:off x="8336722" y="3860800"/>
            <a:ext cx="1727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a:latin typeface="Arial Rounded MT Bold" panose="020F0704030504030204" pitchFamily="34" charset="0"/>
              </a:rPr>
              <a:t>Direct your ending to the reader</a:t>
            </a:r>
          </a:p>
        </p:txBody>
      </p:sp>
    </p:spTree>
    <p:extLst>
      <p:ext uri="{BB962C8B-B14F-4D97-AF65-F5344CB8AC3E}">
        <p14:creationId xmlns:p14="http://schemas.microsoft.com/office/powerpoint/2010/main" val="108335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par>
                          <p:cTn id="33" fill="hold">
                            <p:stCondLst>
                              <p:cond delay="6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411CD0-9A98-4A4D-A57A-825996A479F5}"/>
              </a:ext>
            </a:extLst>
          </p:cNvPr>
          <p:cNvSpPr txBox="1"/>
          <p:nvPr/>
        </p:nvSpPr>
        <p:spPr>
          <a:xfrm>
            <a:off x="437322" y="2901524"/>
            <a:ext cx="5075584" cy="16312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2000" dirty="0">
                <a:latin typeface="Arial Rounded MT Bold" panose="020F0704030504030204" pitchFamily="34" charset="0"/>
              </a:rPr>
              <a:t>Below are some examples of ways in which you could plan your instructions. Remember, these are only ideas so take ownership and plan your instructions in the format that you prefer. </a:t>
            </a:r>
          </a:p>
        </p:txBody>
      </p:sp>
      <p:sp>
        <p:nvSpPr>
          <p:cNvPr id="3" name="Title 1">
            <a:extLst>
              <a:ext uri="{FF2B5EF4-FFF2-40B4-BE49-F238E27FC236}">
                <a16:creationId xmlns:a16="http://schemas.microsoft.com/office/drawing/2014/main" id="{B96C4916-D539-4A1A-BBAA-21F0B90AE7E2}"/>
              </a:ext>
            </a:extLst>
          </p:cNvPr>
          <p:cNvSpPr txBox="1">
            <a:spLocks/>
          </p:cNvSpPr>
          <p:nvPr/>
        </p:nvSpPr>
        <p:spPr>
          <a:xfrm>
            <a:off x="291548" y="1503345"/>
            <a:ext cx="5367132" cy="1179443"/>
          </a:xfrm>
          <a:prstGeom prst="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800" dirty="0">
                <a:solidFill>
                  <a:schemeClr val="tx1"/>
                </a:solidFill>
                <a:latin typeface="Arial Rounded MT Bold" panose="020F0704030504030204" pitchFamily="34" charset="0"/>
              </a:rPr>
              <a:t>Planning: </a:t>
            </a:r>
            <a:r>
              <a:rPr lang="en-GB" sz="4800" dirty="0" err="1">
                <a:solidFill>
                  <a:srgbClr val="00B0F0"/>
                </a:solidFill>
                <a:latin typeface="Arial Rounded MT Bold" panose="020F0704030504030204" pitchFamily="34" charset="0"/>
              </a:rPr>
              <a:t>Coulds</a:t>
            </a:r>
            <a:endParaRPr lang="en-GB" sz="4800" dirty="0">
              <a:solidFill>
                <a:srgbClr val="00B0F0"/>
              </a:solidFill>
              <a:latin typeface="Arial Rounded MT Bold" panose="020F0704030504030204" pitchFamily="34" charset="0"/>
            </a:endParaRPr>
          </a:p>
        </p:txBody>
      </p:sp>
      <p:pic>
        <p:nvPicPr>
          <p:cNvPr id="2" name="Picture 1">
            <a:extLst>
              <a:ext uri="{FF2B5EF4-FFF2-40B4-BE49-F238E27FC236}">
                <a16:creationId xmlns:a16="http://schemas.microsoft.com/office/drawing/2014/main" id="{60575358-DC32-41EE-BEE5-75E9C87024F7}"/>
              </a:ext>
            </a:extLst>
          </p:cNvPr>
          <p:cNvPicPr>
            <a:picLocks noChangeAspect="1"/>
          </p:cNvPicPr>
          <p:nvPr/>
        </p:nvPicPr>
        <p:blipFill rotWithShape="1">
          <a:blip r:embed="rId2"/>
          <a:srcRect l="34566" t="27622" r="40543" b="9739"/>
          <a:stretch/>
        </p:blipFill>
        <p:spPr>
          <a:xfrm>
            <a:off x="6308035" y="119660"/>
            <a:ext cx="4678017" cy="6618679"/>
          </a:xfrm>
          <a:prstGeom prst="rect">
            <a:avLst/>
          </a:prstGeom>
        </p:spPr>
      </p:pic>
    </p:spTree>
    <p:extLst>
      <p:ext uri="{BB962C8B-B14F-4D97-AF65-F5344CB8AC3E}">
        <p14:creationId xmlns:p14="http://schemas.microsoft.com/office/powerpoint/2010/main" val="1762824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542</Words>
  <Application>Microsoft Office PowerPoint</Application>
  <PresentationFormat>Widescreen</PresentationFormat>
  <Paragraphs>67</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Calibri</vt:lpstr>
      <vt:lpstr>Calibri Light</vt:lpstr>
      <vt:lpstr>Wingdings</vt:lpstr>
      <vt:lpstr>Office Theme</vt:lpstr>
      <vt:lpstr>Home Learning: English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English</dc:title>
  <dc:creator>Kelly Williams</dc:creator>
  <cp:lastModifiedBy>Kelly Williams</cp:lastModifiedBy>
  <cp:revision>12</cp:revision>
  <dcterms:created xsi:type="dcterms:W3CDTF">2020-04-15T16:32:14Z</dcterms:created>
  <dcterms:modified xsi:type="dcterms:W3CDTF">2020-04-15T20:06:46Z</dcterms:modified>
</cp:coreProperties>
</file>