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-Paul Silvester" initials="JS" lastIdx="1" clrIdx="0">
    <p:extLst>
      <p:ext uri="{19B8F6BF-5375-455C-9EA6-DF929625EA0E}">
        <p15:presenceInfo xmlns:p15="http://schemas.microsoft.com/office/powerpoint/2012/main" userId="71c9dde3907caaa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FAE13-B50B-4B60-ADB0-C08CE9DBEB8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4FA82-25E0-4BEC-8CFF-F7B84D82AB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86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C613A-6A90-4FDB-BD41-11785297E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2F94D-842E-4D02-BA70-B64433638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89F99-B90A-4AE7-8169-6C3FE629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9482D-A13D-495A-9C46-E0C1AC0AB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BDC63-F77A-4019-A8EF-BD777A1C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8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DF2A6-7174-47E1-917A-7EEBC0481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DE16E-F209-4E76-ADAE-4FB39BDBB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6DF12-C82E-498D-97BA-E21308D30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9ABCD-CB51-4673-AFEB-4222AAEC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18BE-C120-44E8-9C28-7E8DC2B5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17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35F8-8365-40C7-8D6F-3C430768D8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9E4DA-8ECF-4074-9C22-A8344C175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24BA8-4938-4F08-8F86-ECF5C49C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C135C-AECE-4AC9-9F23-452CBD05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60F09-C6A1-4727-9588-84E76A4C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2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7AF35-EAA2-41DD-8892-99DB0E6E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90822-E482-47AF-A627-7D2A84095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375D2-292E-4A2A-9A9C-C492DA61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60E0C-CDAD-413F-AE5E-E1628E65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45BAB-8004-46FF-8CA6-591DE596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BB64F-7E4C-469C-9D47-7F1AAF7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9C0BE-A798-4003-8EE5-127B546A6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090E4-1302-4951-806C-73EDE43C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ACA91-2267-4631-B63A-E7A1F1B0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80854-D325-4D89-8B48-AB8EB22D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96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A110C-095A-4186-9B3A-0BEFE55E0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D323F-244C-4A0D-8B67-58C7CA4E6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FE6FB1-3517-4A65-A698-ADFC7DB4E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610BD-0BB9-4AE3-B50B-AE53DA54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E33D8-7957-47F1-889E-E55A54D0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15344-3420-4708-AEE4-2B249431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3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DFCB2-704B-4149-8689-34A5ADDF8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0C60C-982A-453E-A05A-EE9F194C5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A122F-B67B-4E76-9191-A1B76C1F2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55476-DE87-4F1D-A900-994E7E336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FEF11E-682C-464E-83D3-2BE488EAE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F79DB4-B53D-47C2-9181-B0AB427E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53E927-BF95-4366-8C13-C1B37E61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E2189F-D491-4BCA-B0DD-867E99EF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52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915F-203C-49BB-AE7E-1045235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131D6-3CD4-407F-B011-CBD0E7E46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D75C1A-8AD5-4274-9468-9222AB1B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F2D44-CA07-4254-A2B8-D4207029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9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F592AB-B334-464D-8F18-745B2EF5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E14CBC-8E23-45E3-87C8-4ED413CD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B64E46-3643-4132-92EE-58D68D55F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6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1359-4D9A-4EC9-AAAD-DD5E04A4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98E7C-67B9-4EBF-91AE-346DF19F5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98036-C03B-4586-9F69-D68671349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5A119-6FC0-4472-99C4-C205E09DE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D5F4C-FD30-489D-A5D6-3BF1BF486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FD147-1B1B-4575-8B46-E1E624B9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0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A6126-C331-4869-99E4-7604A3BEB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02F421-7776-4077-B850-44987B41C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87857-50DA-4216-9F79-9504C3526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1F842-0D33-4E48-942F-34A9080E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025A2-FDD6-412A-A710-7BBD1358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19C2FC-090D-4534-8345-7D30843B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52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A1DBA5-B903-4D37-9C76-E0859AB0B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0B0BB-E59E-418D-B55B-B1B34BA80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B2013-DF29-4693-9932-5025AEF133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2412-29AC-4EB6-B1A0-7E8FE03A616E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0034B-F450-4DE0-BE3B-FDC6E55AF5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2B9E4-3952-413E-9B12-DA69C5542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F9349-EFAB-4F9D-A8EC-13EAB04D8B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45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MrftPRShFdY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UaKcFI4BZY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2856411" y="1814362"/>
            <a:ext cx="6666411" cy="1179443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Wednesday: 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Writing </a:t>
            </a:r>
          </a:p>
        </p:txBody>
      </p:sp>
      <p:pic>
        <p:nvPicPr>
          <p:cNvPr id="5" name="Picture 4" descr="A picture containing ride, drawing&#10;&#10;Description automatically generated">
            <a:extLst>
              <a:ext uri="{FF2B5EF4-FFF2-40B4-BE49-F238E27FC236}">
                <a16:creationId xmlns:a16="http://schemas.microsoft.com/office/drawing/2014/main" id="{982AAAF2-35BD-45DE-90F6-2C7486887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3172710"/>
            <a:ext cx="2262051" cy="3371185"/>
          </a:xfrm>
          <a:prstGeom prst="rect">
            <a:avLst/>
          </a:prstGeom>
        </p:spPr>
      </p:pic>
      <p:pic>
        <p:nvPicPr>
          <p:cNvPr id="8" name="Picture 7" descr="A sunset over a city&#10;&#10;Description automatically generated">
            <a:extLst>
              <a:ext uri="{FF2B5EF4-FFF2-40B4-BE49-F238E27FC236}">
                <a16:creationId xmlns:a16="http://schemas.microsoft.com/office/drawing/2014/main" id="{C735DF41-E133-4BB6-B71C-EE97760BA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016" y="3429000"/>
            <a:ext cx="7047035" cy="299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72E4E6-3F7E-4097-BA0C-E1841D296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" y="184144"/>
            <a:ext cx="3320242" cy="66026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7B002F-78F1-4CCB-BA6D-2B62908A8E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666" y="184144"/>
            <a:ext cx="5416261" cy="2845251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98158FB-A967-4F71-9F2C-2DA8FCD71953}"/>
              </a:ext>
            </a:extLst>
          </p:cNvPr>
          <p:cNvSpPr/>
          <p:nvPr/>
        </p:nvSpPr>
        <p:spPr>
          <a:xfrm>
            <a:off x="4017818" y="3297381"/>
            <a:ext cx="3422073" cy="1551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Write your newspaper article in the third person.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569891-CDF0-481E-BDF4-4BA8C4E7D7D5}"/>
              </a:ext>
            </a:extLst>
          </p:cNvPr>
          <p:cNvSpPr/>
          <p:nvPr/>
        </p:nvSpPr>
        <p:spPr>
          <a:xfrm>
            <a:off x="8007927" y="3297382"/>
            <a:ext cx="3422073" cy="155170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Ensure that you use the past tense. We are talking about something that has already happened.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C5CB87C-9C82-45D9-AD32-CCEE4A6F0A21}"/>
              </a:ext>
            </a:extLst>
          </p:cNvPr>
          <p:cNvSpPr/>
          <p:nvPr/>
        </p:nvSpPr>
        <p:spPr>
          <a:xfrm>
            <a:off x="4017817" y="5117076"/>
            <a:ext cx="3422073" cy="1551709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Split your writing into paragraphs to help the reader clearly understand the information.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2DD092-65B4-435E-B989-A751699F5C83}"/>
              </a:ext>
            </a:extLst>
          </p:cNvPr>
          <p:cNvSpPr/>
          <p:nvPr/>
        </p:nvSpPr>
        <p:spPr>
          <a:xfrm>
            <a:off x="8007925" y="5117076"/>
            <a:ext cx="3422073" cy="1551709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 newspaper can be written in columns. </a:t>
            </a:r>
          </a:p>
        </p:txBody>
      </p:sp>
    </p:spTree>
    <p:extLst>
      <p:ext uri="{BB962C8B-B14F-4D97-AF65-F5344CB8AC3E}">
        <p14:creationId xmlns:p14="http://schemas.microsoft.com/office/powerpoint/2010/main" val="1435530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A9EC21-F195-49AC-B275-9A6BEEA6C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73" y="186871"/>
            <a:ext cx="4239491" cy="659313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92C53D-6F3A-43CF-9308-C94BDD00AF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1891" y="186871"/>
            <a:ext cx="3629891" cy="2841329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1751656-D8F5-4084-98E8-0A7033E065D0}"/>
              </a:ext>
            </a:extLst>
          </p:cNvPr>
          <p:cNvSpPr/>
          <p:nvPr/>
        </p:nvSpPr>
        <p:spPr>
          <a:xfrm>
            <a:off x="8021782" y="290945"/>
            <a:ext cx="3422073" cy="1551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quotes to make your report more interesting and believable. Make sure that you use inverted commas (speech marks) to punctuate these.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8BD6F8-97AD-4D8A-BC31-A30864B869ED}"/>
              </a:ext>
            </a:extLst>
          </p:cNvPr>
          <p:cNvSpPr/>
          <p:nvPr/>
        </p:nvSpPr>
        <p:spPr>
          <a:xfrm>
            <a:off x="4599709" y="3364048"/>
            <a:ext cx="3422073" cy="155170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a photo with a caption to enable to the reader to imagine what has happened.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64BF99-F61C-4E65-9916-B04B440473AB}"/>
              </a:ext>
            </a:extLst>
          </p:cNvPr>
          <p:cNvSpPr/>
          <p:nvPr/>
        </p:nvSpPr>
        <p:spPr>
          <a:xfrm>
            <a:off x="8312727" y="2252345"/>
            <a:ext cx="3422073" cy="155170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Your newspaper article will report both facts and opinions.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4FEC30C-C44C-43B7-871F-4B9ABC463A01}"/>
              </a:ext>
            </a:extLst>
          </p:cNvPr>
          <p:cNvSpPr/>
          <p:nvPr/>
        </p:nvSpPr>
        <p:spPr>
          <a:xfrm>
            <a:off x="8312726" y="4213745"/>
            <a:ext cx="3422073" cy="1551709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Opinions will come from your quotes from eye witnesses or experts.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AD843E9-7525-47EB-9C76-8CD46F80AACF}"/>
              </a:ext>
            </a:extLst>
          </p:cNvPr>
          <p:cNvSpPr/>
          <p:nvPr/>
        </p:nvSpPr>
        <p:spPr>
          <a:xfrm>
            <a:off x="4745181" y="5108633"/>
            <a:ext cx="3422073" cy="1551709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Facts will come from the 5 </a:t>
            </a:r>
            <a:r>
              <a:rPr lang="en-GB" dirty="0" err="1"/>
              <a:t>Ws</a:t>
            </a:r>
            <a:r>
              <a:rPr lang="en-GB" dirty="0"/>
              <a:t>. You will need to expand on these (add more detail) in the main body of your text.</a:t>
            </a:r>
          </a:p>
        </p:txBody>
      </p:sp>
    </p:spTree>
    <p:extLst>
      <p:ext uri="{BB962C8B-B14F-4D97-AF65-F5344CB8AC3E}">
        <p14:creationId xmlns:p14="http://schemas.microsoft.com/office/powerpoint/2010/main" val="101197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238D27F-8B77-4962-AF60-4ED2553B6C91}"/>
              </a:ext>
            </a:extLst>
          </p:cNvPr>
          <p:cNvSpPr/>
          <p:nvPr/>
        </p:nvSpPr>
        <p:spPr>
          <a:xfrm>
            <a:off x="942109" y="180109"/>
            <a:ext cx="103077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u="sng" dirty="0">
                <a:latin typeface="Arial Rounded MT Bold" panose="020F0704030504030204" pitchFamily="34" charset="0"/>
              </a:rPr>
              <a:t>Newspaper article writing</a:t>
            </a:r>
          </a:p>
          <a:p>
            <a:pPr algn="ctr"/>
            <a:endParaRPr lang="en-GB" sz="3600" u="sng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So what happened in the small town of </a:t>
            </a:r>
            <a:r>
              <a:rPr lang="en-GB" sz="3600" dirty="0" err="1">
                <a:latin typeface="Arial Rounded MT Bold" panose="020F0704030504030204" pitchFamily="34" charset="0"/>
              </a:rPr>
              <a:t>Chewandswallow</a:t>
            </a:r>
            <a:r>
              <a:rPr lang="en-GB" sz="3600" dirty="0">
                <a:latin typeface="Arial Rounded MT Bold" panose="020F0704030504030204" pitchFamily="34" charset="0"/>
              </a:rPr>
              <a:t>?</a:t>
            </a:r>
          </a:p>
        </p:txBody>
      </p:sp>
      <p:pic>
        <p:nvPicPr>
          <p:cNvPr id="3" name="Online Media 2" title="Cloudy with a Chance of Meatballs - Spaghetti Twister Scene | Perfect Movie Clips">
            <a:hlinkClick r:id="" action="ppaction://media"/>
            <a:extLst>
              <a:ext uri="{FF2B5EF4-FFF2-40B4-BE49-F238E27FC236}">
                <a16:creationId xmlns:a16="http://schemas.microsoft.com/office/drawing/2014/main" id="{4ED47609-A137-4CCF-9283-05C046B12C1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68036" y="2488433"/>
            <a:ext cx="7536873" cy="423949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089BEA3-DFB3-4AB9-AEBE-9E2E24101816}"/>
              </a:ext>
            </a:extLst>
          </p:cNvPr>
          <p:cNvSpPr/>
          <p:nvPr/>
        </p:nvSpPr>
        <p:spPr>
          <a:xfrm>
            <a:off x="8586007" y="3798514"/>
            <a:ext cx="3037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https://www.youtube.com/watch?v=MrftPRShFdY</a:t>
            </a:r>
          </a:p>
        </p:txBody>
      </p:sp>
    </p:spTree>
    <p:extLst>
      <p:ext uri="{BB962C8B-B14F-4D97-AF65-F5344CB8AC3E}">
        <p14:creationId xmlns:p14="http://schemas.microsoft.com/office/powerpoint/2010/main" val="142963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C75435-0B3C-4ABA-8876-AEC326814013}"/>
              </a:ext>
            </a:extLst>
          </p:cNvPr>
          <p:cNvSpPr/>
          <p:nvPr/>
        </p:nvSpPr>
        <p:spPr>
          <a:xfrm>
            <a:off x="942109" y="180109"/>
            <a:ext cx="103077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u="sng" dirty="0">
                <a:latin typeface="Arial Rounded MT Bold" panose="020F0704030504030204" pitchFamily="34" charset="0"/>
              </a:rPr>
              <a:t>Newspaper article writing</a:t>
            </a:r>
          </a:p>
          <a:p>
            <a:pPr algn="ctr"/>
            <a:endParaRPr lang="en-GB" sz="3600" u="sng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It is always important to plan before you write. However, it is up to you how you do this. On the next slide are boxes outlining the key parts to a newspaper with some guidance on what to put in.</a:t>
            </a:r>
          </a:p>
          <a:p>
            <a:pPr algn="ctr"/>
            <a:endParaRPr lang="en-GB" sz="36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 Note down your initial ideas, in your green book, of what you will put in each section of your newspaper article.</a:t>
            </a:r>
          </a:p>
        </p:txBody>
      </p:sp>
    </p:spTree>
    <p:extLst>
      <p:ext uri="{BB962C8B-B14F-4D97-AF65-F5344CB8AC3E}">
        <p14:creationId xmlns:p14="http://schemas.microsoft.com/office/powerpoint/2010/main" val="1895223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642A9-AFC0-4DC3-924D-A85F06348660}"/>
              </a:ext>
            </a:extLst>
          </p:cNvPr>
          <p:cNvSpPr/>
          <p:nvPr/>
        </p:nvSpPr>
        <p:spPr>
          <a:xfrm>
            <a:off x="290945" y="207818"/>
            <a:ext cx="11720946" cy="95596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Catchy headline – try not to use too many words.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For example, you could use, “SPAGHETTI TWISTER TURMOIL!”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B1B7BB-37C1-4F32-B7B8-FB1BF4AF6B1B}"/>
              </a:ext>
            </a:extLst>
          </p:cNvPr>
          <p:cNvSpPr/>
          <p:nvPr/>
        </p:nvSpPr>
        <p:spPr>
          <a:xfrm>
            <a:off x="290945" y="1482436"/>
            <a:ext cx="5264728" cy="27432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Introductory paragraph</a:t>
            </a:r>
          </a:p>
          <a:p>
            <a:pPr algn="ctr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Who? Flint Lockwood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What? Invention causes a twister (tornado)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Why? Wanted to make food for everyone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Where? Small town of </a:t>
            </a:r>
            <a:r>
              <a:rPr lang="en-GB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Chewandswallow</a:t>
            </a:r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When? Make up a date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C9A7B-A4C9-4F00-8915-ADB92E5DF627}"/>
              </a:ext>
            </a:extLst>
          </p:cNvPr>
          <p:cNvSpPr/>
          <p:nvPr/>
        </p:nvSpPr>
        <p:spPr>
          <a:xfrm>
            <a:off x="290944" y="4391891"/>
            <a:ext cx="5264727" cy="238298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Main body of writing</a:t>
            </a:r>
          </a:p>
          <a:p>
            <a:pPr algn="ctr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Use more detail to discuss the 5Ws outlined above.</a:t>
            </a:r>
          </a:p>
          <a:p>
            <a:pPr algn="ctr"/>
            <a:endParaRPr lang="en-GB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 What details could you add?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2D4D81-D280-4D02-A8E5-9820DB9E0E37}"/>
              </a:ext>
            </a:extLst>
          </p:cNvPr>
          <p:cNvSpPr/>
          <p:nvPr/>
        </p:nvSpPr>
        <p:spPr>
          <a:xfrm>
            <a:off x="6525490" y="1482436"/>
            <a:ext cx="5486401" cy="329738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Main body continued: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Did you get an interview with Flint? What did he say?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Did you get any comments from bystanders?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(perfect opportunity to use SPAG learning – speech marks)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Were there any damages caused?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What was the twister caused by?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How did they stop it?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Will it happen again?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What advice would you give to people in the future?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EF3B52-F8EB-4C58-9B58-7673B6C585FC}"/>
              </a:ext>
            </a:extLst>
          </p:cNvPr>
          <p:cNvSpPr/>
          <p:nvPr/>
        </p:nvSpPr>
        <p:spPr>
          <a:xfrm>
            <a:off x="6151418" y="5098472"/>
            <a:ext cx="5860473" cy="155171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Picture with a caption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What picture will summarise the article?</a:t>
            </a:r>
          </a:p>
        </p:txBody>
      </p:sp>
    </p:spTree>
    <p:extLst>
      <p:ext uri="{BB962C8B-B14F-4D97-AF65-F5344CB8AC3E}">
        <p14:creationId xmlns:p14="http://schemas.microsoft.com/office/powerpoint/2010/main" val="295641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7AED80-D0B3-475E-BCE1-EE3CC4593817}"/>
              </a:ext>
            </a:extLst>
          </p:cNvPr>
          <p:cNvSpPr/>
          <p:nvPr/>
        </p:nvSpPr>
        <p:spPr>
          <a:xfrm>
            <a:off x="447054" y="1542823"/>
            <a:ext cx="4516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Imagine if food fell from the sky like rain…wouldn’t it be great? Or would it? This is what happened in the tiny town of </a:t>
            </a:r>
            <a:r>
              <a:rPr lang="en-GB" sz="36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Chewandswallow</a:t>
            </a:r>
            <a:r>
              <a:rPr lang="en-GB" sz="3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  <a:endParaRPr lang="en-GB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204807-A975-479F-804E-F64D40C53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702" y="1504304"/>
            <a:ext cx="3591878" cy="500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5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7AED80-D0B3-475E-BCE1-EE3CC4593817}"/>
              </a:ext>
            </a:extLst>
          </p:cNvPr>
          <p:cNvSpPr/>
          <p:nvPr/>
        </p:nvSpPr>
        <p:spPr>
          <a:xfrm>
            <a:off x="447054" y="1542823"/>
            <a:ext cx="4516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In many ways it was much the same as any other small town, except for the weather…which came three times a day, at breakfast, lunch and dinner.</a:t>
            </a:r>
            <a:endParaRPr lang="en-GB" sz="3600" dirty="0"/>
          </a:p>
        </p:txBody>
      </p:sp>
      <p:pic>
        <p:nvPicPr>
          <p:cNvPr id="5" name="Picture 4" descr="A picture containing little, food, small, table&#10;&#10;Description automatically generated">
            <a:extLst>
              <a:ext uri="{FF2B5EF4-FFF2-40B4-BE49-F238E27FC236}">
                <a16:creationId xmlns:a16="http://schemas.microsoft.com/office/drawing/2014/main" id="{42168714-1CD8-4CF0-9821-6116B994B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20" y="2492282"/>
            <a:ext cx="5669280" cy="317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8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7AED80-D0B3-475E-BCE1-EE3CC4593817}"/>
              </a:ext>
            </a:extLst>
          </p:cNvPr>
          <p:cNvSpPr/>
          <p:nvPr/>
        </p:nvSpPr>
        <p:spPr>
          <a:xfrm>
            <a:off x="447054" y="1542823"/>
            <a:ext cx="4516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Sometimes it rained soup and juice, or snowed mashed potatoes, once or twice it even blew up a storm of hamburgers.</a:t>
            </a:r>
            <a:endParaRPr lang="en-GB" sz="3600" dirty="0"/>
          </a:p>
        </p:txBody>
      </p:sp>
      <p:pic>
        <p:nvPicPr>
          <p:cNvPr id="5" name="Picture 4" descr="A picture containing little, food, small, table&#10;&#10;Description automatically generated">
            <a:extLst>
              <a:ext uri="{FF2B5EF4-FFF2-40B4-BE49-F238E27FC236}">
                <a16:creationId xmlns:a16="http://schemas.microsoft.com/office/drawing/2014/main" id="{42168714-1CD8-4CF0-9821-6116B994B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20" y="2492282"/>
            <a:ext cx="5669280" cy="317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43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7AED80-D0B3-475E-BCE1-EE3CC4593817}"/>
              </a:ext>
            </a:extLst>
          </p:cNvPr>
          <p:cNvSpPr/>
          <p:nvPr/>
        </p:nvSpPr>
        <p:spPr>
          <a:xfrm>
            <a:off x="447054" y="2331481"/>
            <a:ext cx="4516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Life was pretty delicious in </a:t>
            </a:r>
            <a:r>
              <a:rPr lang="en-GB" sz="36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Chewandswallow</a:t>
            </a:r>
            <a:r>
              <a:rPr lang="en-GB" sz="36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…until the weather took a turn for the worse!</a:t>
            </a:r>
            <a:endParaRPr lang="en-GB" sz="3600" dirty="0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D1516E78-B878-45FC-92C9-C9F0A32D7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48" y="1538298"/>
            <a:ext cx="5421630" cy="500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4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0C1503-4694-4FD9-A0E4-2CE18C159009}"/>
              </a:ext>
            </a:extLst>
          </p:cNvPr>
          <p:cNvSpPr/>
          <p:nvPr/>
        </p:nvSpPr>
        <p:spPr>
          <a:xfrm>
            <a:off x="96982" y="6350168"/>
            <a:ext cx="10307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https://www.youtube.com/watch?time_continue=8&amp;v=pUaKcFI4BZY&amp;feature=emb_logo</a:t>
            </a:r>
          </a:p>
        </p:txBody>
      </p:sp>
      <p:pic>
        <p:nvPicPr>
          <p:cNvPr id="3" name="Online Media 2" title="Cloudy With a Chance of Meatballs - Official Trailer #1">
            <a:hlinkClick r:id="" action="ppaction://media"/>
            <a:extLst>
              <a:ext uri="{FF2B5EF4-FFF2-40B4-BE49-F238E27FC236}">
                <a16:creationId xmlns:a16="http://schemas.microsoft.com/office/drawing/2014/main" id="{47AAF4C4-E9F7-4656-89B2-F431A006F65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98962" y="1541537"/>
            <a:ext cx="7994073" cy="44966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95108E-C601-414D-85D8-CB5D3F6C32D5}"/>
              </a:ext>
            </a:extLst>
          </p:cNvPr>
          <p:cNvSpPr txBox="1"/>
          <p:nvPr/>
        </p:nvSpPr>
        <p:spPr>
          <a:xfrm>
            <a:off x="228599" y="138500"/>
            <a:ext cx="1173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 Rounded MT Bold" panose="020F0704030504030204" pitchFamily="34" charset="0"/>
              </a:rPr>
              <a:t>Lets find out about what happened in </a:t>
            </a:r>
            <a:r>
              <a:rPr lang="en-GB" sz="3200" dirty="0" err="1">
                <a:latin typeface="Arial Rounded MT Bold" panose="020F0704030504030204" pitchFamily="34" charset="0"/>
              </a:rPr>
              <a:t>Chewandswallow</a:t>
            </a:r>
            <a:r>
              <a:rPr lang="en-GB" sz="3200" dirty="0"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260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small, table, sitting&#10;&#10;Description automatically generated">
            <a:extLst>
              <a:ext uri="{FF2B5EF4-FFF2-40B4-BE49-F238E27FC236}">
                <a16:creationId xmlns:a16="http://schemas.microsoft.com/office/drawing/2014/main" id="{C17D4F1D-5692-4C8D-BF7B-FDFA1BBDDD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63" y="512368"/>
            <a:ext cx="2675227" cy="2532759"/>
          </a:xfrm>
          <a:prstGeom prst="rect">
            <a:avLst/>
          </a:prstGeom>
        </p:spPr>
      </p:pic>
      <p:pic>
        <p:nvPicPr>
          <p:cNvPr id="5" name="Picture 4" descr="A picture containing doll, toy, drawing, room&#10;&#10;Description automatically generated">
            <a:extLst>
              <a:ext uri="{FF2B5EF4-FFF2-40B4-BE49-F238E27FC236}">
                <a16:creationId xmlns:a16="http://schemas.microsoft.com/office/drawing/2014/main" id="{22543A8A-DA94-4262-A7F0-130A5AAD5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179" y="228599"/>
            <a:ext cx="2165206" cy="28165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EF90CF-9968-457F-90B2-C96BFC5E2217}"/>
              </a:ext>
            </a:extLst>
          </p:cNvPr>
          <p:cNvSpPr txBox="1"/>
          <p:nvPr/>
        </p:nvSpPr>
        <p:spPr>
          <a:xfrm>
            <a:off x="3269673" y="758589"/>
            <a:ext cx="53478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>
                <a:latin typeface="Arial Rounded MT Bold" panose="020F0704030504030204" pitchFamily="34" charset="0"/>
              </a:rPr>
              <a:t>Flint Lockwood / </a:t>
            </a:r>
            <a:r>
              <a:rPr lang="en-GB" sz="4400" u="sng" dirty="0" err="1">
                <a:latin typeface="Arial Rounded MT Bold" panose="020F0704030504030204" pitchFamily="34" charset="0"/>
              </a:rPr>
              <a:t>Chewandswallow</a:t>
            </a:r>
            <a:endParaRPr lang="en-GB" sz="4400" u="sng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FFD23D-E9E3-4C48-9218-361897587607}"/>
              </a:ext>
            </a:extLst>
          </p:cNvPr>
          <p:cNvSpPr/>
          <p:nvPr/>
        </p:nvSpPr>
        <p:spPr>
          <a:xfrm>
            <a:off x="-1" y="3190462"/>
            <a:ext cx="1197032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Aspiring scientist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Made many inventions </a:t>
            </a: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(mostly bad – “</a:t>
            </a:r>
            <a:r>
              <a:rPr lang="en-GB" sz="32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Ratbirds</a:t>
            </a:r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” and “Remote control TV”)</a:t>
            </a:r>
          </a:p>
          <a:p>
            <a:pPr algn="ctr"/>
            <a:endParaRPr lang="en-GB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Lived in </a:t>
            </a:r>
            <a:r>
              <a:rPr lang="en-GB" sz="3200" dirty="0" err="1">
                <a:solidFill>
                  <a:srgbClr val="000000"/>
                </a:solidFill>
                <a:latin typeface="Arial Rounded MT Bold" panose="020F0704030504030204" pitchFamily="34" charset="0"/>
              </a:rPr>
              <a:t>Chewandswallow</a:t>
            </a:r>
            <a:endParaRPr lang="en-GB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Found out how to turn water into food (best invention yet)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617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820086-73C7-4030-B5BF-9E469286866B}"/>
              </a:ext>
            </a:extLst>
          </p:cNvPr>
          <p:cNvSpPr txBox="1"/>
          <p:nvPr/>
        </p:nvSpPr>
        <p:spPr>
          <a:xfrm>
            <a:off x="235527" y="352697"/>
            <a:ext cx="116655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Arial Rounded MT Bold" panose="020F0704030504030204" pitchFamily="34" charset="0"/>
              </a:rPr>
              <a:t>Newspaper article writing</a:t>
            </a:r>
          </a:p>
          <a:p>
            <a:pPr algn="ctr"/>
            <a:endParaRPr lang="en-GB" sz="4800" u="sng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800" dirty="0">
                <a:latin typeface="Arial Rounded MT Bold" panose="020F0704030504030204" pitchFamily="34" charset="0"/>
              </a:rPr>
              <a:t>Today we are going to write a newspaper article about what happened in </a:t>
            </a:r>
            <a:r>
              <a:rPr lang="en-GB" sz="4800" dirty="0" err="1">
                <a:latin typeface="Arial Rounded MT Bold" panose="020F0704030504030204" pitchFamily="34" charset="0"/>
              </a:rPr>
              <a:t>Chewandswallow</a:t>
            </a:r>
            <a:r>
              <a:rPr lang="en-GB" sz="4800" dirty="0">
                <a:latin typeface="Arial Rounded MT Bold" panose="020F0704030504030204" pitchFamily="34" charset="0"/>
              </a:rPr>
              <a:t>.</a:t>
            </a:r>
          </a:p>
          <a:p>
            <a:pPr algn="ctr"/>
            <a:endParaRPr lang="en-GB" sz="48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800" dirty="0">
                <a:latin typeface="Arial Rounded MT Bold" panose="020F0704030504030204" pitchFamily="34" charset="0"/>
              </a:rPr>
              <a:t>Let’s first look at what a newspaper article should look like. </a:t>
            </a:r>
          </a:p>
        </p:txBody>
      </p:sp>
    </p:spTree>
    <p:extLst>
      <p:ext uri="{BB962C8B-B14F-4D97-AF65-F5344CB8AC3E}">
        <p14:creationId xmlns:p14="http://schemas.microsoft.com/office/powerpoint/2010/main" val="3127443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F55B99-3588-4621-9A68-D877354A1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77" y="453873"/>
            <a:ext cx="11764246" cy="3795974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8408303-03A3-445D-B51A-E24C20DF0D28}"/>
              </a:ext>
            </a:extLst>
          </p:cNvPr>
          <p:cNvSpPr/>
          <p:nvPr/>
        </p:nvSpPr>
        <p:spPr>
          <a:xfrm>
            <a:off x="512618" y="4668982"/>
            <a:ext cx="4281055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A short, catchy headline must grab the reader’s attention. It can be in capital letters or bold to stand out.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86FF419-601C-4C38-9069-14A2740CC74E}"/>
              </a:ext>
            </a:extLst>
          </p:cNvPr>
          <p:cNvSpPr/>
          <p:nvPr/>
        </p:nvSpPr>
        <p:spPr>
          <a:xfrm>
            <a:off x="7370618" y="4023360"/>
            <a:ext cx="4281055" cy="262682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An introductory paragraph must tell the reader what the article is going to be about. It tells us the 5 </a:t>
            </a:r>
            <a:r>
              <a:rPr lang="en-GB" sz="2400" dirty="0" err="1">
                <a:latin typeface="Arial Rounded MT Bold" panose="020F0704030504030204" pitchFamily="34" charset="0"/>
              </a:rPr>
              <a:t>Ws</a:t>
            </a:r>
            <a:r>
              <a:rPr lang="en-GB" sz="2400" dirty="0">
                <a:latin typeface="Arial Rounded MT Bold" panose="020F0704030504030204" pitchFamily="34" charset="0"/>
              </a:rPr>
              <a:t>: Who? What? Why? Where? When?</a:t>
            </a:r>
          </a:p>
        </p:txBody>
      </p:sp>
    </p:spTree>
    <p:extLst>
      <p:ext uri="{BB962C8B-B14F-4D97-AF65-F5344CB8AC3E}">
        <p14:creationId xmlns:p14="http://schemas.microsoft.com/office/powerpoint/2010/main" val="287594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670</Words>
  <Application>Microsoft Office PowerPoint</Application>
  <PresentationFormat>Widescreen</PresentationFormat>
  <Paragraphs>65</Paragraphs>
  <Slides>14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John-Paul Silvester</dc:creator>
  <cp:lastModifiedBy>John-Paul Silvester</cp:lastModifiedBy>
  <cp:revision>11</cp:revision>
  <dcterms:created xsi:type="dcterms:W3CDTF">2020-04-29T11:44:33Z</dcterms:created>
  <dcterms:modified xsi:type="dcterms:W3CDTF">2020-05-05T12:03:22Z</dcterms:modified>
</cp:coreProperties>
</file>