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8" r:id="rId3"/>
    <p:sldId id="259"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5FAE13-B50B-4B60-ADB0-C08CE9DBEB8D}" type="datetimeFigureOut">
              <a:rPr lang="en-GB" smtClean="0"/>
              <a:t>29/04/2020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A4FA82-25E0-4BEC-8CFF-F7B84D82ABED}" type="slidenum">
              <a:rPr lang="en-GB" smtClean="0"/>
              <a:t>‹#›</a:t>
            </a:fld>
            <a:endParaRPr lang="en-GB"/>
          </a:p>
        </p:txBody>
      </p:sp>
    </p:spTree>
    <p:extLst>
      <p:ext uri="{BB962C8B-B14F-4D97-AF65-F5344CB8AC3E}">
        <p14:creationId xmlns:p14="http://schemas.microsoft.com/office/powerpoint/2010/main" val="2615861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C613A-6A90-4FDB-BD41-11785297E9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FB2F94D-842E-4D02-BA70-B644336382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DC89F99-B90A-4AE7-8169-6C3FE6295BDF}"/>
              </a:ext>
            </a:extLst>
          </p:cNvPr>
          <p:cNvSpPr>
            <a:spLocks noGrp="1"/>
          </p:cNvSpPr>
          <p:nvPr>
            <p:ph type="dt" sz="half" idx="10"/>
          </p:nvPr>
        </p:nvSpPr>
        <p:spPr/>
        <p:txBody>
          <a:bodyPr/>
          <a:lstStyle/>
          <a:p>
            <a:fld id="{1FB32412-29AC-4EB6-B1A0-7E8FE03A616E}" type="datetimeFigureOut">
              <a:rPr lang="en-GB" smtClean="0"/>
              <a:t>29/04/2020</a:t>
            </a:fld>
            <a:endParaRPr lang="en-GB"/>
          </a:p>
        </p:txBody>
      </p:sp>
      <p:sp>
        <p:nvSpPr>
          <p:cNvPr id="5" name="Footer Placeholder 4">
            <a:extLst>
              <a:ext uri="{FF2B5EF4-FFF2-40B4-BE49-F238E27FC236}">
                <a16:creationId xmlns:a16="http://schemas.microsoft.com/office/drawing/2014/main" id="{E7C9482D-A13D-495A-9C46-E0C1AC0AB2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7BDC63-F77A-4019-A8EF-BD777A1CFFC5}"/>
              </a:ext>
            </a:extLst>
          </p:cNvPr>
          <p:cNvSpPr>
            <a:spLocks noGrp="1"/>
          </p:cNvSpPr>
          <p:nvPr>
            <p:ph type="sldNum" sz="quarter" idx="12"/>
          </p:nvPr>
        </p:nvSpPr>
        <p:spPr/>
        <p:txBody>
          <a:bodyPr/>
          <a:lstStyle/>
          <a:p>
            <a:fld id="{EB5F9349-EFAB-4F9D-A8EC-13EAB04D8B9E}" type="slidenum">
              <a:rPr lang="en-GB" smtClean="0"/>
              <a:t>‹#›</a:t>
            </a:fld>
            <a:endParaRPr lang="en-GB"/>
          </a:p>
        </p:txBody>
      </p:sp>
    </p:spTree>
    <p:extLst>
      <p:ext uri="{BB962C8B-B14F-4D97-AF65-F5344CB8AC3E}">
        <p14:creationId xmlns:p14="http://schemas.microsoft.com/office/powerpoint/2010/main" val="994184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DF2A6-7174-47E1-917A-7EEBC048112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7FDE16E-F209-4E76-ADAE-4FB39BDBB1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16DF12-C82E-498D-97BA-E21308D3045C}"/>
              </a:ext>
            </a:extLst>
          </p:cNvPr>
          <p:cNvSpPr>
            <a:spLocks noGrp="1"/>
          </p:cNvSpPr>
          <p:nvPr>
            <p:ph type="dt" sz="half" idx="10"/>
          </p:nvPr>
        </p:nvSpPr>
        <p:spPr/>
        <p:txBody>
          <a:bodyPr/>
          <a:lstStyle/>
          <a:p>
            <a:fld id="{1FB32412-29AC-4EB6-B1A0-7E8FE03A616E}" type="datetimeFigureOut">
              <a:rPr lang="en-GB" smtClean="0"/>
              <a:t>29/04/2020</a:t>
            </a:fld>
            <a:endParaRPr lang="en-GB"/>
          </a:p>
        </p:txBody>
      </p:sp>
      <p:sp>
        <p:nvSpPr>
          <p:cNvPr id="5" name="Footer Placeholder 4">
            <a:extLst>
              <a:ext uri="{FF2B5EF4-FFF2-40B4-BE49-F238E27FC236}">
                <a16:creationId xmlns:a16="http://schemas.microsoft.com/office/drawing/2014/main" id="{77C9ABCD-CB51-4673-AFEB-4222AAEC61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A218BE-C120-44E8-9C28-7E8DC2B5E0F2}"/>
              </a:ext>
            </a:extLst>
          </p:cNvPr>
          <p:cNvSpPr>
            <a:spLocks noGrp="1"/>
          </p:cNvSpPr>
          <p:nvPr>
            <p:ph type="sldNum" sz="quarter" idx="12"/>
          </p:nvPr>
        </p:nvSpPr>
        <p:spPr/>
        <p:txBody>
          <a:bodyPr/>
          <a:lstStyle/>
          <a:p>
            <a:fld id="{EB5F9349-EFAB-4F9D-A8EC-13EAB04D8B9E}" type="slidenum">
              <a:rPr lang="en-GB" smtClean="0"/>
              <a:t>‹#›</a:t>
            </a:fld>
            <a:endParaRPr lang="en-GB"/>
          </a:p>
        </p:txBody>
      </p:sp>
    </p:spTree>
    <p:extLst>
      <p:ext uri="{BB962C8B-B14F-4D97-AF65-F5344CB8AC3E}">
        <p14:creationId xmlns:p14="http://schemas.microsoft.com/office/powerpoint/2010/main" val="3520176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AA35F8-8365-40C7-8D6F-3C430768D82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D99E4DA-8ECF-4074-9C22-A8344C175D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324BA8-4938-4F08-8F86-ECF5C49C9680}"/>
              </a:ext>
            </a:extLst>
          </p:cNvPr>
          <p:cNvSpPr>
            <a:spLocks noGrp="1"/>
          </p:cNvSpPr>
          <p:nvPr>
            <p:ph type="dt" sz="half" idx="10"/>
          </p:nvPr>
        </p:nvSpPr>
        <p:spPr/>
        <p:txBody>
          <a:bodyPr/>
          <a:lstStyle/>
          <a:p>
            <a:fld id="{1FB32412-29AC-4EB6-B1A0-7E8FE03A616E}" type="datetimeFigureOut">
              <a:rPr lang="en-GB" smtClean="0"/>
              <a:t>29/04/2020</a:t>
            </a:fld>
            <a:endParaRPr lang="en-GB"/>
          </a:p>
        </p:txBody>
      </p:sp>
      <p:sp>
        <p:nvSpPr>
          <p:cNvPr id="5" name="Footer Placeholder 4">
            <a:extLst>
              <a:ext uri="{FF2B5EF4-FFF2-40B4-BE49-F238E27FC236}">
                <a16:creationId xmlns:a16="http://schemas.microsoft.com/office/drawing/2014/main" id="{759C135C-AECE-4AC9-9F23-452CBD0574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560F09-C6A1-4727-9588-84E76A4C1B74}"/>
              </a:ext>
            </a:extLst>
          </p:cNvPr>
          <p:cNvSpPr>
            <a:spLocks noGrp="1"/>
          </p:cNvSpPr>
          <p:nvPr>
            <p:ph type="sldNum" sz="quarter" idx="12"/>
          </p:nvPr>
        </p:nvSpPr>
        <p:spPr/>
        <p:txBody>
          <a:bodyPr/>
          <a:lstStyle/>
          <a:p>
            <a:fld id="{EB5F9349-EFAB-4F9D-A8EC-13EAB04D8B9E}" type="slidenum">
              <a:rPr lang="en-GB" smtClean="0"/>
              <a:t>‹#›</a:t>
            </a:fld>
            <a:endParaRPr lang="en-GB"/>
          </a:p>
        </p:txBody>
      </p:sp>
    </p:spTree>
    <p:extLst>
      <p:ext uri="{BB962C8B-B14F-4D97-AF65-F5344CB8AC3E}">
        <p14:creationId xmlns:p14="http://schemas.microsoft.com/office/powerpoint/2010/main" val="3635626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7AF35-EAA2-41DD-8892-99DB0E6EEA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890822-E482-47AF-A627-7D2A840953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D375D2-292E-4A2A-9A9C-C492DA61696F}"/>
              </a:ext>
            </a:extLst>
          </p:cNvPr>
          <p:cNvSpPr>
            <a:spLocks noGrp="1"/>
          </p:cNvSpPr>
          <p:nvPr>
            <p:ph type="dt" sz="half" idx="10"/>
          </p:nvPr>
        </p:nvSpPr>
        <p:spPr/>
        <p:txBody>
          <a:bodyPr/>
          <a:lstStyle/>
          <a:p>
            <a:fld id="{1FB32412-29AC-4EB6-B1A0-7E8FE03A616E}" type="datetimeFigureOut">
              <a:rPr lang="en-GB" smtClean="0"/>
              <a:t>29/04/2020</a:t>
            </a:fld>
            <a:endParaRPr lang="en-GB"/>
          </a:p>
        </p:txBody>
      </p:sp>
      <p:sp>
        <p:nvSpPr>
          <p:cNvPr id="5" name="Footer Placeholder 4">
            <a:extLst>
              <a:ext uri="{FF2B5EF4-FFF2-40B4-BE49-F238E27FC236}">
                <a16:creationId xmlns:a16="http://schemas.microsoft.com/office/drawing/2014/main" id="{57F60E0C-CDAD-413F-AE5E-E1628E6580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745BAB-8004-46FF-8CA6-591DE596FA6A}"/>
              </a:ext>
            </a:extLst>
          </p:cNvPr>
          <p:cNvSpPr>
            <a:spLocks noGrp="1"/>
          </p:cNvSpPr>
          <p:nvPr>
            <p:ph type="sldNum" sz="quarter" idx="12"/>
          </p:nvPr>
        </p:nvSpPr>
        <p:spPr/>
        <p:txBody>
          <a:bodyPr/>
          <a:lstStyle/>
          <a:p>
            <a:fld id="{EB5F9349-EFAB-4F9D-A8EC-13EAB04D8B9E}" type="slidenum">
              <a:rPr lang="en-GB" smtClean="0"/>
              <a:t>‹#›</a:t>
            </a:fld>
            <a:endParaRPr lang="en-GB"/>
          </a:p>
        </p:txBody>
      </p:sp>
    </p:spTree>
    <p:extLst>
      <p:ext uri="{BB962C8B-B14F-4D97-AF65-F5344CB8AC3E}">
        <p14:creationId xmlns:p14="http://schemas.microsoft.com/office/powerpoint/2010/main" val="2173419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BB64F-7E4C-469C-9D47-7F1AAF7146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0C9C0BE-A798-4003-8EE5-127B546A6B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E090E4-1302-4951-806C-73EDE43CA169}"/>
              </a:ext>
            </a:extLst>
          </p:cNvPr>
          <p:cNvSpPr>
            <a:spLocks noGrp="1"/>
          </p:cNvSpPr>
          <p:nvPr>
            <p:ph type="dt" sz="half" idx="10"/>
          </p:nvPr>
        </p:nvSpPr>
        <p:spPr/>
        <p:txBody>
          <a:bodyPr/>
          <a:lstStyle/>
          <a:p>
            <a:fld id="{1FB32412-29AC-4EB6-B1A0-7E8FE03A616E}" type="datetimeFigureOut">
              <a:rPr lang="en-GB" smtClean="0"/>
              <a:t>29/04/2020</a:t>
            </a:fld>
            <a:endParaRPr lang="en-GB"/>
          </a:p>
        </p:txBody>
      </p:sp>
      <p:sp>
        <p:nvSpPr>
          <p:cNvPr id="5" name="Footer Placeholder 4">
            <a:extLst>
              <a:ext uri="{FF2B5EF4-FFF2-40B4-BE49-F238E27FC236}">
                <a16:creationId xmlns:a16="http://schemas.microsoft.com/office/drawing/2014/main" id="{8A0ACA91-2267-4631-B63A-E7A1F1B02C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680854-D325-4D89-8B48-AB8EB22D4BE2}"/>
              </a:ext>
            </a:extLst>
          </p:cNvPr>
          <p:cNvSpPr>
            <a:spLocks noGrp="1"/>
          </p:cNvSpPr>
          <p:nvPr>
            <p:ph type="sldNum" sz="quarter" idx="12"/>
          </p:nvPr>
        </p:nvSpPr>
        <p:spPr/>
        <p:txBody>
          <a:bodyPr/>
          <a:lstStyle/>
          <a:p>
            <a:fld id="{EB5F9349-EFAB-4F9D-A8EC-13EAB04D8B9E}" type="slidenum">
              <a:rPr lang="en-GB" smtClean="0"/>
              <a:t>‹#›</a:t>
            </a:fld>
            <a:endParaRPr lang="en-GB"/>
          </a:p>
        </p:txBody>
      </p:sp>
    </p:spTree>
    <p:extLst>
      <p:ext uri="{BB962C8B-B14F-4D97-AF65-F5344CB8AC3E}">
        <p14:creationId xmlns:p14="http://schemas.microsoft.com/office/powerpoint/2010/main" val="2924963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A110C-095A-4186-9B3A-0BEFE55E05E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2D323F-244C-4A0D-8B67-58C7CA4E69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7FE6FB1-3517-4A65-A698-ADFC7DB4E0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43610BD-0BB9-4AE3-B50B-AE53DA54895C}"/>
              </a:ext>
            </a:extLst>
          </p:cNvPr>
          <p:cNvSpPr>
            <a:spLocks noGrp="1"/>
          </p:cNvSpPr>
          <p:nvPr>
            <p:ph type="dt" sz="half" idx="10"/>
          </p:nvPr>
        </p:nvSpPr>
        <p:spPr/>
        <p:txBody>
          <a:bodyPr/>
          <a:lstStyle/>
          <a:p>
            <a:fld id="{1FB32412-29AC-4EB6-B1A0-7E8FE03A616E}" type="datetimeFigureOut">
              <a:rPr lang="en-GB" smtClean="0"/>
              <a:t>29/04/2020</a:t>
            </a:fld>
            <a:endParaRPr lang="en-GB"/>
          </a:p>
        </p:txBody>
      </p:sp>
      <p:sp>
        <p:nvSpPr>
          <p:cNvPr id="6" name="Footer Placeholder 5">
            <a:extLst>
              <a:ext uri="{FF2B5EF4-FFF2-40B4-BE49-F238E27FC236}">
                <a16:creationId xmlns:a16="http://schemas.microsoft.com/office/drawing/2014/main" id="{588E33D8-7957-47F1-889E-E55A54D05F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B15344-3420-4708-AEE4-2B2494318323}"/>
              </a:ext>
            </a:extLst>
          </p:cNvPr>
          <p:cNvSpPr>
            <a:spLocks noGrp="1"/>
          </p:cNvSpPr>
          <p:nvPr>
            <p:ph type="sldNum" sz="quarter" idx="12"/>
          </p:nvPr>
        </p:nvSpPr>
        <p:spPr/>
        <p:txBody>
          <a:bodyPr/>
          <a:lstStyle/>
          <a:p>
            <a:fld id="{EB5F9349-EFAB-4F9D-A8EC-13EAB04D8B9E}" type="slidenum">
              <a:rPr lang="en-GB" smtClean="0"/>
              <a:t>‹#›</a:t>
            </a:fld>
            <a:endParaRPr lang="en-GB"/>
          </a:p>
        </p:txBody>
      </p:sp>
    </p:spTree>
    <p:extLst>
      <p:ext uri="{BB962C8B-B14F-4D97-AF65-F5344CB8AC3E}">
        <p14:creationId xmlns:p14="http://schemas.microsoft.com/office/powerpoint/2010/main" val="2538032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DFCB2-704B-4149-8689-34A5ADDF8BC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A30C60C-982A-453E-A05A-EE9F194C5B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3A122F-B67B-4E76-9191-A1B76C1F20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C655476-DE87-4F1D-A900-994E7E336E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FEF11E-682C-464E-83D3-2BE488EAED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FF79DB4-B53D-47C2-9181-B0AB427E102D}"/>
              </a:ext>
            </a:extLst>
          </p:cNvPr>
          <p:cNvSpPr>
            <a:spLocks noGrp="1"/>
          </p:cNvSpPr>
          <p:nvPr>
            <p:ph type="dt" sz="half" idx="10"/>
          </p:nvPr>
        </p:nvSpPr>
        <p:spPr/>
        <p:txBody>
          <a:bodyPr/>
          <a:lstStyle/>
          <a:p>
            <a:fld id="{1FB32412-29AC-4EB6-B1A0-7E8FE03A616E}" type="datetimeFigureOut">
              <a:rPr lang="en-GB" smtClean="0"/>
              <a:t>29/04/2020</a:t>
            </a:fld>
            <a:endParaRPr lang="en-GB"/>
          </a:p>
        </p:txBody>
      </p:sp>
      <p:sp>
        <p:nvSpPr>
          <p:cNvPr id="8" name="Footer Placeholder 7">
            <a:extLst>
              <a:ext uri="{FF2B5EF4-FFF2-40B4-BE49-F238E27FC236}">
                <a16:creationId xmlns:a16="http://schemas.microsoft.com/office/drawing/2014/main" id="{1C53E927-BF95-4366-8C13-C1B37E61264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6E2189F-D491-4BCA-B0DD-867E99EF6C06}"/>
              </a:ext>
            </a:extLst>
          </p:cNvPr>
          <p:cNvSpPr>
            <a:spLocks noGrp="1"/>
          </p:cNvSpPr>
          <p:nvPr>
            <p:ph type="sldNum" sz="quarter" idx="12"/>
          </p:nvPr>
        </p:nvSpPr>
        <p:spPr/>
        <p:txBody>
          <a:bodyPr/>
          <a:lstStyle/>
          <a:p>
            <a:fld id="{EB5F9349-EFAB-4F9D-A8EC-13EAB04D8B9E}" type="slidenum">
              <a:rPr lang="en-GB" smtClean="0"/>
              <a:t>‹#›</a:t>
            </a:fld>
            <a:endParaRPr lang="en-GB"/>
          </a:p>
        </p:txBody>
      </p:sp>
    </p:spTree>
    <p:extLst>
      <p:ext uri="{BB962C8B-B14F-4D97-AF65-F5344CB8AC3E}">
        <p14:creationId xmlns:p14="http://schemas.microsoft.com/office/powerpoint/2010/main" val="2441527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D915F-203C-49BB-AE7E-10452351038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8E131D6-3CD4-407F-B011-CBD0E7E467D0}"/>
              </a:ext>
            </a:extLst>
          </p:cNvPr>
          <p:cNvSpPr>
            <a:spLocks noGrp="1"/>
          </p:cNvSpPr>
          <p:nvPr>
            <p:ph type="dt" sz="half" idx="10"/>
          </p:nvPr>
        </p:nvSpPr>
        <p:spPr/>
        <p:txBody>
          <a:bodyPr/>
          <a:lstStyle/>
          <a:p>
            <a:fld id="{1FB32412-29AC-4EB6-B1A0-7E8FE03A616E}" type="datetimeFigureOut">
              <a:rPr lang="en-GB" smtClean="0"/>
              <a:t>29/04/2020</a:t>
            </a:fld>
            <a:endParaRPr lang="en-GB"/>
          </a:p>
        </p:txBody>
      </p:sp>
      <p:sp>
        <p:nvSpPr>
          <p:cNvPr id="4" name="Footer Placeholder 3">
            <a:extLst>
              <a:ext uri="{FF2B5EF4-FFF2-40B4-BE49-F238E27FC236}">
                <a16:creationId xmlns:a16="http://schemas.microsoft.com/office/drawing/2014/main" id="{D2D75C1A-8AD5-4274-9468-9222AB1BE5F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EF2D44-CA07-4254-A2B8-D420702955F3}"/>
              </a:ext>
            </a:extLst>
          </p:cNvPr>
          <p:cNvSpPr>
            <a:spLocks noGrp="1"/>
          </p:cNvSpPr>
          <p:nvPr>
            <p:ph type="sldNum" sz="quarter" idx="12"/>
          </p:nvPr>
        </p:nvSpPr>
        <p:spPr/>
        <p:txBody>
          <a:bodyPr/>
          <a:lstStyle/>
          <a:p>
            <a:fld id="{EB5F9349-EFAB-4F9D-A8EC-13EAB04D8B9E}" type="slidenum">
              <a:rPr lang="en-GB" smtClean="0"/>
              <a:t>‹#›</a:t>
            </a:fld>
            <a:endParaRPr lang="en-GB"/>
          </a:p>
        </p:txBody>
      </p:sp>
    </p:spTree>
    <p:extLst>
      <p:ext uri="{BB962C8B-B14F-4D97-AF65-F5344CB8AC3E}">
        <p14:creationId xmlns:p14="http://schemas.microsoft.com/office/powerpoint/2010/main" val="3270799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F592AB-B334-464D-8F18-745B2EF5FCCE}"/>
              </a:ext>
            </a:extLst>
          </p:cNvPr>
          <p:cNvSpPr>
            <a:spLocks noGrp="1"/>
          </p:cNvSpPr>
          <p:nvPr>
            <p:ph type="dt" sz="half" idx="10"/>
          </p:nvPr>
        </p:nvSpPr>
        <p:spPr/>
        <p:txBody>
          <a:bodyPr/>
          <a:lstStyle/>
          <a:p>
            <a:fld id="{1FB32412-29AC-4EB6-B1A0-7E8FE03A616E}" type="datetimeFigureOut">
              <a:rPr lang="en-GB" smtClean="0"/>
              <a:t>29/04/2020</a:t>
            </a:fld>
            <a:endParaRPr lang="en-GB"/>
          </a:p>
        </p:txBody>
      </p:sp>
      <p:sp>
        <p:nvSpPr>
          <p:cNvPr id="3" name="Footer Placeholder 2">
            <a:extLst>
              <a:ext uri="{FF2B5EF4-FFF2-40B4-BE49-F238E27FC236}">
                <a16:creationId xmlns:a16="http://schemas.microsoft.com/office/drawing/2014/main" id="{DDE14CBC-8E23-45E3-87C8-4ED413CDF5C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7B64E46-3643-4132-92EE-58D68D55F603}"/>
              </a:ext>
            </a:extLst>
          </p:cNvPr>
          <p:cNvSpPr>
            <a:spLocks noGrp="1"/>
          </p:cNvSpPr>
          <p:nvPr>
            <p:ph type="sldNum" sz="quarter" idx="12"/>
          </p:nvPr>
        </p:nvSpPr>
        <p:spPr/>
        <p:txBody>
          <a:bodyPr/>
          <a:lstStyle/>
          <a:p>
            <a:fld id="{EB5F9349-EFAB-4F9D-A8EC-13EAB04D8B9E}" type="slidenum">
              <a:rPr lang="en-GB" smtClean="0"/>
              <a:t>‹#›</a:t>
            </a:fld>
            <a:endParaRPr lang="en-GB"/>
          </a:p>
        </p:txBody>
      </p:sp>
    </p:spTree>
    <p:extLst>
      <p:ext uri="{BB962C8B-B14F-4D97-AF65-F5344CB8AC3E}">
        <p14:creationId xmlns:p14="http://schemas.microsoft.com/office/powerpoint/2010/main" val="1495466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81359-4D9A-4EC9-AAAD-DD5E04A4CD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8198E7C-67B9-4EBF-91AE-346DF19F57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7D98036-C03B-4586-9F69-D68671349B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35A119-6FC0-4472-99C4-C205E09DE411}"/>
              </a:ext>
            </a:extLst>
          </p:cNvPr>
          <p:cNvSpPr>
            <a:spLocks noGrp="1"/>
          </p:cNvSpPr>
          <p:nvPr>
            <p:ph type="dt" sz="half" idx="10"/>
          </p:nvPr>
        </p:nvSpPr>
        <p:spPr/>
        <p:txBody>
          <a:bodyPr/>
          <a:lstStyle/>
          <a:p>
            <a:fld id="{1FB32412-29AC-4EB6-B1A0-7E8FE03A616E}" type="datetimeFigureOut">
              <a:rPr lang="en-GB" smtClean="0"/>
              <a:t>29/04/2020</a:t>
            </a:fld>
            <a:endParaRPr lang="en-GB"/>
          </a:p>
        </p:txBody>
      </p:sp>
      <p:sp>
        <p:nvSpPr>
          <p:cNvPr id="6" name="Footer Placeholder 5">
            <a:extLst>
              <a:ext uri="{FF2B5EF4-FFF2-40B4-BE49-F238E27FC236}">
                <a16:creationId xmlns:a16="http://schemas.microsoft.com/office/drawing/2014/main" id="{93CD5F4C-FD30-489D-A5D6-3BF1BF486B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6FD147-1B1B-4575-8B46-E1E624B90DEF}"/>
              </a:ext>
            </a:extLst>
          </p:cNvPr>
          <p:cNvSpPr>
            <a:spLocks noGrp="1"/>
          </p:cNvSpPr>
          <p:nvPr>
            <p:ph type="sldNum" sz="quarter" idx="12"/>
          </p:nvPr>
        </p:nvSpPr>
        <p:spPr/>
        <p:txBody>
          <a:bodyPr/>
          <a:lstStyle/>
          <a:p>
            <a:fld id="{EB5F9349-EFAB-4F9D-A8EC-13EAB04D8B9E}" type="slidenum">
              <a:rPr lang="en-GB" smtClean="0"/>
              <a:t>‹#›</a:t>
            </a:fld>
            <a:endParaRPr lang="en-GB"/>
          </a:p>
        </p:txBody>
      </p:sp>
    </p:spTree>
    <p:extLst>
      <p:ext uri="{BB962C8B-B14F-4D97-AF65-F5344CB8AC3E}">
        <p14:creationId xmlns:p14="http://schemas.microsoft.com/office/powerpoint/2010/main" val="3758507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A6126-C331-4869-99E4-7604A3BEB0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702F421-7776-4077-B850-44987B41CC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2187857-50DA-4216-9F79-9504C3526E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61F842-0D33-4E48-942F-34A9080E4333}"/>
              </a:ext>
            </a:extLst>
          </p:cNvPr>
          <p:cNvSpPr>
            <a:spLocks noGrp="1"/>
          </p:cNvSpPr>
          <p:nvPr>
            <p:ph type="dt" sz="half" idx="10"/>
          </p:nvPr>
        </p:nvSpPr>
        <p:spPr/>
        <p:txBody>
          <a:bodyPr/>
          <a:lstStyle/>
          <a:p>
            <a:fld id="{1FB32412-29AC-4EB6-B1A0-7E8FE03A616E}" type="datetimeFigureOut">
              <a:rPr lang="en-GB" smtClean="0"/>
              <a:t>29/04/2020</a:t>
            </a:fld>
            <a:endParaRPr lang="en-GB"/>
          </a:p>
        </p:txBody>
      </p:sp>
      <p:sp>
        <p:nvSpPr>
          <p:cNvPr id="6" name="Footer Placeholder 5">
            <a:extLst>
              <a:ext uri="{FF2B5EF4-FFF2-40B4-BE49-F238E27FC236}">
                <a16:creationId xmlns:a16="http://schemas.microsoft.com/office/drawing/2014/main" id="{4CC025A2-FDD6-412A-A710-7BBD1358BC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19C2FC-090D-4534-8345-7D30843B582C}"/>
              </a:ext>
            </a:extLst>
          </p:cNvPr>
          <p:cNvSpPr>
            <a:spLocks noGrp="1"/>
          </p:cNvSpPr>
          <p:nvPr>
            <p:ph type="sldNum" sz="quarter" idx="12"/>
          </p:nvPr>
        </p:nvSpPr>
        <p:spPr/>
        <p:txBody>
          <a:bodyPr/>
          <a:lstStyle/>
          <a:p>
            <a:fld id="{EB5F9349-EFAB-4F9D-A8EC-13EAB04D8B9E}" type="slidenum">
              <a:rPr lang="en-GB" smtClean="0"/>
              <a:t>‹#›</a:t>
            </a:fld>
            <a:endParaRPr lang="en-GB"/>
          </a:p>
        </p:txBody>
      </p:sp>
    </p:spTree>
    <p:extLst>
      <p:ext uri="{BB962C8B-B14F-4D97-AF65-F5344CB8AC3E}">
        <p14:creationId xmlns:p14="http://schemas.microsoft.com/office/powerpoint/2010/main" val="3250520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A1DBA5-B903-4D37-9C76-E0859AB0B1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30B0BB-E59E-418D-B55B-B1B34BA80A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BB2013-DF29-4693-9932-5025AEF133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B32412-29AC-4EB6-B1A0-7E8FE03A616E}" type="datetimeFigureOut">
              <a:rPr lang="en-GB" smtClean="0"/>
              <a:t>29/04/2020</a:t>
            </a:fld>
            <a:endParaRPr lang="en-GB"/>
          </a:p>
        </p:txBody>
      </p:sp>
      <p:sp>
        <p:nvSpPr>
          <p:cNvPr id="5" name="Footer Placeholder 4">
            <a:extLst>
              <a:ext uri="{FF2B5EF4-FFF2-40B4-BE49-F238E27FC236}">
                <a16:creationId xmlns:a16="http://schemas.microsoft.com/office/drawing/2014/main" id="{E090034B-F450-4DE0-BE3B-FDC6E55AF5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4D2B9E4-3952-413E-9B12-DA69C5542B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F9349-EFAB-4F9D-A8EC-13EAB04D8B9E}" type="slidenum">
              <a:rPr lang="en-GB" smtClean="0"/>
              <a:t>‹#›</a:t>
            </a:fld>
            <a:endParaRPr lang="en-GB"/>
          </a:p>
        </p:txBody>
      </p:sp>
    </p:spTree>
    <p:extLst>
      <p:ext uri="{BB962C8B-B14F-4D97-AF65-F5344CB8AC3E}">
        <p14:creationId xmlns:p14="http://schemas.microsoft.com/office/powerpoint/2010/main" val="1084450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5B842-F39E-4203-A7D4-554EF5892075}"/>
              </a:ext>
            </a:extLst>
          </p:cNvPr>
          <p:cNvSpPr>
            <a:spLocks noGrp="1"/>
          </p:cNvSpPr>
          <p:nvPr>
            <p:ph type="ctrTitle"/>
          </p:nvPr>
        </p:nvSpPr>
        <p:spPr>
          <a:xfrm>
            <a:off x="1524000" y="434010"/>
            <a:ext cx="9144000" cy="1179443"/>
          </a:xfrm>
          <a:ln w="57150"/>
        </p:spPr>
        <p:style>
          <a:lnRef idx="2">
            <a:schemeClr val="accent2"/>
          </a:lnRef>
          <a:fillRef idx="1">
            <a:schemeClr val="lt1"/>
          </a:fillRef>
          <a:effectRef idx="0">
            <a:schemeClr val="accent2"/>
          </a:effectRef>
          <a:fontRef idx="minor">
            <a:schemeClr val="dk1"/>
          </a:fontRef>
        </p:style>
        <p:txBody>
          <a:bodyPr/>
          <a:lstStyle/>
          <a:p>
            <a:pPr algn="l"/>
            <a:r>
              <a:rPr lang="en-GB" dirty="0">
                <a:latin typeface="Arial Rounded MT Bold" panose="020F0704030504030204" pitchFamily="34" charset="0"/>
              </a:rPr>
              <a:t>Home Learning: </a:t>
            </a:r>
            <a:r>
              <a:rPr lang="en-GB" dirty="0">
                <a:solidFill>
                  <a:schemeClr val="accent2"/>
                </a:solidFill>
                <a:latin typeface="Arial Rounded MT Bold" panose="020F0704030504030204" pitchFamily="34" charset="0"/>
              </a:rPr>
              <a:t>English </a:t>
            </a:r>
          </a:p>
        </p:txBody>
      </p:sp>
      <p:sp>
        <p:nvSpPr>
          <p:cNvPr id="4" name="Title 1">
            <a:extLst>
              <a:ext uri="{FF2B5EF4-FFF2-40B4-BE49-F238E27FC236}">
                <a16:creationId xmlns:a16="http://schemas.microsoft.com/office/drawing/2014/main" id="{0EBF6CA3-E70C-4A97-A653-57ED314CDE6D}"/>
              </a:ext>
            </a:extLst>
          </p:cNvPr>
          <p:cNvSpPr txBox="1">
            <a:spLocks/>
          </p:cNvSpPr>
          <p:nvPr/>
        </p:nvSpPr>
        <p:spPr>
          <a:xfrm>
            <a:off x="2856411" y="1814362"/>
            <a:ext cx="6666411" cy="1179443"/>
          </a:xfrm>
          <a:prstGeom prst="rect">
            <a:avLst/>
          </a:prstGeom>
          <a:ln w="57150">
            <a:solidFill>
              <a:srgbClr val="7030A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dirty="0">
                <a:solidFill>
                  <a:schemeClr val="tx1"/>
                </a:solidFill>
                <a:latin typeface="Arial Rounded MT Bold" panose="020F0704030504030204" pitchFamily="34" charset="0"/>
              </a:rPr>
              <a:t>Wednesday: </a:t>
            </a:r>
            <a:r>
              <a:rPr lang="en-GB" dirty="0">
                <a:solidFill>
                  <a:srgbClr val="7030A0"/>
                </a:solidFill>
                <a:latin typeface="Arial Rounded MT Bold" panose="020F0704030504030204" pitchFamily="34" charset="0"/>
              </a:rPr>
              <a:t>Writing </a:t>
            </a:r>
          </a:p>
        </p:txBody>
      </p:sp>
      <p:pic>
        <p:nvPicPr>
          <p:cNvPr id="6" name="Picture 5" descr="A picture containing drawing&#10;&#10;Description automatically generated">
            <a:extLst>
              <a:ext uri="{FF2B5EF4-FFF2-40B4-BE49-F238E27FC236}">
                <a16:creationId xmlns:a16="http://schemas.microsoft.com/office/drawing/2014/main" id="{24E67F79-4282-4BD2-BB59-F7DFCB196F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6411" y="3464935"/>
            <a:ext cx="7013667" cy="2571678"/>
          </a:xfrm>
          <a:prstGeom prst="rect">
            <a:avLst/>
          </a:prstGeom>
        </p:spPr>
      </p:pic>
    </p:spTree>
    <p:extLst>
      <p:ext uri="{BB962C8B-B14F-4D97-AF65-F5344CB8AC3E}">
        <p14:creationId xmlns:p14="http://schemas.microsoft.com/office/powerpoint/2010/main" val="3358359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7AED80-D0B3-475E-BCE1-EE3CC4593817}"/>
              </a:ext>
            </a:extLst>
          </p:cNvPr>
          <p:cNvSpPr/>
          <p:nvPr/>
        </p:nvSpPr>
        <p:spPr>
          <a:xfrm>
            <a:off x="447054" y="1542823"/>
            <a:ext cx="4516832" cy="5078313"/>
          </a:xfrm>
          <a:prstGeom prst="rect">
            <a:avLst/>
          </a:prstGeom>
        </p:spPr>
        <p:txBody>
          <a:bodyPr wrap="square">
            <a:spAutoFit/>
          </a:bodyPr>
          <a:lstStyle/>
          <a:p>
            <a:pPr algn="ctr"/>
            <a:r>
              <a:rPr lang="en-GB" sz="3600" dirty="0">
                <a:solidFill>
                  <a:srgbClr val="000000"/>
                </a:solidFill>
                <a:latin typeface="Arial Rounded MT Bold" panose="020F0704030504030204" pitchFamily="34" charset="0"/>
              </a:rPr>
              <a:t>A persuasive speech is a specific type of speech in which the speaker has a goal of </a:t>
            </a:r>
            <a:r>
              <a:rPr lang="en-GB" sz="3600" dirty="0">
                <a:solidFill>
                  <a:srgbClr val="FF0000"/>
                </a:solidFill>
                <a:latin typeface="Arial Rounded MT Bold" panose="020F0704030504030204" pitchFamily="34" charset="0"/>
              </a:rPr>
              <a:t>convincing the audience</a:t>
            </a:r>
            <a:r>
              <a:rPr lang="en-GB" sz="3600" dirty="0">
                <a:solidFill>
                  <a:srgbClr val="000000"/>
                </a:solidFill>
                <a:latin typeface="Arial Rounded MT Bold" panose="020F0704030504030204" pitchFamily="34" charset="0"/>
              </a:rPr>
              <a:t> to </a:t>
            </a:r>
            <a:r>
              <a:rPr lang="en-GB" sz="3600" dirty="0">
                <a:solidFill>
                  <a:srgbClr val="FF0000"/>
                </a:solidFill>
                <a:latin typeface="Arial Rounded MT Bold" panose="020F0704030504030204" pitchFamily="34" charset="0"/>
              </a:rPr>
              <a:t>accept his or her point of view</a:t>
            </a:r>
            <a:r>
              <a:rPr lang="en-GB" sz="3600" dirty="0">
                <a:solidFill>
                  <a:srgbClr val="000000"/>
                </a:solidFill>
                <a:latin typeface="Arial Rounded MT Bold" panose="020F0704030504030204" pitchFamily="34" charset="0"/>
              </a:rPr>
              <a:t>. </a:t>
            </a:r>
            <a:endParaRPr lang="en-GB" sz="3600" dirty="0"/>
          </a:p>
        </p:txBody>
      </p:sp>
      <p:sp>
        <p:nvSpPr>
          <p:cNvPr id="3" name="TextBox 2">
            <a:extLst>
              <a:ext uri="{FF2B5EF4-FFF2-40B4-BE49-F238E27FC236}">
                <a16:creationId xmlns:a16="http://schemas.microsoft.com/office/drawing/2014/main" id="{D278CFD5-E534-4EFF-BE64-9B06C8ECC100}"/>
              </a:ext>
            </a:extLst>
          </p:cNvPr>
          <p:cNvSpPr txBox="1"/>
          <p:nvPr/>
        </p:nvSpPr>
        <p:spPr>
          <a:xfrm>
            <a:off x="2037806" y="352697"/>
            <a:ext cx="9026434" cy="830997"/>
          </a:xfrm>
          <a:prstGeom prst="rect">
            <a:avLst/>
          </a:prstGeom>
          <a:noFill/>
        </p:spPr>
        <p:txBody>
          <a:bodyPr wrap="square" rtlCol="0">
            <a:spAutoFit/>
          </a:bodyPr>
          <a:lstStyle/>
          <a:p>
            <a:r>
              <a:rPr lang="en-GB" sz="4800" u="sng" dirty="0">
                <a:latin typeface="Arial Rounded MT Bold" panose="020F0704030504030204" pitchFamily="34" charset="0"/>
              </a:rPr>
              <a:t>Persuasive speech writing</a:t>
            </a:r>
          </a:p>
        </p:txBody>
      </p:sp>
      <p:pic>
        <p:nvPicPr>
          <p:cNvPr id="4" name="Picture 3">
            <a:extLst>
              <a:ext uri="{FF2B5EF4-FFF2-40B4-BE49-F238E27FC236}">
                <a16:creationId xmlns:a16="http://schemas.microsoft.com/office/drawing/2014/main" id="{15666BEE-690B-480A-9D1D-37255A275E64}"/>
              </a:ext>
            </a:extLst>
          </p:cNvPr>
          <p:cNvPicPr>
            <a:picLocks noChangeAspect="1"/>
          </p:cNvPicPr>
          <p:nvPr/>
        </p:nvPicPr>
        <p:blipFill>
          <a:blip r:embed="rId2"/>
          <a:stretch>
            <a:fillRect/>
          </a:stretch>
        </p:blipFill>
        <p:spPr>
          <a:xfrm>
            <a:off x="5344755" y="1393262"/>
            <a:ext cx="6400191" cy="4794069"/>
          </a:xfrm>
          <a:prstGeom prst="rect">
            <a:avLst/>
          </a:prstGeom>
        </p:spPr>
      </p:pic>
    </p:spTree>
    <p:extLst>
      <p:ext uri="{BB962C8B-B14F-4D97-AF65-F5344CB8AC3E}">
        <p14:creationId xmlns:p14="http://schemas.microsoft.com/office/powerpoint/2010/main" val="4072852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B96D18-529E-457E-9421-B06C3708A1E4}"/>
              </a:ext>
            </a:extLst>
          </p:cNvPr>
          <p:cNvSpPr txBox="1"/>
          <p:nvPr/>
        </p:nvSpPr>
        <p:spPr>
          <a:xfrm>
            <a:off x="3997235" y="195943"/>
            <a:ext cx="9026434" cy="830997"/>
          </a:xfrm>
          <a:prstGeom prst="rect">
            <a:avLst/>
          </a:prstGeom>
          <a:noFill/>
        </p:spPr>
        <p:txBody>
          <a:bodyPr wrap="square" rtlCol="0">
            <a:spAutoFit/>
          </a:bodyPr>
          <a:lstStyle/>
          <a:p>
            <a:r>
              <a:rPr lang="en-GB" sz="4800" u="sng" dirty="0">
                <a:latin typeface="Arial Rounded MT Bold" panose="020F0704030504030204" pitchFamily="34" charset="0"/>
              </a:rPr>
              <a:t>Techniques</a:t>
            </a:r>
          </a:p>
        </p:txBody>
      </p:sp>
      <p:sp>
        <p:nvSpPr>
          <p:cNvPr id="3" name="Rectangle 2">
            <a:extLst>
              <a:ext uri="{FF2B5EF4-FFF2-40B4-BE49-F238E27FC236}">
                <a16:creationId xmlns:a16="http://schemas.microsoft.com/office/drawing/2014/main" id="{AD5A53D9-9F0A-4A0B-8184-19C88C6C2B9E}"/>
              </a:ext>
            </a:extLst>
          </p:cNvPr>
          <p:cNvSpPr/>
          <p:nvPr/>
        </p:nvSpPr>
        <p:spPr>
          <a:xfrm>
            <a:off x="447054" y="1026940"/>
            <a:ext cx="11348706" cy="1200329"/>
          </a:xfrm>
          <a:prstGeom prst="rect">
            <a:avLst/>
          </a:prstGeom>
        </p:spPr>
        <p:txBody>
          <a:bodyPr wrap="square">
            <a:spAutoFit/>
          </a:bodyPr>
          <a:lstStyle/>
          <a:p>
            <a:pPr algn="ctr"/>
            <a:r>
              <a:rPr lang="en-GB" sz="3600" dirty="0">
                <a:solidFill>
                  <a:srgbClr val="000000"/>
                </a:solidFill>
                <a:latin typeface="Arial Rounded MT Bold" panose="020F0704030504030204" pitchFamily="34" charset="0"/>
              </a:rPr>
              <a:t>There are many techniques you can use when writing persuasively.</a:t>
            </a:r>
            <a:endParaRPr lang="en-GB" sz="3600" dirty="0"/>
          </a:p>
        </p:txBody>
      </p:sp>
      <p:sp>
        <p:nvSpPr>
          <p:cNvPr id="4" name="Rectangle 3">
            <a:extLst>
              <a:ext uri="{FF2B5EF4-FFF2-40B4-BE49-F238E27FC236}">
                <a16:creationId xmlns:a16="http://schemas.microsoft.com/office/drawing/2014/main" id="{6EAC3C02-588B-45A4-AC28-B48BB46BD3DF}"/>
              </a:ext>
            </a:extLst>
          </p:cNvPr>
          <p:cNvSpPr/>
          <p:nvPr/>
        </p:nvSpPr>
        <p:spPr>
          <a:xfrm>
            <a:off x="447054" y="2893275"/>
            <a:ext cx="5590904" cy="3416320"/>
          </a:xfrm>
          <a:prstGeom prst="rect">
            <a:avLst/>
          </a:prstGeom>
        </p:spPr>
        <p:txBody>
          <a:bodyPr wrap="square">
            <a:spAutoFit/>
          </a:bodyPr>
          <a:lstStyle/>
          <a:p>
            <a:pPr marL="342900" indent="-342900">
              <a:buAutoNum type="arabicParenR"/>
            </a:pPr>
            <a:r>
              <a:rPr lang="en-GB" sz="2400" dirty="0">
                <a:solidFill>
                  <a:srgbClr val="000000"/>
                </a:solidFill>
                <a:latin typeface="Arial Rounded MT Bold" panose="020F0704030504030204" pitchFamily="34" charset="0"/>
              </a:rPr>
              <a:t>Rhetorical Question</a:t>
            </a:r>
          </a:p>
          <a:p>
            <a:endParaRPr lang="en-GB" sz="2400" dirty="0">
              <a:solidFill>
                <a:srgbClr val="000000"/>
              </a:solidFill>
              <a:latin typeface="Arial Rounded MT Bold" panose="020F0704030504030204" pitchFamily="34" charset="0"/>
            </a:endParaRPr>
          </a:p>
          <a:p>
            <a:r>
              <a:rPr lang="en-GB" sz="2400" dirty="0">
                <a:solidFill>
                  <a:srgbClr val="000000"/>
                </a:solidFill>
                <a:latin typeface="Arial Rounded MT Bold" panose="020F0704030504030204" pitchFamily="34" charset="0"/>
              </a:rPr>
              <a:t>A rhetorical question isn't used so that you get an answer. </a:t>
            </a:r>
            <a:endParaRPr lang="en-GB" sz="2400" dirty="0">
              <a:effectLst/>
              <a:latin typeface="Arial Rounded MT Bold" panose="020F0704030504030204" pitchFamily="34" charset="0"/>
            </a:endParaRPr>
          </a:p>
          <a:p>
            <a:r>
              <a:rPr lang="en-GB" sz="2400" dirty="0">
                <a:solidFill>
                  <a:srgbClr val="000000"/>
                </a:solidFill>
                <a:latin typeface="Arial Rounded MT Bold" panose="020F0704030504030204" pitchFamily="34" charset="0"/>
              </a:rPr>
              <a:t>Its purpose is to make the reader </a:t>
            </a:r>
            <a:r>
              <a:rPr lang="en-GB" sz="2400" dirty="0">
                <a:solidFill>
                  <a:srgbClr val="FF0000"/>
                </a:solidFill>
                <a:latin typeface="Arial Rounded MT Bold" panose="020F0704030504030204" pitchFamily="34" charset="0"/>
              </a:rPr>
              <a:t>think</a:t>
            </a:r>
            <a:r>
              <a:rPr lang="en-GB" sz="2400" dirty="0">
                <a:solidFill>
                  <a:srgbClr val="000000"/>
                </a:solidFill>
                <a:latin typeface="Arial Rounded MT Bold" panose="020F0704030504030204" pitchFamily="34" charset="0"/>
              </a:rPr>
              <a:t>...</a:t>
            </a:r>
          </a:p>
          <a:p>
            <a:endParaRPr lang="en-GB" sz="2400" dirty="0">
              <a:solidFill>
                <a:srgbClr val="000000"/>
              </a:solidFill>
              <a:latin typeface="Arial Rounded MT Bold" panose="020F0704030504030204" pitchFamily="34" charset="0"/>
            </a:endParaRPr>
          </a:p>
          <a:p>
            <a:r>
              <a:rPr lang="en-GB" sz="2400" dirty="0">
                <a:solidFill>
                  <a:srgbClr val="000000"/>
                </a:solidFill>
                <a:latin typeface="Arial Rounded MT Bold" panose="020F0704030504030204" pitchFamily="34" charset="0"/>
              </a:rPr>
              <a:t>You could start your persuasive speech with a rhetorical question.</a:t>
            </a:r>
            <a:endParaRPr lang="en-GB" sz="2400" dirty="0">
              <a:latin typeface="Arial Rounded MT Bold" panose="020F0704030504030204" pitchFamily="34" charset="0"/>
            </a:endParaRPr>
          </a:p>
        </p:txBody>
      </p:sp>
      <p:pic>
        <p:nvPicPr>
          <p:cNvPr id="5" name="Picture 4">
            <a:extLst>
              <a:ext uri="{FF2B5EF4-FFF2-40B4-BE49-F238E27FC236}">
                <a16:creationId xmlns:a16="http://schemas.microsoft.com/office/drawing/2014/main" id="{E91E551D-3892-41D6-A92C-E75207F1278F}"/>
              </a:ext>
            </a:extLst>
          </p:cNvPr>
          <p:cNvPicPr>
            <a:picLocks noChangeAspect="1"/>
          </p:cNvPicPr>
          <p:nvPr/>
        </p:nvPicPr>
        <p:blipFill>
          <a:blip r:embed="rId2"/>
          <a:stretch>
            <a:fillRect/>
          </a:stretch>
        </p:blipFill>
        <p:spPr>
          <a:xfrm>
            <a:off x="6910251" y="2423616"/>
            <a:ext cx="4693817" cy="2346909"/>
          </a:xfrm>
          <a:prstGeom prst="rect">
            <a:avLst/>
          </a:prstGeom>
        </p:spPr>
      </p:pic>
      <p:sp>
        <p:nvSpPr>
          <p:cNvPr id="6" name="Rectangle: Rounded Corners 5">
            <a:extLst>
              <a:ext uri="{FF2B5EF4-FFF2-40B4-BE49-F238E27FC236}">
                <a16:creationId xmlns:a16="http://schemas.microsoft.com/office/drawing/2014/main" id="{B597EA5B-86FF-4D61-AC0B-C07E2CA0A3B7}"/>
              </a:ext>
            </a:extLst>
          </p:cNvPr>
          <p:cNvSpPr/>
          <p:nvPr/>
        </p:nvSpPr>
        <p:spPr>
          <a:xfrm>
            <a:off x="6121407" y="4872446"/>
            <a:ext cx="5870296" cy="19855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Rounded MT Bold" panose="020F0704030504030204" pitchFamily="34" charset="0"/>
              </a:rPr>
              <a:t>Examples</a:t>
            </a:r>
          </a:p>
          <a:p>
            <a:pPr algn="ctr"/>
            <a:endParaRPr lang="en-GB" dirty="0">
              <a:latin typeface="Arial Rounded MT Bold" panose="020F0704030504030204" pitchFamily="34" charset="0"/>
            </a:endParaRPr>
          </a:p>
          <a:p>
            <a:pPr algn="ctr"/>
            <a:r>
              <a:rPr lang="en-GB" dirty="0">
                <a:latin typeface="Arial Rounded MT Bold" panose="020F0704030504030204" pitchFamily="34" charset="0"/>
              </a:rPr>
              <a:t>Do we need to change our lives when everything gets back to normal?</a:t>
            </a:r>
          </a:p>
          <a:p>
            <a:pPr algn="ctr"/>
            <a:endParaRPr lang="en-GB" dirty="0">
              <a:latin typeface="Arial Rounded MT Bold" panose="020F0704030504030204" pitchFamily="34" charset="0"/>
            </a:endParaRPr>
          </a:p>
          <a:p>
            <a:pPr algn="ctr"/>
            <a:r>
              <a:rPr lang="en-GB" dirty="0">
                <a:latin typeface="Arial Rounded MT Bold" panose="020F0704030504030204" pitchFamily="34" charset="0"/>
              </a:rPr>
              <a:t>Is there a lesson that we should learn?</a:t>
            </a:r>
          </a:p>
        </p:txBody>
      </p:sp>
    </p:spTree>
    <p:extLst>
      <p:ext uri="{BB962C8B-B14F-4D97-AF65-F5344CB8AC3E}">
        <p14:creationId xmlns:p14="http://schemas.microsoft.com/office/powerpoint/2010/main" val="1597553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F85B68-8736-4242-AC04-94E188418AB8}"/>
              </a:ext>
            </a:extLst>
          </p:cNvPr>
          <p:cNvSpPr/>
          <p:nvPr/>
        </p:nvSpPr>
        <p:spPr>
          <a:xfrm>
            <a:off x="265611" y="2329768"/>
            <a:ext cx="6096000" cy="4154984"/>
          </a:xfrm>
          <a:prstGeom prst="rect">
            <a:avLst/>
          </a:prstGeom>
        </p:spPr>
        <p:txBody>
          <a:bodyPr>
            <a:spAutoFit/>
          </a:bodyPr>
          <a:lstStyle/>
          <a:p>
            <a:r>
              <a:rPr lang="en-GB" sz="2400" dirty="0">
                <a:solidFill>
                  <a:srgbClr val="000000"/>
                </a:solidFill>
                <a:latin typeface="Arial Rounded MT Bold" panose="020F0704030504030204" pitchFamily="34" charset="0"/>
              </a:rPr>
              <a:t>2) The Rule of Three</a:t>
            </a:r>
          </a:p>
          <a:p>
            <a:endParaRPr lang="en-GB" sz="2400" dirty="0">
              <a:solidFill>
                <a:srgbClr val="000000"/>
              </a:solidFill>
              <a:latin typeface="Arial Rounded MT Bold" panose="020F0704030504030204" pitchFamily="34" charset="0"/>
            </a:endParaRPr>
          </a:p>
          <a:p>
            <a:r>
              <a:rPr lang="en-GB" sz="2400" dirty="0">
                <a:solidFill>
                  <a:srgbClr val="000000"/>
                </a:solidFill>
                <a:latin typeface="Arial Rounded MT Bold" panose="020F0704030504030204" pitchFamily="34" charset="0"/>
              </a:rPr>
              <a:t>Using the rule of three is a great way to ensure that </a:t>
            </a:r>
            <a:endParaRPr lang="en-GB" sz="2400" dirty="0">
              <a:effectLst/>
              <a:latin typeface="Arial Rounded MT Bold" panose="020F0704030504030204" pitchFamily="34" charset="0"/>
            </a:endParaRPr>
          </a:p>
          <a:p>
            <a:r>
              <a:rPr lang="en-GB" sz="2400" dirty="0">
                <a:solidFill>
                  <a:srgbClr val="000000"/>
                </a:solidFill>
                <a:latin typeface="Arial Rounded MT Bold" panose="020F0704030504030204" pitchFamily="34" charset="0"/>
              </a:rPr>
              <a:t>your point that you are trying to persuade/argue is clear. </a:t>
            </a:r>
            <a:endParaRPr lang="en-GB" sz="2400" dirty="0">
              <a:effectLst/>
              <a:latin typeface="Arial Rounded MT Bold" panose="020F0704030504030204" pitchFamily="34" charset="0"/>
            </a:endParaRPr>
          </a:p>
          <a:p>
            <a:r>
              <a:rPr lang="en-GB" sz="2400" dirty="0">
                <a:solidFill>
                  <a:srgbClr val="000000"/>
                </a:solidFill>
                <a:latin typeface="Arial Rounded MT Bold" panose="020F0704030504030204" pitchFamily="34" charset="0"/>
              </a:rPr>
              <a:t>Using three examples shows the listener/reader that </a:t>
            </a:r>
            <a:endParaRPr lang="en-GB" sz="2400" dirty="0">
              <a:effectLst/>
              <a:latin typeface="Arial Rounded MT Bold" panose="020F0704030504030204" pitchFamily="34" charset="0"/>
            </a:endParaRPr>
          </a:p>
          <a:p>
            <a:r>
              <a:rPr lang="en-GB" sz="2400" dirty="0">
                <a:solidFill>
                  <a:srgbClr val="000000"/>
                </a:solidFill>
                <a:latin typeface="Arial Rounded MT Bold" panose="020F0704030504030204" pitchFamily="34" charset="0"/>
              </a:rPr>
              <a:t>your point is backed up by three pieces of evidence...meaning you must be right! </a:t>
            </a:r>
            <a:endParaRPr lang="en-GB" sz="2400" dirty="0">
              <a:latin typeface="Arial Rounded MT Bold" panose="020F0704030504030204" pitchFamily="34" charset="0"/>
            </a:endParaRPr>
          </a:p>
        </p:txBody>
      </p:sp>
      <p:sp>
        <p:nvSpPr>
          <p:cNvPr id="3" name="TextBox 2">
            <a:extLst>
              <a:ext uri="{FF2B5EF4-FFF2-40B4-BE49-F238E27FC236}">
                <a16:creationId xmlns:a16="http://schemas.microsoft.com/office/drawing/2014/main" id="{A60C8E9D-E2A1-4630-B06D-AEBD3C83321F}"/>
              </a:ext>
            </a:extLst>
          </p:cNvPr>
          <p:cNvSpPr txBox="1"/>
          <p:nvPr/>
        </p:nvSpPr>
        <p:spPr>
          <a:xfrm>
            <a:off x="3997235" y="195943"/>
            <a:ext cx="9026434" cy="830997"/>
          </a:xfrm>
          <a:prstGeom prst="rect">
            <a:avLst/>
          </a:prstGeom>
          <a:noFill/>
        </p:spPr>
        <p:txBody>
          <a:bodyPr wrap="square" rtlCol="0">
            <a:spAutoFit/>
          </a:bodyPr>
          <a:lstStyle/>
          <a:p>
            <a:r>
              <a:rPr lang="en-GB" sz="4800" u="sng" dirty="0">
                <a:latin typeface="Arial Rounded MT Bold" panose="020F0704030504030204" pitchFamily="34" charset="0"/>
              </a:rPr>
              <a:t>Techniques</a:t>
            </a:r>
          </a:p>
        </p:txBody>
      </p:sp>
      <p:sp>
        <p:nvSpPr>
          <p:cNvPr id="4" name="Rectangle 3">
            <a:extLst>
              <a:ext uri="{FF2B5EF4-FFF2-40B4-BE49-F238E27FC236}">
                <a16:creationId xmlns:a16="http://schemas.microsoft.com/office/drawing/2014/main" id="{8D9C0410-CDBB-4F72-ABBE-E84E7AC4FCC4}"/>
              </a:ext>
            </a:extLst>
          </p:cNvPr>
          <p:cNvSpPr/>
          <p:nvPr/>
        </p:nvSpPr>
        <p:spPr>
          <a:xfrm>
            <a:off x="0" y="1026940"/>
            <a:ext cx="11348706" cy="1200329"/>
          </a:xfrm>
          <a:prstGeom prst="rect">
            <a:avLst/>
          </a:prstGeom>
        </p:spPr>
        <p:txBody>
          <a:bodyPr wrap="square">
            <a:spAutoFit/>
          </a:bodyPr>
          <a:lstStyle/>
          <a:p>
            <a:pPr algn="ctr"/>
            <a:r>
              <a:rPr lang="en-GB" sz="3600" dirty="0">
                <a:solidFill>
                  <a:srgbClr val="000000"/>
                </a:solidFill>
                <a:latin typeface="Arial Rounded MT Bold" panose="020F0704030504030204" pitchFamily="34" charset="0"/>
              </a:rPr>
              <a:t>There are many techniques you can use when writing persuasively.</a:t>
            </a:r>
            <a:endParaRPr lang="en-GB" sz="3600" dirty="0"/>
          </a:p>
        </p:txBody>
      </p:sp>
      <p:sp>
        <p:nvSpPr>
          <p:cNvPr id="5" name="Rectangle: Rounded Corners 4">
            <a:extLst>
              <a:ext uri="{FF2B5EF4-FFF2-40B4-BE49-F238E27FC236}">
                <a16:creationId xmlns:a16="http://schemas.microsoft.com/office/drawing/2014/main" id="{89818830-3870-4A37-A7E8-C1F4F4A6ED14}"/>
              </a:ext>
            </a:extLst>
          </p:cNvPr>
          <p:cNvSpPr/>
          <p:nvPr/>
        </p:nvSpPr>
        <p:spPr>
          <a:xfrm>
            <a:off x="7315200" y="3429000"/>
            <a:ext cx="4480560" cy="30557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Rounded MT Bold" panose="020F0704030504030204" pitchFamily="34" charset="0"/>
              </a:rPr>
              <a:t>Examples</a:t>
            </a:r>
          </a:p>
          <a:p>
            <a:pPr algn="ctr"/>
            <a:r>
              <a:rPr lang="en-GB" dirty="0">
                <a:latin typeface="Arial Rounded MT Bold" panose="020F0704030504030204" pitchFamily="34" charset="0"/>
              </a:rPr>
              <a:t>We can use this as an opportunity to make our society better. We can make sure that we wash our hands. </a:t>
            </a:r>
            <a:r>
              <a:rPr lang="en-GB" dirty="0">
                <a:solidFill>
                  <a:srgbClr val="FF0000"/>
                </a:solidFill>
                <a:latin typeface="Arial Rounded MT Bold" panose="020F0704030504030204" pitchFamily="34" charset="0"/>
              </a:rPr>
              <a:t>This will reduce the amount of germs being spread</a:t>
            </a:r>
            <a:r>
              <a:rPr lang="en-GB" dirty="0">
                <a:latin typeface="Arial Rounded MT Bold" panose="020F0704030504030204" pitchFamily="34" charset="0"/>
              </a:rPr>
              <a:t>, </a:t>
            </a:r>
            <a:r>
              <a:rPr lang="en-GB" dirty="0">
                <a:solidFill>
                  <a:srgbClr val="FFC000"/>
                </a:solidFill>
                <a:latin typeface="Arial Rounded MT Bold" panose="020F0704030504030204" pitchFamily="34" charset="0"/>
              </a:rPr>
              <a:t>we will all be healthier</a:t>
            </a:r>
            <a:r>
              <a:rPr lang="en-GB" dirty="0">
                <a:latin typeface="Arial Rounded MT Bold" panose="020F0704030504030204" pitchFamily="34" charset="0"/>
              </a:rPr>
              <a:t> </a:t>
            </a:r>
            <a:r>
              <a:rPr lang="en-GB" dirty="0">
                <a:solidFill>
                  <a:schemeClr val="accent6"/>
                </a:solidFill>
                <a:latin typeface="Arial Rounded MT Bold" panose="020F0704030504030204" pitchFamily="34" charset="0"/>
              </a:rPr>
              <a:t>and we can spend more time doing the things we want</a:t>
            </a:r>
            <a:r>
              <a:rPr lang="en-GB" dirty="0">
                <a:latin typeface="Arial Rounded MT Bold" panose="020F0704030504030204" pitchFamily="34" charset="0"/>
              </a:rPr>
              <a:t>.</a:t>
            </a:r>
          </a:p>
        </p:txBody>
      </p:sp>
      <p:pic>
        <p:nvPicPr>
          <p:cNvPr id="6" name="Picture 5">
            <a:extLst>
              <a:ext uri="{FF2B5EF4-FFF2-40B4-BE49-F238E27FC236}">
                <a16:creationId xmlns:a16="http://schemas.microsoft.com/office/drawing/2014/main" id="{9F628E13-409B-4B25-8D3C-FC8367391CBA}"/>
              </a:ext>
            </a:extLst>
          </p:cNvPr>
          <p:cNvPicPr>
            <a:picLocks noChangeAspect="1"/>
          </p:cNvPicPr>
          <p:nvPr/>
        </p:nvPicPr>
        <p:blipFill>
          <a:blip r:embed="rId2"/>
          <a:stretch>
            <a:fillRect/>
          </a:stretch>
        </p:blipFill>
        <p:spPr>
          <a:xfrm>
            <a:off x="8170818" y="1857937"/>
            <a:ext cx="3017044" cy="1508522"/>
          </a:xfrm>
          <a:prstGeom prst="rect">
            <a:avLst/>
          </a:prstGeom>
        </p:spPr>
      </p:pic>
    </p:spTree>
    <p:extLst>
      <p:ext uri="{BB962C8B-B14F-4D97-AF65-F5344CB8AC3E}">
        <p14:creationId xmlns:p14="http://schemas.microsoft.com/office/powerpoint/2010/main" val="1164497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F85B68-8736-4242-AC04-94E188418AB8}"/>
              </a:ext>
            </a:extLst>
          </p:cNvPr>
          <p:cNvSpPr/>
          <p:nvPr/>
        </p:nvSpPr>
        <p:spPr>
          <a:xfrm>
            <a:off x="181791" y="2168538"/>
            <a:ext cx="6096000" cy="4524315"/>
          </a:xfrm>
          <a:prstGeom prst="rect">
            <a:avLst/>
          </a:prstGeom>
        </p:spPr>
        <p:txBody>
          <a:bodyPr>
            <a:spAutoFit/>
          </a:bodyPr>
          <a:lstStyle/>
          <a:p>
            <a:r>
              <a:rPr lang="en-GB" sz="2400" dirty="0">
                <a:solidFill>
                  <a:srgbClr val="000000"/>
                </a:solidFill>
                <a:latin typeface="Arial Rounded MT Bold" panose="020F0704030504030204" pitchFamily="34" charset="0"/>
              </a:rPr>
              <a:t>3) Repetition</a:t>
            </a:r>
          </a:p>
          <a:p>
            <a:endParaRPr lang="en-GB" sz="2400" dirty="0">
              <a:solidFill>
                <a:srgbClr val="000000"/>
              </a:solidFill>
              <a:latin typeface="Arial Rounded MT Bold" panose="020F0704030504030204" pitchFamily="34" charset="0"/>
            </a:endParaRPr>
          </a:p>
          <a:p>
            <a:r>
              <a:rPr lang="en-GB" sz="2400" dirty="0">
                <a:solidFill>
                  <a:srgbClr val="000000"/>
                </a:solidFill>
                <a:latin typeface="Arial Rounded MT Bold" panose="020F0704030504030204" pitchFamily="34" charset="0"/>
              </a:rPr>
              <a:t>Using repetition is a great way to make your speech memorable. If you repeat a phrase of word, it will be “catchy” and the listener will be able to remember what was said. Repetition can also give a point that you are making more emphasis. </a:t>
            </a:r>
          </a:p>
          <a:p>
            <a:endParaRPr lang="en-GB" sz="2400" dirty="0">
              <a:solidFill>
                <a:srgbClr val="000000"/>
              </a:solidFill>
              <a:latin typeface="Arial Rounded MT Bold" panose="020F0704030504030204" pitchFamily="34" charset="0"/>
            </a:endParaRPr>
          </a:p>
          <a:p>
            <a:r>
              <a:rPr lang="en-GB" sz="2400" dirty="0">
                <a:solidFill>
                  <a:srgbClr val="000000"/>
                </a:solidFill>
                <a:latin typeface="Arial Rounded MT Bold" panose="020F0704030504030204" pitchFamily="34" charset="0"/>
              </a:rPr>
              <a:t>Think back to Martin Luther King’s “I have a dream” speech.</a:t>
            </a:r>
            <a:endParaRPr lang="en-GB" sz="2400" dirty="0">
              <a:latin typeface="Arial Rounded MT Bold" panose="020F0704030504030204" pitchFamily="34" charset="0"/>
            </a:endParaRPr>
          </a:p>
        </p:txBody>
      </p:sp>
      <p:sp>
        <p:nvSpPr>
          <p:cNvPr id="3" name="TextBox 2">
            <a:extLst>
              <a:ext uri="{FF2B5EF4-FFF2-40B4-BE49-F238E27FC236}">
                <a16:creationId xmlns:a16="http://schemas.microsoft.com/office/drawing/2014/main" id="{A60C8E9D-E2A1-4630-B06D-AEBD3C83321F}"/>
              </a:ext>
            </a:extLst>
          </p:cNvPr>
          <p:cNvSpPr txBox="1"/>
          <p:nvPr/>
        </p:nvSpPr>
        <p:spPr>
          <a:xfrm>
            <a:off x="3997235" y="195943"/>
            <a:ext cx="9026434" cy="830997"/>
          </a:xfrm>
          <a:prstGeom prst="rect">
            <a:avLst/>
          </a:prstGeom>
          <a:noFill/>
        </p:spPr>
        <p:txBody>
          <a:bodyPr wrap="square" rtlCol="0">
            <a:spAutoFit/>
          </a:bodyPr>
          <a:lstStyle/>
          <a:p>
            <a:r>
              <a:rPr lang="en-GB" sz="4800" u="sng" dirty="0">
                <a:latin typeface="Arial Rounded MT Bold" panose="020F0704030504030204" pitchFamily="34" charset="0"/>
              </a:rPr>
              <a:t>Techniques</a:t>
            </a:r>
          </a:p>
        </p:txBody>
      </p:sp>
      <p:sp>
        <p:nvSpPr>
          <p:cNvPr id="4" name="Rectangle 3">
            <a:extLst>
              <a:ext uri="{FF2B5EF4-FFF2-40B4-BE49-F238E27FC236}">
                <a16:creationId xmlns:a16="http://schemas.microsoft.com/office/drawing/2014/main" id="{8D9C0410-CDBB-4F72-ABBE-E84E7AC4FCC4}"/>
              </a:ext>
            </a:extLst>
          </p:cNvPr>
          <p:cNvSpPr/>
          <p:nvPr/>
        </p:nvSpPr>
        <p:spPr>
          <a:xfrm>
            <a:off x="0" y="1026940"/>
            <a:ext cx="11348706" cy="1200329"/>
          </a:xfrm>
          <a:prstGeom prst="rect">
            <a:avLst/>
          </a:prstGeom>
        </p:spPr>
        <p:txBody>
          <a:bodyPr wrap="square">
            <a:spAutoFit/>
          </a:bodyPr>
          <a:lstStyle/>
          <a:p>
            <a:pPr algn="ctr"/>
            <a:r>
              <a:rPr lang="en-GB" sz="3600" dirty="0">
                <a:solidFill>
                  <a:srgbClr val="000000"/>
                </a:solidFill>
                <a:latin typeface="Arial Rounded MT Bold" panose="020F0704030504030204" pitchFamily="34" charset="0"/>
              </a:rPr>
              <a:t>There are many techniques you can use when writing persuasively.</a:t>
            </a:r>
            <a:endParaRPr lang="en-GB" sz="3600" dirty="0"/>
          </a:p>
        </p:txBody>
      </p:sp>
      <p:sp>
        <p:nvSpPr>
          <p:cNvPr id="5" name="Rectangle: Rounded Corners 4">
            <a:extLst>
              <a:ext uri="{FF2B5EF4-FFF2-40B4-BE49-F238E27FC236}">
                <a16:creationId xmlns:a16="http://schemas.microsoft.com/office/drawing/2014/main" id="{89818830-3870-4A37-A7E8-C1F4F4A6ED14}"/>
              </a:ext>
            </a:extLst>
          </p:cNvPr>
          <p:cNvSpPr/>
          <p:nvPr/>
        </p:nvSpPr>
        <p:spPr>
          <a:xfrm>
            <a:off x="7315200" y="3606306"/>
            <a:ext cx="4480560" cy="30557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Rounded MT Bold" panose="020F0704030504030204" pitchFamily="34" charset="0"/>
              </a:rPr>
              <a:t>Examples</a:t>
            </a:r>
          </a:p>
          <a:p>
            <a:pPr algn="ctr"/>
            <a:endParaRPr lang="en-GB" dirty="0">
              <a:latin typeface="Arial Rounded MT Bold" panose="020F0704030504030204" pitchFamily="34" charset="0"/>
            </a:endParaRPr>
          </a:p>
          <a:p>
            <a:pPr algn="ctr"/>
            <a:r>
              <a:rPr lang="en-GB" dirty="0">
                <a:latin typeface="Arial Rounded MT Bold" panose="020F0704030504030204" pitchFamily="34" charset="0"/>
              </a:rPr>
              <a:t>Children need to…children need to…children need to…</a:t>
            </a:r>
          </a:p>
          <a:p>
            <a:pPr algn="ctr"/>
            <a:endParaRPr lang="en-GB" dirty="0">
              <a:latin typeface="Arial Rounded MT Bold" panose="020F0704030504030204" pitchFamily="34" charset="0"/>
            </a:endParaRPr>
          </a:p>
          <a:p>
            <a:pPr algn="ctr"/>
            <a:r>
              <a:rPr lang="en-GB" dirty="0">
                <a:solidFill>
                  <a:srgbClr val="FF0000"/>
                </a:solidFill>
                <a:latin typeface="Arial Rounded MT Bold" panose="020F0704030504030204" pitchFamily="34" charset="0"/>
              </a:rPr>
              <a:t>In ten years time</a:t>
            </a:r>
            <a:r>
              <a:rPr lang="en-GB" dirty="0">
                <a:latin typeface="Arial Rounded MT Bold" panose="020F0704030504030204" pitchFamily="34" charset="0"/>
              </a:rPr>
              <a:t>, we will look back on this with pride. </a:t>
            </a:r>
            <a:r>
              <a:rPr lang="en-GB" dirty="0">
                <a:solidFill>
                  <a:srgbClr val="FF0000"/>
                </a:solidFill>
                <a:latin typeface="Arial Rounded MT Bold" panose="020F0704030504030204" pitchFamily="34" charset="0"/>
              </a:rPr>
              <a:t>In ten years time</a:t>
            </a:r>
            <a:r>
              <a:rPr lang="en-GB" dirty="0">
                <a:latin typeface="Arial Rounded MT Bold" panose="020F0704030504030204" pitchFamily="34" charset="0"/>
              </a:rPr>
              <a:t>, we will have made massive changes. </a:t>
            </a:r>
            <a:r>
              <a:rPr lang="en-GB" dirty="0">
                <a:solidFill>
                  <a:srgbClr val="FF0000"/>
                </a:solidFill>
                <a:latin typeface="Arial Rounded MT Bold" panose="020F0704030504030204" pitchFamily="34" charset="0"/>
              </a:rPr>
              <a:t>In ten years time</a:t>
            </a:r>
            <a:r>
              <a:rPr lang="en-GB" dirty="0">
                <a:latin typeface="Arial Rounded MT Bold" panose="020F0704030504030204" pitchFamily="34" charset="0"/>
              </a:rPr>
              <a:t>, we will have a healthier and more kind world.  </a:t>
            </a:r>
          </a:p>
        </p:txBody>
      </p:sp>
      <p:pic>
        <p:nvPicPr>
          <p:cNvPr id="7" name="Picture 6">
            <a:extLst>
              <a:ext uri="{FF2B5EF4-FFF2-40B4-BE49-F238E27FC236}">
                <a16:creationId xmlns:a16="http://schemas.microsoft.com/office/drawing/2014/main" id="{D1C574DC-6129-4428-B93F-987D529A927A}"/>
              </a:ext>
            </a:extLst>
          </p:cNvPr>
          <p:cNvPicPr>
            <a:picLocks noChangeAspect="1"/>
          </p:cNvPicPr>
          <p:nvPr/>
        </p:nvPicPr>
        <p:blipFill>
          <a:blip r:embed="rId2"/>
          <a:stretch>
            <a:fillRect/>
          </a:stretch>
        </p:blipFill>
        <p:spPr>
          <a:xfrm>
            <a:off x="8221221" y="1926419"/>
            <a:ext cx="2668518" cy="1502581"/>
          </a:xfrm>
          <a:prstGeom prst="rect">
            <a:avLst/>
          </a:prstGeom>
        </p:spPr>
      </p:pic>
    </p:spTree>
    <p:extLst>
      <p:ext uri="{BB962C8B-B14F-4D97-AF65-F5344CB8AC3E}">
        <p14:creationId xmlns:p14="http://schemas.microsoft.com/office/powerpoint/2010/main" val="3257890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F85B68-8736-4242-AC04-94E188418AB8}"/>
              </a:ext>
            </a:extLst>
          </p:cNvPr>
          <p:cNvSpPr/>
          <p:nvPr/>
        </p:nvSpPr>
        <p:spPr>
          <a:xfrm>
            <a:off x="181791" y="2168538"/>
            <a:ext cx="6096000" cy="4154984"/>
          </a:xfrm>
          <a:prstGeom prst="rect">
            <a:avLst/>
          </a:prstGeom>
        </p:spPr>
        <p:txBody>
          <a:bodyPr>
            <a:spAutoFit/>
          </a:bodyPr>
          <a:lstStyle/>
          <a:p>
            <a:r>
              <a:rPr lang="en-GB" sz="2400" dirty="0">
                <a:solidFill>
                  <a:srgbClr val="000000"/>
                </a:solidFill>
                <a:latin typeface="Arial Rounded MT Bold" panose="020F0704030504030204" pitchFamily="34" charset="0"/>
              </a:rPr>
              <a:t>4</a:t>
            </a:r>
            <a:r>
              <a:rPr lang="en-GB" sz="2400">
                <a:solidFill>
                  <a:srgbClr val="000000"/>
                </a:solidFill>
                <a:latin typeface="Arial Rounded MT Bold" panose="020F0704030504030204" pitchFamily="34" charset="0"/>
              </a:rPr>
              <a:t>) Anecdote </a:t>
            </a:r>
            <a:endParaRPr lang="en-GB" sz="2400" dirty="0">
              <a:solidFill>
                <a:srgbClr val="000000"/>
              </a:solidFill>
              <a:latin typeface="Arial Rounded MT Bold" panose="020F0704030504030204" pitchFamily="34" charset="0"/>
            </a:endParaRPr>
          </a:p>
          <a:p>
            <a:endParaRPr lang="en-GB" sz="2400" dirty="0">
              <a:solidFill>
                <a:srgbClr val="000000"/>
              </a:solidFill>
              <a:latin typeface="Arial Rounded MT Bold" panose="020F0704030504030204" pitchFamily="34" charset="0"/>
            </a:endParaRPr>
          </a:p>
          <a:p>
            <a:r>
              <a:rPr lang="en-GB" sz="2400" dirty="0">
                <a:solidFill>
                  <a:srgbClr val="000000"/>
                </a:solidFill>
                <a:latin typeface="Arial Rounded MT Bold" panose="020F0704030504030204" pitchFamily="34" charset="0"/>
              </a:rPr>
              <a:t>An anecdote is a short and interesting story taken from a person's past experience - or that of someone they know or have heard about. </a:t>
            </a:r>
          </a:p>
          <a:p>
            <a:endParaRPr lang="en-GB" sz="2400" dirty="0">
              <a:solidFill>
                <a:srgbClr val="000000"/>
              </a:solidFill>
              <a:latin typeface="Arial Rounded MT Bold" panose="020F0704030504030204" pitchFamily="34" charset="0"/>
            </a:endParaRPr>
          </a:p>
          <a:p>
            <a:r>
              <a:rPr lang="en-GB" sz="2400" dirty="0">
                <a:solidFill>
                  <a:srgbClr val="000000"/>
                </a:solidFill>
                <a:latin typeface="Arial Rounded MT Bold" panose="020F0704030504030204" pitchFamily="34" charset="0"/>
              </a:rPr>
              <a:t>For your writing, of course, your own anecdotes will need to be imaginary - made up (but they must still be entirely believable and relevant).</a:t>
            </a:r>
            <a:endParaRPr lang="en-GB" sz="2400" dirty="0">
              <a:latin typeface="Arial Rounded MT Bold" panose="020F0704030504030204" pitchFamily="34" charset="0"/>
            </a:endParaRPr>
          </a:p>
        </p:txBody>
      </p:sp>
      <p:sp>
        <p:nvSpPr>
          <p:cNvPr id="3" name="TextBox 2">
            <a:extLst>
              <a:ext uri="{FF2B5EF4-FFF2-40B4-BE49-F238E27FC236}">
                <a16:creationId xmlns:a16="http://schemas.microsoft.com/office/drawing/2014/main" id="{A60C8E9D-E2A1-4630-B06D-AEBD3C83321F}"/>
              </a:ext>
            </a:extLst>
          </p:cNvPr>
          <p:cNvSpPr txBox="1"/>
          <p:nvPr/>
        </p:nvSpPr>
        <p:spPr>
          <a:xfrm>
            <a:off x="3997235" y="195943"/>
            <a:ext cx="9026434" cy="830997"/>
          </a:xfrm>
          <a:prstGeom prst="rect">
            <a:avLst/>
          </a:prstGeom>
          <a:noFill/>
        </p:spPr>
        <p:txBody>
          <a:bodyPr wrap="square" rtlCol="0">
            <a:spAutoFit/>
          </a:bodyPr>
          <a:lstStyle/>
          <a:p>
            <a:r>
              <a:rPr lang="en-GB" sz="4800" u="sng" dirty="0">
                <a:latin typeface="Arial Rounded MT Bold" panose="020F0704030504030204" pitchFamily="34" charset="0"/>
              </a:rPr>
              <a:t>Techniques</a:t>
            </a:r>
          </a:p>
        </p:txBody>
      </p:sp>
      <p:sp>
        <p:nvSpPr>
          <p:cNvPr id="4" name="Rectangle 3">
            <a:extLst>
              <a:ext uri="{FF2B5EF4-FFF2-40B4-BE49-F238E27FC236}">
                <a16:creationId xmlns:a16="http://schemas.microsoft.com/office/drawing/2014/main" id="{8D9C0410-CDBB-4F72-ABBE-E84E7AC4FCC4}"/>
              </a:ext>
            </a:extLst>
          </p:cNvPr>
          <p:cNvSpPr/>
          <p:nvPr/>
        </p:nvSpPr>
        <p:spPr>
          <a:xfrm>
            <a:off x="0" y="1026940"/>
            <a:ext cx="11348706" cy="1200329"/>
          </a:xfrm>
          <a:prstGeom prst="rect">
            <a:avLst/>
          </a:prstGeom>
        </p:spPr>
        <p:txBody>
          <a:bodyPr wrap="square">
            <a:spAutoFit/>
          </a:bodyPr>
          <a:lstStyle/>
          <a:p>
            <a:pPr algn="ctr"/>
            <a:r>
              <a:rPr lang="en-GB" sz="3600" dirty="0">
                <a:solidFill>
                  <a:srgbClr val="000000"/>
                </a:solidFill>
                <a:latin typeface="Arial Rounded MT Bold" panose="020F0704030504030204" pitchFamily="34" charset="0"/>
              </a:rPr>
              <a:t>There are many techniques you can use when writing persuasively.</a:t>
            </a:r>
            <a:endParaRPr lang="en-GB" sz="3600" dirty="0"/>
          </a:p>
        </p:txBody>
      </p:sp>
      <p:sp>
        <p:nvSpPr>
          <p:cNvPr id="5" name="Rectangle: Rounded Corners 4">
            <a:extLst>
              <a:ext uri="{FF2B5EF4-FFF2-40B4-BE49-F238E27FC236}">
                <a16:creationId xmlns:a16="http://schemas.microsoft.com/office/drawing/2014/main" id="{89818830-3870-4A37-A7E8-C1F4F4A6ED14}"/>
              </a:ext>
            </a:extLst>
          </p:cNvPr>
          <p:cNvSpPr/>
          <p:nvPr/>
        </p:nvSpPr>
        <p:spPr>
          <a:xfrm>
            <a:off x="7315200" y="3606306"/>
            <a:ext cx="4480560" cy="30557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Rounded MT Bold" panose="020F0704030504030204" pitchFamily="34" charset="0"/>
              </a:rPr>
              <a:t>Examples</a:t>
            </a:r>
          </a:p>
          <a:p>
            <a:pPr algn="ctr"/>
            <a:endParaRPr lang="en-GB" dirty="0">
              <a:latin typeface="Arial Rounded MT Bold" panose="020F0704030504030204" pitchFamily="34" charset="0"/>
            </a:endParaRPr>
          </a:p>
          <a:p>
            <a:pPr algn="ctr"/>
            <a:r>
              <a:rPr lang="en-GB" dirty="0">
                <a:latin typeface="Arial Rounded MT Bold" panose="020F0704030504030204" pitchFamily="34" charset="0"/>
              </a:rPr>
              <a:t>I woke up this morning and thought to myself, when this is over I hope that…</a:t>
            </a:r>
          </a:p>
          <a:p>
            <a:pPr algn="ctr"/>
            <a:endParaRPr lang="en-GB" dirty="0">
              <a:latin typeface="Arial Rounded MT Bold" panose="020F0704030504030204" pitchFamily="34" charset="0"/>
            </a:endParaRPr>
          </a:p>
          <a:p>
            <a:pPr algn="ctr"/>
            <a:r>
              <a:rPr lang="en-GB" dirty="0">
                <a:latin typeface="Arial Rounded MT Bold" panose="020F0704030504030204" pitchFamily="34" charset="0"/>
              </a:rPr>
              <a:t>On a recent visit to the supermarket I didn’t see any cars on the road, I smelt the fresh air all around me and I knew that this was the time to change.</a:t>
            </a:r>
          </a:p>
        </p:txBody>
      </p:sp>
      <p:pic>
        <p:nvPicPr>
          <p:cNvPr id="7" name="Picture 6">
            <a:extLst>
              <a:ext uri="{FF2B5EF4-FFF2-40B4-BE49-F238E27FC236}">
                <a16:creationId xmlns:a16="http://schemas.microsoft.com/office/drawing/2014/main" id="{D1C574DC-6129-4428-B93F-987D529A927A}"/>
              </a:ext>
            </a:extLst>
          </p:cNvPr>
          <p:cNvPicPr>
            <a:picLocks noChangeAspect="1"/>
          </p:cNvPicPr>
          <p:nvPr/>
        </p:nvPicPr>
        <p:blipFill>
          <a:blip r:embed="rId2"/>
          <a:stretch>
            <a:fillRect/>
          </a:stretch>
        </p:blipFill>
        <p:spPr>
          <a:xfrm>
            <a:off x="8221221" y="1926419"/>
            <a:ext cx="2668518" cy="1502581"/>
          </a:xfrm>
          <a:prstGeom prst="rect">
            <a:avLst/>
          </a:prstGeom>
        </p:spPr>
      </p:pic>
    </p:spTree>
    <p:extLst>
      <p:ext uri="{BB962C8B-B14F-4D97-AF65-F5344CB8AC3E}">
        <p14:creationId xmlns:p14="http://schemas.microsoft.com/office/powerpoint/2010/main" val="3901282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FDEF57-CED9-48A0-9774-1B5E18D4EB7A}"/>
              </a:ext>
            </a:extLst>
          </p:cNvPr>
          <p:cNvSpPr/>
          <p:nvPr/>
        </p:nvSpPr>
        <p:spPr>
          <a:xfrm>
            <a:off x="3215640" y="369094"/>
            <a:ext cx="8336280" cy="1231106"/>
          </a:xfrm>
          <a:prstGeom prst="rect">
            <a:avLst/>
          </a:prstGeom>
        </p:spPr>
        <p:txBody>
          <a:bodyPr wrap="square">
            <a:spAutoFit/>
          </a:bodyPr>
          <a:lstStyle/>
          <a:p>
            <a:pPr algn="ctr"/>
            <a:endParaRPr lang="en-GB" dirty="0">
              <a:latin typeface="Arial Rounded MT Bold" panose="020F0704030504030204" pitchFamily="34" charset="0"/>
            </a:endParaRPr>
          </a:p>
          <a:p>
            <a:pPr algn="ctr"/>
            <a:r>
              <a:rPr lang="en-GB" sz="2800" dirty="0">
                <a:latin typeface="Arial Rounded MT Bold" panose="020F0704030504030204" pitchFamily="34" charset="0"/>
              </a:rPr>
              <a:t>Subject: </a:t>
            </a:r>
            <a:r>
              <a:rPr lang="en-GB" sz="2800" dirty="0">
                <a:solidFill>
                  <a:srgbClr val="FF0000"/>
                </a:solidFill>
                <a:latin typeface="Arial Rounded MT Bold" panose="020F0704030504030204" pitchFamily="34" charset="0"/>
              </a:rPr>
              <a:t>What should we change about our world when we get back to normal?  </a:t>
            </a:r>
          </a:p>
        </p:txBody>
      </p:sp>
      <p:pic>
        <p:nvPicPr>
          <p:cNvPr id="3" name="Picture 2">
            <a:extLst>
              <a:ext uri="{FF2B5EF4-FFF2-40B4-BE49-F238E27FC236}">
                <a16:creationId xmlns:a16="http://schemas.microsoft.com/office/drawing/2014/main" id="{98244E5D-ADC9-496E-A83D-57FA91ED386A}"/>
              </a:ext>
            </a:extLst>
          </p:cNvPr>
          <p:cNvPicPr>
            <a:picLocks noChangeAspect="1"/>
          </p:cNvPicPr>
          <p:nvPr/>
        </p:nvPicPr>
        <p:blipFill>
          <a:blip r:embed="rId2"/>
          <a:stretch>
            <a:fillRect/>
          </a:stretch>
        </p:blipFill>
        <p:spPr>
          <a:xfrm>
            <a:off x="248126" y="184547"/>
            <a:ext cx="2857500" cy="1600200"/>
          </a:xfrm>
          <a:prstGeom prst="rect">
            <a:avLst/>
          </a:prstGeom>
        </p:spPr>
      </p:pic>
      <p:sp>
        <p:nvSpPr>
          <p:cNvPr id="4" name="TextBox 3">
            <a:extLst>
              <a:ext uri="{FF2B5EF4-FFF2-40B4-BE49-F238E27FC236}">
                <a16:creationId xmlns:a16="http://schemas.microsoft.com/office/drawing/2014/main" id="{6996D60F-1AE4-4D71-B352-D03F73F5F1C0}"/>
              </a:ext>
            </a:extLst>
          </p:cNvPr>
          <p:cNvSpPr txBox="1"/>
          <p:nvPr/>
        </p:nvSpPr>
        <p:spPr>
          <a:xfrm>
            <a:off x="248126" y="2240280"/>
            <a:ext cx="11456194" cy="4893647"/>
          </a:xfrm>
          <a:prstGeom prst="rect">
            <a:avLst/>
          </a:prstGeom>
          <a:noFill/>
        </p:spPr>
        <p:txBody>
          <a:bodyPr wrap="square" rtlCol="0">
            <a:spAutoFit/>
          </a:bodyPr>
          <a:lstStyle/>
          <a:p>
            <a:pPr algn="ctr"/>
            <a:r>
              <a:rPr lang="en-GB" sz="2400" dirty="0">
                <a:latin typeface="Arial Rounded MT Bold" panose="020F0704030504030204" pitchFamily="34" charset="0"/>
              </a:rPr>
              <a:t>Yesterday you wrote 5 sentences about how life should be when we are back to normal. You can use these in your speech. </a:t>
            </a:r>
          </a:p>
          <a:p>
            <a:pPr algn="ctr"/>
            <a:r>
              <a:rPr lang="en-GB" sz="2400" dirty="0">
                <a:latin typeface="Arial Rounded MT Bold" panose="020F0704030504030204" pitchFamily="34" charset="0"/>
              </a:rPr>
              <a:t>Some of my examples are below.</a:t>
            </a:r>
          </a:p>
          <a:p>
            <a:pPr marL="228600" indent="-228600">
              <a:buAutoNum type="arabicParenR"/>
            </a:pPr>
            <a:endParaRPr lang="en-GB" sz="2400" dirty="0">
              <a:latin typeface="Arial Rounded MT Bold" panose="020F0704030504030204" pitchFamily="34" charset="0"/>
            </a:endParaRPr>
          </a:p>
          <a:p>
            <a:r>
              <a:rPr lang="en-GB" sz="2400" dirty="0">
                <a:solidFill>
                  <a:schemeClr val="accent6"/>
                </a:solidFill>
                <a:latin typeface="Arial Rounded MT Bold" panose="020F0704030504030204" pitchFamily="34" charset="0"/>
              </a:rPr>
              <a:t>If I were you, I would catch public transport or walk to school so that we are damaging our environment less. </a:t>
            </a:r>
          </a:p>
          <a:p>
            <a:endParaRPr lang="en-GB" sz="2400" dirty="0">
              <a:latin typeface="Arial Rounded MT Bold" panose="020F0704030504030204" pitchFamily="34" charset="0"/>
            </a:endParaRPr>
          </a:p>
          <a:p>
            <a:r>
              <a:rPr lang="en-GB" sz="2400" dirty="0">
                <a:solidFill>
                  <a:srgbClr val="FFC000"/>
                </a:solidFill>
                <a:latin typeface="Arial Rounded MT Bold" panose="020F0704030504030204" pitchFamily="34" charset="0"/>
              </a:rPr>
              <a:t>I recommend that we all phone or call our grandparents to make sure they are okay in these troubling times. </a:t>
            </a:r>
          </a:p>
          <a:p>
            <a:endParaRPr lang="en-GB" sz="2400" dirty="0">
              <a:latin typeface="Arial Rounded MT Bold" panose="020F0704030504030204" pitchFamily="34" charset="0"/>
            </a:endParaRPr>
          </a:p>
          <a:p>
            <a:r>
              <a:rPr lang="en-GB" sz="2400" dirty="0">
                <a:solidFill>
                  <a:schemeClr val="accent5"/>
                </a:solidFill>
                <a:latin typeface="Arial Rounded MT Bold" panose="020F0704030504030204" pitchFamily="34" charset="0"/>
              </a:rPr>
              <a:t>When this is all over, I insist that everyone washes their hands as regularly as possible to stop the spread of germs. </a:t>
            </a:r>
          </a:p>
          <a:p>
            <a:pPr algn="ctr"/>
            <a:endParaRPr lang="en-GB" sz="2400" dirty="0">
              <a:latin typeface="Arial Rounded MT Bold" panose="020F0704030504030204" pitchFamily="34" charset="0"/>
            </a:endParaRPr>
          </a:p>
        </p:txBody>
      </p:sp>
    </p:spTree>
    <p:extLst>
      <p:ext uri="{BB962C8B-B14F-4D97-AF65-F5344CB8AC3E}">
        <p14:creationId xmlns:p14="http://schemas.microsoft.com/office/powerpoint/2010/main" val="1467153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E66438-A895-4CA0-8940-D39E3514B190}"/>
              </a:ext>
            </a:extLst>
          </p:cNvPr>
          <p:cNvSpPr txBox="1"/>
          <p:nvPr/>
        </p:nvSpPr>
        <p:spPr>
          <a:xfrm>
            <a:off x="367903" y="202474"/>
            <a:ext cx="11456194" cy="892552"/>
          </a:xfrm>
          <a:prstGeom prst="rect">
            <a:avLst/>
          </a:prstGeom>
          <a:noFill/>
        </p:spPr>
        <p:txBody>
          <a:bodyPr wrap="square" rtlCol="0">
            <a:spAutoFit/>
          </a:bodyPr>
          <a:lstStyle/>
          <a:p>
            <a:pPr algn="ctr"/>
            <a:r>
              <a:rPr lang="en-GB" sz="2800" dirty="0">
                <a:solidFill>
                  <a:srgbClr val="FF0000"/>
                </a:solidFill>
                <a:latin typeface="Arial Rounded MT Bold" panose="020F0704030504030204" pitchFamily="34" charset="0"/>
              </a:rPr>
              <a:t>Before you write your persuasive speech, first you need to plan. </a:t>
            </a:r>
          </a:p>
          <a:p>
            <a:pPr algn="ctr"/>
            <a:endParaRPr lang="en-GB" sz="2400" dirty="0">
              <a:latin typeface="Arial Rounded MT Bold" panose="020F0704030504030204" pitchFamily="34" charset="0"/>
            </a:endParaRPr>
          </a:p>
        </p:txBody>
      </p:sp>
      <p:pic>
        <p:nvPicPr>
          <p:cNvPr id="3" name="Picture 2">
            <a:extLst>
              <a:ext uri="{FF2B5EF4-FFF2-40B4-BE49-F238E27FC236}">
                <a16:creationId xmlns:a16="http://schemas.microsoft.com/office/drawing/2014/main" id="{7B82739C-DA36-4F66-A6E8-0CEA0CEEEBF5}"/>
              </a:ext>
            </a:extLst>
          </p:cNvPr>
          <p:cNvPicPr>
            <a:picLocks noChangeAspect="1"/>
          </p:cNvPicPr>
          <p:nvPr/>
        </p:nvPicPr>
        <p:blipFill>
          <a:blip r:embed="rId2"/>
          <a:stretch>
            <a:fillRect/>
          </a:stretch>
        </p:blipFill>
        <p:spPr>
          <a:xfrm>
            <a:off x="367903" y="839373"/>
            <a:ext cx="5771429" cy="3533333"/>
          </a:xfrm>
          <a:prstGeom prst="rect">
            <a:avLst/>
          </a:prstGeom>
        </p:spPr>
      </p:pic>
      <p:pic>
        <p:nvPicPr>
          <p:cNvPr id="4" name="Picture 3">
            <a:extLst>
              <a:ext uri="{FF2B5EF4-FFF2-40B4-BE49-F238E27FC236}">
                <a16:creationId xmlns:a16="http://schemas.microsoft.com/office/drawing/2014/main" id="{8B0FB33D-B7D8-47A6-BE59-6FB234EB1515}"/>
              </a:ext>
            </a:extLst>
          </p:cNvPr>
          <p:cNvPicPr>
            <a:picLocks noChangeAspect="1"/>
          </p:cNvPicPr>
          <p:nvPr/>
        </p:nvPicPr>
        <p:blipFill>
          <a:blip r:embed="rId3"/>
          <a:stretch>
            <a:fillRect/>
          </a:stretch>
        </p:blipFill>
        <p:spPr>
          <a:xfrm>
            <a:off x="6280056" y="2123474"/>
            <a:ext cx="5771429" cy="4580952"/>
          </a:xfrm>
          <a:prstGeom prst="rect">
            <a:avLst/>
          </a:prstGeom>
        </p:spPr>
      </p:pic>
      <p:sp>
        <p:nvSpPr>
          <p:cNvPr id="5" name="Rectangle 4">
            <a:extLst>
              <a:ext uri="{FF2B5EF4-FFF2-40B4-BE49-F238E27FC236}">
                <a16:creationId xmlns:a16="http://schemas.microsoft.com/office/drawing/2014/main" id="{60E9FCB9-80D9-46DC-90A4-798CEA35A780}"/>
              </a:ext>
            </a:extLst>
          </p:cNvPr>
          <p:cNvSpPr/>
          <p:nvPr/>
        </p:nvSpPr>
        <p:spPr>
          <a:xfrm>
            <a:off x="367902" y="4396102"/>
            <a:ext cx="5771430" cy="2308324"/>
          </a:xfrm>
          <a:prstGeom prst="rect">
            <a:avLst/>
          </a:prstGeom>
        </p:spPr>
        <p:txBody>
          <a:bodyPr wrap="square">
            <a:spAutoFit/>
          </a:bodyPr>
          <a:lstStyle/>
          <a:p>
            <a:pPr algn="ctr"/>
            <a:r>
              <a:rPr lang="en-GB" sz="2400" dirty="0">
                <a:solidFill>
                  <a:srgbClr val="000000"/>
                </a:solidFill>
                <a:latin typeface="Arial Rounded MT Bold" panose="020F0704030504030204" pitchFamily="34" charset="0"/>
              </a:rPr>
              <a:t>Even though your detailed points are essential, it is also crucial that you use some of the persuasive techniques we have looked at and the subjunctive form. Add them in when you plan.</a:t>
            </a:r>
            <a:endParaRPr lang="en-GB" sz="2400" dirty="0"/>
          </a:p>
        </p:txBody>
      </p:sp>
      <p:cxnSp>
        <p:nvCxnSpPr>
          <p:cNvPr id="7" name="Straight Arrow Connector 6">
            <a:extLst>
              <a:ext uri="{FF2B5EF4-FFF2-40B4-BE49-F238E27FC236}">
                <a16:creationId xmlns:a16="http://schemas.microsoft.com/office/drawing/2014/main" id="{FA6A7AB6-0D9C-4C48-946C-C0396B63D42F}"/>
              </a:ext>
            </a:extLst>
          </p:cNvPr>
          <p:cNvCxnSpPr/>
          <p:nvPr/>
        </p:nvCxnSpPr>
        <p:spPr>
          <a:xfrm flipV="1">
            <a:off x="1724297" y="3631474"/>
            <a:ext cx="2521132" cy="7824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6038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 clock&#10;&#10;Description automatically generated">
            <a:extLst>
              <a:ext uri="{FF2B5EF4-FFF2-40B4-BE49-F238E27FC236}">
                <a16:creationId xmlns:a16="http://schemas.microsoft.com/office/drawing/2014/main" id="{2A737F87-1FC3-4AC9-A41C-F2DA15522F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034" y="592046"/>
            <a:ext cx="3024189" cy="3024189"/>
          </a:xfrm>
          <a:prstGeom prst="rect">
            <a:avLst/>
          </a:prstGeom>
        </p:spPr>
      </p:pic>
      <p:sp>
        <p:nvSpPr>
          <p:cNvPr id="4" name="Rectangle 3">
            <a:extLst>
              <a:ext uri="{FF2B5EF4-FFF2-40B4-BE49-F238E27FC236}">
                <a16:creationId xmlns:a16="http://schemas.microsoft.com/office/drawing/2014/main" id="{656235FB-8DA1-4636-B417-D1F2426A7265}"/>
              </a:ext>
            </a:extLst>
          </p:cNvPr>
          <p:cNvSpPr/>
          <p:nvPr/>
        </p:nvSpPr>
        <p:spPr>
          <a:xfrm>
            <a:off x="3215640" y="369094"/>
            <a:ext cx="8336280" cy="1231106"/>
          </a:xfrm>
          <a:prstGeom prst="rect">
            <a:avLst/>
          </a:prstGeom>
        </p:spPr>
        <p:txBody>
          <a:bodyPr wrap="square">
            <a:spAutoFit/>
          </a:bodyPr>
          <a:lstStyle/>
          <a:p>
            <a:pPr algn="ctr"/>
            <a:endParaRPr lang="en-GB" dirty="0">
              <a:latin typeface="Arial Rounded MT Bold" panose="020F0704030504030204" pitchFamily="34" charset="0"/>
            </a:endParaRPr>
          </a:p>
          <a:p>
            <a:pPr algn="ctr"/>
            <a:r>
              <a:rPr lang="en-GB" sz="2800" dirty="0">
                <a:latin typeface="Arial Rounded MT Bold" panose="020F0704030504030204" pitchFamily="34" charset="0"/>
              </a:rPr>
              <a:t>Subject: </a:t>
            </a:r>
            <a:r>
              <a:rPr lang="en-GB" sz="2800" dirty="0">
                <a:solidFill>
                  <a:srgbClr val="FF0000"/>
                </a:solidFill>
                <a:latin typeface="Arial Rounded MT Bold" panose="020F0704030504030204" pitchFamily="34" charset="0"/>
              </a:rPr>
              <a:t>What should we change about our world when we get back to normal?  </a:t>
            </a:r>
          </a:p>
        </p:txBody>
      </p:sp>
      <p:sp>
        <p:nvSpPr>
          <p:cNvPr id="5" name="Rectangle 4">
            <a:extLst>
              <a:ext uri="{FF2B5EF4-FFF2-40B4-BE49-F238E27FC236}">
                <a16:creationId xmlns:a16="http://schemas.microsoft.com/office/drawing/2014/main" id="{302D81C2-7D30-4D0B-A4CD-433BF6C9003A}"/>
              </a:ext>
            </a:extLst>
          </p:cNvPr>
          <p:cNvSpPr/>
          <p:nvPr/>
        </p:nvSpPr>
        <p:spPr>
          <a:xfrm>
            <a:off x="3215640" y="2104140"/>
            <a:ext cx="8336280" cy="800219"/>
          </a:xfrm>
          <a:prstGeom prst="rect">
            <a:avLst/>
          </a:prstGeom>
        </p:spPr>
        <p:txBody>
          <a:bodyPr wrap="square">
            <a:spAutoFit/>
          </a:bodyPr>
          <a:lstStyle/>
          <a:p>
            <a:pPr algn="ctr"/>
            <a:endParaRPr lang="en-GB" dirty="0">
              <a:latin typeface="Arial Rounded MT Bold" panose="020F0704030504030204" pitchFamily="34" charset="0"/>
            </a:endParaRPr>
          </a:p>
          <a:p>
            <a:pPr algn="ctr"/>
            <a:r>
              <a:rPr lang="en-GB" sz="2800" dirty="0">
                <a:latin typeface="Arial Rounded MT Bold" panose="020F0704030504030204" pitchFamily="34" charset="0"/>
              </a:rPr>
              <a:t>Time to write!</a:t>
            </a:r>
            <a:endParaRPr lang="en-GB" sz="2800" dirty="0">
              <a:solidFill>
                <a:srgbClr val="FF0000"/>
              </a:solidFill>
              <a:latin typeface="Arial Rounded MT Bold" panose="020F0704030504030204" pitchFamily="34" charset="0"/>
            </a:endParaRPr>
          </a:p>
        </p:txBody>
      </p:sp>
      <p:sp>
        <p:nvSpPr>
          <p:cNvPr id="6" name="Rectangle 5">
            <a:extLst>
              <a:ext uri="{FF2B5EF4-FFF2-40B4-BE49-F238E27FC236}">
                <a16:creationId xmlns:a16="http://schemas.microsoft.com/office/drawing/2014/main" id="{8108C69C-326F-4743-B2BD-AEFF208B4856}"/>
              </a:ext>
            </a:extLst>
          </p:cNvPr>
          <p:cNvSpPr/>
          <p:nvPr/>
        </p:nvSpPr>
        <p:spPr>
          <a:xfrm>
            <a:off x="298268" y="3616235"/>
            <a:ext cx="11588932" cy="2954655"/>
          </a:xfrm>
          <a:prstGeom prst="rect">
            <a:avLst/>
          </a:prstGeom>
        </p:spPr>
        <p:txBody>
          <a:bodyPr wrap="square">
            <a:spAutoFit/>
          </a:bodyPr>
          <a:lstStyle/>
          <a:p>
            <a:pPr algn="ctr"/>
            <a:endParaRPr lang="en-GB" dirty="0">
              <a:latin typeface="Arial Rounded MT Bold" panose="020F0704030504030204" pitchFamily="34" charset="0"/>
            </a:endParaRPr>
          </a:p>
          <a:p>
            <a:r>
              <a:rPr lang="en-GB" sz="2800" dirty="0">
                <a:latin typeface="Arial Rounded MT Bold" panose="020F0704030504030204" pitchFamily="34" charset="0"/>
              </a:rPr>
              <a:t>Remember: </a:t>
            </a:r>
          </a:p>
          <a:p>
            <a:pPr marL="457200" indent="-457200">
              <a:buFont typeface="Arial" panose="020B0604020202020204" pitchFamily="34" charset="0"/>
              <a:buChar char="•"/>
            </a:pPr>
            <a:r>
              <a:rPr lang="en-GB" sz="2800" dirty="0">
                <a:latin typeface="Arial Rounded MT Bold" panose="020F0704030504030204" pitchFamily="34" charset="0"/>
              </a:rPr>
              <a:t>Expand on your points </a:t>
            </a:r>
          </a:p>
          <a:p>
            <a:pPr marL="457200" indent="-457200">
              <a:buFont typeface="Arial" panose="020B0604020202020204" pitchFamily="34" charset="0"/>
              <a:buChar char="•"/>
            </a:pPr>
            <a:r>
              <a:rPr lang="en-GB" sz="2800" dirty="0">
                <a:latin typeface="Arial Rounded MT Bold" panose="020F0704030504030204" pitchFamily="34" charset="0"/>
              </a:rPr>
              <a:t>Use the persuasive techniques where appropriate </a:t>
            </a:r>
          </a:p>
          <a:p>
            <a:pPr marL="457200" indent="-457200">
              <a:buFont typeface="Arial" panose="020B0604020202020204" pitchFamily="34" charset="0"/>
              <a:buChar char="•"/>
            </a:pPr>
            <a:r>
              <a:rPr lang="en-GB" sz="2800" dirty="0">
                <a:latin typeface="Arial Rounded MT Bold" panose="020F0704030504030204" pitchFamily="34" charset="0"/>
              </a:rPr>
              <a:t>Use the subjunctive form to offer advice </a:t>
            </a:r>
          </a:p>
          <a:p>
            <a:pPr marL="457200" indent="-457200">
              <a:buFont typeface="Arial" panose="020B0604020202020204" pitchFamily="34" charset="0"/>
              <a:buChar char="•"/>
            </a:pPr>
            <a:r>
              <a:rPr lang="en-GB" sz="2800" dirty="0">
                <a:latin typeface="Arial Rounded MT Bold" panose="020F0704030504030204" pitchFamily="34" charset="0"/>
              </a:rPr>
              <a:t>Proof-read after every paragraph to ensure impact on the reader and so that there are no </a:t>
            </a:r>
            <a:r>
              <a:rPr lang="en-GB" sz="2800">
                <a:latin typeface="Arial Rounded MT Bold" panose="020F0704030504030204" pitchFamily="34" charset="0"/>
              </a:rPr>
              <a:t>basic errors </a:t>
            </a:r>
            <a:endParaRPr lang="en-GB" sz="2800" dirty="0">
              <a:latin typeface="Arial Rounded MT Bold" panose="020F0704030504030204" pitchFamily="34" charset="0"/>
            </a:endParaRPr>
          </a:p>
        </p:txBody>
      </p:sp>
    </p:spTree>
    <p:extLst>
      <p:ext uri="{BB962C8B-B14F-4D97-AF65-F5344CB8AC3E}">
        <p14:creationId xmlns:p14="http://schemas.microsoft.com/office/powerpoint/2010/main" val="22336171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709</Words>
  <Application>Microsoft Office PowerPoint</Application>
  <PresentationFormat>Widescreen</PresentationFormat>
  <Paragraphs>73</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Rounded MT Bold</vt:lpstr>
      <vt:lpstr>Calibri</vt:lpstr>
      <vt:lpstr>Calibri Light</vt:lpstr>
      <vt:lpstr>Office Theme</vt:lpstr>
      <vt:lpstr>Home Learning: English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Learning: English</dc:title>
  <dc:creator>John-Paul Silvester</dc:creator>
  <cp:lastModifiedBy>Jay Lacey</cp:lastModifiedBy>
  <cp:revision>6</cp:revision>
  <dcterms:created xsi:type="dcterms:W3CDTF">2020-04-29T11:44:33Z</dcterms:created>
  <dcterms:modified xsi:type="dcterms:W3CDTF">2020-04-29T13:31:42Z</dcterms:modified>
</cp:coreProperties>
</file>