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126" autoAdjust="0"/>
  </p:normalViewPr>
  <p:slideViewPr>
    <p:cSldViewPr snapToGrid="0">
      <p:cViewPr varScale="1">
        <p:scale>
          <a:sx n="53" d="100"/>
          <a:sy n="53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5A2A8-904F-430A-99EA-78C8FD808A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A3DC9-586F-4F52-BA8D-1EDB09075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9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 could be: </a:t>
            </a:r>
          </a:p>
          <a:p>
            <a:r>
              <a:rPr lang="en-GB" dirty="0"/>
              <a:t>If I were you, I would set an alarm. </a:t>
            </a:r>
          </a:p>
          <a:p>
            <a:r>
              <a:rPr lang="en-GB" dirty="0"/>
              <a:t>If I were you, I would go and check on Skellig to see if he is okay.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3DC9-586F-4F52-BA8D-1EDB090752A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47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3DC9-586F-4F52-BA8D-1EDB090752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0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3DC9-586F-4F52-BA8D-1EDB090752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5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If I were rich, I’d buy a Ferrari.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3DC9-586F-4F52-BA8D-1EDB090752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Answers: If I had known, I would have never gone. </a:t>
            </a:r>
          </a:p>
          <a:p>
            <a:r>
              <a:rPr lang="en-GB" dirty="0"/>
              <a:t>If he had seen it, he would have loved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3DC9-586F-4F52-BA8D-1EDB090752A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46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3DC9-586F-4F52-BA8D-1EDB090752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2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answers: </a:t>
            </a:r>
          </a:p>
          <a:p>
            <a:r>
              <a:rPr lang="en-GB" dirty="0"/>
              <a:t>She demand that the children listen. </a:t>
            </a:r>
          </a:p>
          <a:p>
            <a:r>
              <a:rPr lang="en-GB" dirty="0"/>
              <a:t>We command that they all stay indoors. </a:t>
            </a:r>
          </a:p>
          <a:p>
            <a:r>
              <a:rPr lang="en-GB" dirty="0"/>
              <a:t>I insist that you take the last slice of cake. </a:t>
            </a:r>
          </a:p>
          <a:p>
            <a:r>
              <a:rPr lang="en-GB" dirty="0"/>
              <a:t>I ask that you all play Monopoly kindly.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3DC9-586F-4F52-BA8D-1EDB090752A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58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Notes for parents: </a:t>
            </a:r>
          </a:p>
          <a:p>
            <a:r>
              <a:rPr lang="en-GB" dirty="0"/>
              <a:t>In tomorrow’s persuasive speech, the children will be writing to the public on how we should all change our lives after we are allowed to go back to school. </a:t>
            </a:r>
          </a:p>
          <a:p>
            <a:r>
              <a:rPr lang="en-GB" dirty="0"/>
              <a:t>Ideas could include: </a:t>
            </a:r>
          </a:p>
          <a:p>
            <a:pPr marL="228600" indent="-228600">
              <a:buAutoNum type="arabicParenR"/>
            </a:pPr>
            <a:r>
              <a:rPr lang="en-GB" dirty="0"/>
              <a:t>Ensuring that doctors and nurses working in the NHS are looked after and work manageable hours. </a:t>
            </a:r>
          </a:p>
          <a:p>
            <a:pPr marL="228600" indent="-228600">
              <a:buAutoNum type="arabicParenR"/>
            </a:pPr>
            <a:r>
              <a:rPr lang="en-GB" dirty="0"/>
              <a:t>Anyone who is in potential danger should have protective equipment. (You could discuss both of these points in relation to what is happening now) </a:t>
            </a:r>
          </a:p>
          <a:p>
            <a:pPr marL="228600" indent="-228600">
              <a:buAutoNum type="arabicParenR"/>
            </a:pPr>
            <a:r>
              <a:rPr lang="en-GB" dirty="0"/>
              <a:t>We should all make sure we as hygienic as possible by washing hands regularly so that we don’t spread germs. </a:t>
            </a:r>
          </a:p>
          <a:p>
            <a:pPr marL="228600" indent="-228600">
              <a:buAutoNum type="arabicParenR"/>
            </a:pPr>
            <a:r>
              <a:rPr lang="en-GB" dirty="0"/>
              <a:t>People should drive less to limit pollution in the world. </a:t>
            </a:r>
          </a:p>
          <a:p>
            <a:pPr marL="228600" indent="-228600">
              <a:buAutoNum type="arabicParenR"/>
            </a:pPr>
            <a:r>
              <a:rPr lang="en-GB" dirty="0"/>
              <a:t>We should look after our most vulnerable adults – the elderly and the homeless - and ensure they are safe.</a:t>
            </a:r>
          </a:p>
          <a:p>
            <a:pPr marL="228600" indent="-228600">
              <a:buAutoNum type="arabicParenR"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Example sentences: </a:t>
            </a:r>
          </a:p>
          <a:p>
            <a:pPr marL="228600" indent="-228600">
              <a:buAutoNum type="arabicParenR"/>
            </a:pPr>
            <a:r>
              <a:rPr lang="en-GB" dirty="0"/>
              <a:t>If I were you, I would catch public transport or walk to school so that we are damaging our environment less. </a:t>
            </a:r>
          </a:p>
          <a:p>
            <a:pPr marL="228600" indent="-228600">
              <a:buAutoNum type="arabicParenR"/>
            </a:pPr>
            <a:r>
              <a:rPr lang="en-GB" dirty="0"/>
              <a:t>I recommend that we all phone or call our grandparents to make sure they are okay in these troubling times. </a:t>
            </a:r>
          </a:p>
          <a:p>
            <a:pPr marL="228600" indent="-228600">
              <a:buAutoNum type="arabicParenR"/>
            </a:pPr>
            <a:r>
              <a:rPr lang="en-GB" dirty="0"/>
              <a:t>When this is all over, I insist that everyone washes their hands as regularly as possible to stop the spread of germs.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3DC9-586F-4F52-BA8D-1EDB090752A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D931-CD82-4343-9529-7089CB7A5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88E2A-5FBC-45C3-A94E-F02698772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34C90-F2A1-4DD6-9FDD-40EBECFF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074F-FD72-4074-8078-03089A44553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3E058-F137-4E9B-8243-F893EF0D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C1754-FB9C-4183-8782-5BCF2858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50BC-A631-4AB6-B6B9-B80DA193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9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3E6A-938A-41BF-8266-8257E20A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357F0-2855-4A2D-97F1-0C01A7DE4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6E7AB-5A4A-4E67-9EBD-7FCFC6F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074F-FD72-4074-8078-03089A44553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CCFE1-E569-45B5-82A4-03CD6C8A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55500-DBC4-4793-8302-F93815EE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50BC-A631-4AB6-B6B9-B80DA193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62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BFC7C-90C8-4D38-9DB7-399FDBF1F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976A9-01C0-46C0-8CED-9FE46DBC8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320B4-1209-42A3-B59B-92B3596C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074F-FD72-4074-8078-03089A44553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455BB-F52B-4598-97CB-CDE569CB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D5A7A-8FB0-43EB-BDC0-107DC970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50BC-A631-4AB6-B6B9-B80DA193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6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F097-79C9-4DC0-8DAF-9104E069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74124-BA42-4840-B149-FD85F8706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1AF85-6F73-4A1D-A04D-DD5D2D85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074F-FD72-4074-8078-03089A44553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59959-7C07-49EE-8D5F-ABE72154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D26B6-7AA3-41E8-ABCD-B449B214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50BC-A631-4AB6-B6B9-B80DA193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9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514E-C8CD-417B-A90A-20DAD265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D0176-6A32-4101-95E2-1ACF61EDD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19C47-491F-4BDB-982D-11D523FC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074F-FD72-4074-8078-03089A44553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881E2-629B-4518-B8A9-716EA651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9C833-21D3-42CB-AD0A-19008690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50BC-A631-4AB6-B6B9-B80DA193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1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F488-D69D-4DCA-B992-29316DB6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3BF84-6745-4929-A9D8-E97E523A1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C2B22-85CB-4A24-9E3A-C370301D2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EE03A-D64C-4553-8694-9E692606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074F-FD72-4074-8078-03089A44553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FF864-42A1-449F-9444-BDAA78C5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96E98-F41D-43A2-8259-80B0CD25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50BC-A631-4AB6-B6B9-B80DA193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72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6CFB7-97F4-4043-8318-2C677E8B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AF062-227B-445A-9720-F83C472DF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50347-4B89-4B14-A094-50A46489D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7F0C1-99C9-49A0-851A-C1E6A0919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5DE18-3BDE-4FA1-A44C-8549364DD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B0903-CA60-4838-8E1B-744BBC1C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074F-FD72-4074-8078-03089A44553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AE4B1-EF63-43AB-8A51-8D9E6015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2EF77-CDBA-41AF-8A04-4C360EFB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50BC-A631-4AB6-B6B9-B80DA193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9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42FA5-1C1A-450C-B557-E3A2E685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28FFA-035B-436A-B5DE-D09F875A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074F-FD72-4074-8078-03089A44553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9B48C-75EA-440D-9532-445698D8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BE32D-B05F-4E23-B5A4-C4B3F213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50BC-A631-4AB6-B6B9-B80DA193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1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94A53-E8D1-4DBA-8AD5-5077DBC3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074F-FD72-4074-8078-03089A44553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CD0BA-88F1-43E9-AA6C-E1192E87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E1EBB-70D7-47A5-A53C-1C5F6A73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50BC-A631-4AB6-B6B9-B80DA193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66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519B-D693-4792-A5F2-2E1F08DB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527CD-968A-4828-8797-CDFCA0019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74F54-BA96-451B-B745-E9E0F21F1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06994-C77B-4AC5-93C0-5C8A508B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074F-FD72-4074-8078-03089A44553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0201D-8A6F-4059-AE07-EEB13C39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CC884-C554-4DCB-9481-21976ED0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50BC-A631-4AB6-B6B9-B80DA193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0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9CE0-8C79-46F3-B40C-26231672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01A84-2CFE-4044-AAA5-A6F47FFE9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5ED9D-0339-4E8E-A0BB-8DC769071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5390E-2AA0-443B-9257-C0EC6EE9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074F-FD72-4074-8078-03089A44553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16B66-C377-4F2E-8521-6501B746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A159A-950A-41BE-B6AF-A4F83632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50BC-A631-4AB6-B6B9-B80DA193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7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EF761-3B6A-43AC-B608-C270B1D4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B6360-7A7B-499E-A6B7-5E074CF5A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4689-26FB-4CA5-89E2-4C62FD087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074F-FD72-4074-8078-03089A44553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96DA5-680D-4C05-8664-385B2836A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37DCD-E6B7-4B34-83FC-244371C4B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0BC-A631-4AB6-B6B9-B80DA193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B842-F39E-4203-A7D4-554EF5892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4010"/>
            <a:ext cx="9144000" cy="117944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GB" dirty="0">
                <a:latin typeface="Arial Rounded MT Bold" panose="020F0704030504030204" pitchFamily="34" charset="0"/>
              </a:rPr>
              <a:t>Home Learning: </a:t>
            </a:r>
            <a:r>
              <a:rPr lang="en-GB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English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BF6CA3-E70C-4A97-A653-57ED314CDE6D}"/>
              </a:ext>
            </a:extLst>
          </p:cNvPr>
          <p:cNvSpPr txBox="1">
            <a:spLocks/>
          </p:cNvSpPr>
          <p:nvPr/>
        </p:nvSpPr>
        <p:spPr>
          <a:xfrm>
            <a:off x="2856411" y="1814362"/>
            <a:ext cx="6666411" cy="117944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Tuesday: </a:t>
            </a:r>
            <a:r>
              <a:rPr lang="en-GB" dirty="0">
                <a:solidFill>
                  <a:srgbClr val="7030A0"/>
                </a:solidFill>
                <a:latin typeface="Arial Rounded MT Bold" panose="020F0704030504030204" pitchFamily="34" charset="0"/>
              </a:rPr>
              <a:t>Grammar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E67F79-4282-4BD2-BB59-F7DFCB196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11" y="3464935"/>
            <a:ext cx="7013667" cy="25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BB2049-2BB5-4B41-A771-B6AC26ED1AA3}"/>
              </a:ext>
            </a:extLst>
          </p:cNvPr>
          <p:cNvSpPr txBox="1"/>
          <p:nvPr/>
        </p:nvSpPr>
        <p:spPr>
          <a:xfrm>
            <a:off x="0" y="247471"/>
            <a:ext cx="600910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 Rounded MT Bold" panose="020F0704030504030204" pitchFamily="34" charset="0"/>
              </a:rPr>
              <a:t>A few more things…</a:t>
            </a:r>
          </a:p>
          <a:p>
            <a:endParaRPr lang="en-GB" sz="4400" dirty="0">
              <a:latin typeface="Arial Rounded MT Bold" panose="020F0704030504030204" pitchFamily="34" charset="0"/>
            </a:endParaRPr>
          </a:p>
          <a:p>
            <a:r>
              <a:rPr lang="en-GB" sz="4000" dirty="0">
                <a:latin typeface="Arial Rounded MT Bold" panose="020F0704030504030204" pitchFamily="34" charset="0"/>
              </a:rPr>
              <a:t>We can use the subjunctive when we use formal verbs to give advice, a command or for unreal situations.</a:t>
            </a:r>
          </a:p>
          <a:p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We need to use the word “that”.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E0EEA-4F0C-45DB-A39E-9FF037C4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106" y="1757808"/>
            <a:ext cx="5885714" cy="4495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CA39F-0690-489B-B79C-5F6140A3C5D2}"/>
              </a:ext>
            </a:extLst>
          </p:cNvPr>
          <p:cNvSpPr txBox="1"/>
          <p:nvPr/>
        </p:nvSpPr>
        <p:spPr>
          <a:xfrm>
            <a:off x="6915150" y="247471"/>
            <a:ext cx="483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Formal verbs you can use in the subjunctive form.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D59012-8AED-4669-9894-AF5901B9C27D}"/>
              </a:ext>
            </a:extLst>
          </p:cNvPr>
          <p:cNvCxnSpPr/>
          <p:nvPr/>
        </p:nvCxnSpPr>
        <p:spPr>
          <a:xfrm flipH="1">
            <a:off x="8591550" y="955357"/>
            <a:ext cx="304800" cy="1510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5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C4FF47-DF26-44E1-BEC8-139B568FA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4" y="759422"/>
            <a:ext cx="7538393" cy="5565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EE90F6-12CA-4CD2-AD84-329775A49C0D}"/>
              </a:ext>
            </a:extLst>
          </p:cNvPr>
          <p:cNvSpPr txBox="1"/>
          <p:nvPr/>
        </p:nvSpPr>
        <p:spPr>
          <a:xfrm>
            <a:off x="8001000" y="356522"/>
            <a:ext cx="38404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Write a sentence using each of the formal verbs: </a:t>
            </a:r>
          </a:p>
          <a:p>
            <a:endParaRPr lang="en-GB" sz="2400" dirty="0">
              <a:latin typeface="Arial Rounded MT Bold" panose="020F0704030504030204" pitchFamily="34" charset="0"/>
            </a:endParaRPr>
          </a:p>
          <a:p>
            <a:pPr marL="342900" indent="-342900">
              <a:buAutoNum type="arabicParenR"/>
            </a:pPr>
            <a:r>
              <a:rPr lang="en-GB" sz="2400" dirty="0">
                <a:latin typeface="Arial Rounded MT Bold" panose="020F0704030504030204" pitchFamily="34" charset="0"/>
              </a:rPr>
              <a:t>Propose </a:t>
            </a:r>
          </a:p>
          <a:p>
            <a:pPr marL="342900" indent="-342900">
              <a:buAutoNum type="arabicParenR"/>
            </a:pPr>
            <a:r>
              <a:rPr lang="en-GB" sz="2400" dirty="0">
                <a:latin typeface="Arial Rounded MT Bold" panose="020F0704030504030204" pitchFamily="34" charset="0"/>
              </a:rPr>
              <a:t>Demand</a:t>
            </a:r>
          </a:p>
          <a:p>
            <a:pPr marL="342900" indent="-342900">
              <a:buAutoNum type="arabicParenR"/>
            </a:pPr>
            <a:r>
              <a:rPr lang="en-GB" sz="2400" dirty="0">
                <a:latin typeface="Arial Rounded MT Bold" panose="020F0704030504030204" pitchFamily="34" charset="0"/>
              </a:rPr>
              <a:t>Command</a:t>
            </a:r>
          </a:p>
          <a:p>
            <a:pPr marL="342900" indent="-342900">
              <a:buAutoNum type="arabicParenR"/>
            </a:pPr>
            <a:r>
              <a:rPr lang="en-GB" sz="2400" dirty="0">
                <a:latin typeface="Arial Rounded MT Bold" panose="020F0704030504030204" pitchFamily="34" charset="0"/>
              </a:rPr>
              <a:t>Insist</a:t>
            </a:r>
          </a:p>
          <a:p>
            <a:pPr marL="342900" indent="-342900">
              <a:buAutoNum type="arabicParenR"/>
            </a:pPr>
            <a:r>
              <a:rPr lang="en-GB" sz="2400" dirty="0">
                <a:latin typeface="Arial Rounded MT Bold" panose="020F0704030504030204" pitchFamily="34" charset="0"/>
              </a:rPr>
              <a:t>Ask</a:t>
            </a:r>
          </a:p>
          <a:p>
            <a:pPr marL="342900" indent="-342900">
              <a:buAutoNum type="arabicParenR"/>
            </a:pPr>
            <a:endParaRPr lang="en-GB" sz="2400" dirty="0">
              <a:latin typeface="Arial Rounded MT Bold" panose="020F0704030504030204" pitchFamily="34" charset="0"/>
            </a:endParaRPr>
          </a:p>
          <a:p>
            <a:endParaRPr lang="en-GB" sz="2400" dirty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For example, </a:t>
            </a:r>
          </a:p>
          <a:p>
            <a:endParaRPr lang="en-GB" sz="2400" dirty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I 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propose </a:t>
            </a:r>
            <a:r>
              <a:rPr lang="en-GB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that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>
                <a:latin typeface="Arial Rounded MT Bold" panose="020F0704030504030204" pitchFamily="34" charset="0"/>
              </a:rPr>
              <a:t>we open school as soon as it is safe to do so. </a:t>
            </a:r>
          </a:p>
        </p:txBody>
      </p:sp>
    </p:spTree>
    <p:extLst>
      <p:ext uri="{BB962C8B-B14F-4D97-AF65-F5344CB8AC3E}">
        <p14:creationId xmlns:p14="http://schemas.microsoft.com/office/powerpoint/2010/main" val="401633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3DB8E5-3A34-4270-B13D-40F31740F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1" b="19355"/>
          <a:stretch/>
        </p:blipFill>
        <p:spPr>
          <a:xfrm>
            <a:off x="3840480" y="99001"/>
            <a:ext cx="4831079" cy="14880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015ECA-ED8D-4D76-AD4A-8FE24ACD3C20}"/>
              </a:ext>
            </a:extLst>
          </p:cNvPr>
          <p:cNvSpPr/>
          <p:nvPr/>
        </p:nvSpPr>
        <p:spPr>
          <a:xfrm>
            <a:off x="350520" y="1471136"/>
            <a:ext cx="11414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GB" sz="3600" dirty="0">
                <a:latin typeface="Arial Rounded MT Bold" panose="020F0704030504030204" pitchFamily="34" charset="0"/>
              </a:rPr>
              <a:t>The subjunctive form is formal.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3600" dirty="0">
                <a:latin typeface="Arial Rounded MT Bold" panose="020F0704030504030204" pitchFamily="34" charset="0"/>
              </a:rPr>
              <a:t>Instead of using “was” we use “were”.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3600" dirty="0">
                <a:latin typeface="Arial Rounded MT Bold" panose="020F0704030504030204" pitchFamily="34" charset="0"/>
              </a:rPr>
              <a:t>It often has the word “if” in it, but not always.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3600" dirty="0">
                <a:latin typeface="Arial Rounded MT Bold" panose="020F0704030504030204" pitchFamily="34" charset="0"/>
              </a:rPr>
              <a:t>You can also use “had”  to create the subjunctive form.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3600" dirty="0">
                <a:latin typeface="Arial Rounded MT Bold" panose="020F0704030504030204" pitchFamily="34" charset="0"/>
              </a:rPr>
              <a:t> Formal verbs can also be used to create the subjunctive forms.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3600" dirty="0">
                <a:latin typeface="Arial Rounded MT Bold" panose="020F0704030504030204" pitchFamily="34" charset="0"/>
              </a:rPr>
              <a:t> When using a formal verb like “demand” you also need “that” in the sentence. </a:t>
            </a:r>
          </a:p>
        </p:txBody>
      </p:sp>
    </p:spTree>
    <p:extLst>
      <p:ext uri="{BB962C8B-B14F-4D97-AF65-F5344CB8AC3E}">
        <p14:creationId xmlns:p14="http://schemas.microsoft.com/office/powerpoint/2010/main" val="43955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76CD43E-C9C0-4DF0-AFA8-D1A1F7606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" y="501015"/>
            <a:ext cx="2467928" cy="1848228"/>
          </a:xfrm>
          <a:prstGeom prst="rect">
            <a:avLst/>
          </a:prstGeom>
        </p:spPr>
      </p:pic>
      <p:pic>
        <p:nvPicPr>
          <p:cNvPr id="4098" name="Picture 2" descr="Image result for persuasive speakers">
            <a:extLst>
              <a:ext uri="{FF2B5EF4-FFF2-40B4-BE49-F238E27FC236}">
                <a16:creationId xmlns:a16="http://schemas.microsoft.com/office/drawing/2014/main" id="{5E036D09-3E7D-421E-B946-148B497A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501015"/>
            <a:ext cx="27622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ersuasive speakers">
            <a:extLst>
              <a:ext uri="{FF2B5EF4-FFF2-40B4-BE49-F238E27FC236}">
                <a16:creationId xmlns:a16="http://schemas.microsoft.com/office/drawing/2014/main" id="{7216BCD6-BE5B-4D37-A169-1EC64792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498" y="501015"/>
            <a:ext cx="2542222" cy="169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712FF6-E229-4B25-BFA4-344FAB168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46" y="5006340"/>
            <a:ext cx="2857500" cy="1600200"/>
          </a:xfrm>
          <a:prstGeom prst="rect">
            <a:avLst/>
          </a:prstGeom>
        </p:spPr>
      </p:pic>
      <p:pic>
        <p:nvPicPr>
          <p:cNvPr id="4102" name="Picture 6" descr="Image result for theresa may">
            <a:extLst>
              <a:ext uri="{FF2B5EF4-FFF2-40B4-BE49-F238E27FC236}">
                <a16:creationId xmlns:a16="http://schemas.microsoft.com/office/drawing/2014/main" id="{C2B2536D-EA8E-4096-ACD7-84C8E946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40" y="5006340"/>
            <a:ext cx="2237422" cy="16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39618D8-3151-4F62-B070-15944364D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70" y="5006340"/>
            <a:ext cx="2857500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0CC343-EDB3-45FB-B7B2-D2071E00957B}"/>
              </a:ext>
            </a:extLst>
          </p:cNvPr>
          <p:cNvSpPr txBox="1"/>
          <p:nvPr/>
        </p:nvSpPr>
        <p:spPr>
          <a:xfrm>
            <a:off x="293846" y="2349243"/>
            <a:ext cx="11391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Tomorrow you will be writing our own persuasive speech.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Subject: 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What should we change about our world when we get back to normal?  </a:t>
            </a:r>
          </a:p>
        </p:txBody>
      </p:sp>
    </p:spTree>
    <p:extLst>
      <p:ext uri="{BB962C8B-B14F-4D97-AF65-F5344CB8AC3E}">
        <p14:creationId xmlns:p14="http://schemas.microsoft.com/office/powerpoint/2010/main" val="5893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51AD1D-4FE3-4B73-8444-D018A55FED45}"/>
              </a:ext>
            </a:extLst>
          </p:cNvPr>
          <p:cNvSpPr/>
          <p:nvPr/>
        </p:nvSpPr>
        <p:spPr>
          <a:xfrm>
            <a:off x="3215640" y="369094"/>
            <a:ext cx="83362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Subject: </a:t>
            </a:r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What should we change about our world when we get back to normal?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0D66D-6DE1-4030-A116-094230885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" y="184547"/>
            <a:ext cx="2857500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E28787-FD1B-4EE4-BBEE-A6436EBB29B7}"/>
              </a:ext>
            </a:extLst>
          </p:cNvPr>
          <p:cNvSpPr txBox="1"/>
          <p:nvPr/>
        </p:nvSpPr>
        <p:spPr>
          <a:xfrm>
            <a:off x="248126" y="2240280"/>
            <a:ext cx="114561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Use the subjunctive form to write at least 5 sentences about how life should be when we are all back to normal. Use the previous slides to help you on the subjunctive form. </a:t>
            </a: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400" u="sng" dirty="0">
                <a:latin typeface="Arial Rounded MT Bold" panose="020F0704030504030204" pitchFamily="34" charset="0"/>
              </a:rPr>
              <a:t>Ideas that might help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What would we like to change/make better?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3236C0-D740-468A-9C7D-6382BE5FD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" y="5373469"/>
            <a:ext cx="1753077" cy="1183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25B034-0F3E-4561-8B7B-B9D276A31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87" y="5373469"/>
            <a:ext cx="1753077" cy="1327698"/>
          </a:xfrm>
          <a:prstGeom prst="rect">
            <a:avLst/>
          </a:prstGeom>
        </p:spPr>
      </p:pic>
      <p:pic>
        <p:nvPicPr>
          <p:cNvPr id="10" name="Picture 9" descr="A picture containing man, table, white, sink&#10;&#10;Description automatically generated">
            <a:extLst>
              <a:ext uri="{FF2B5EF4-FFF2-40B4-BE49-F238E27FC236}">
                <a16:creationId xmlns:a16="http://schemas.microsoft.com/office/drawing/2014/main" id="{87FF4D31-D634-46C4-8C5A-C0798F665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70" y="5463114"/>
            <a:ext cx="1725930" cy="1148407"/>
          </a:xfrm>
          <a:prstGeom prst="rect">
            <a:avLst/>
          </a:prstGeom>
        </p:spPr>
      </p:pic>
      <p:pic>
        <p:nvPicPr>
          <p:cNvPr id="12" name="Picture 11" descr="A herd of sheep walking down a street&#10;&#10;Description automatically generated">
            <a:extLst>
              <a:ext uri="{FF2B5EF4-FFF2-40B4-BE49-F238E27FC236}">
                <a16:creationId xmlns:a16="http://schemas.microsoft.com/office/drawing/2014/main" id="{1A415A3A-9AF3-4791-A47C-69DF02D692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200621"/>
            <a:ext cx="2034540" cy="1356360"/>
          </a:xfrm>
          <a:prstGeom prst="rect">
            <a:avLst/>
          </a:prstGeom>
        </p:spPr>
      </p:pic>
      <p:pic>
        <p:nvPicPr>
          <p:cNvPr id="5122" name="Picture 2" descr="Dealing with homelessness as a security guard - JAG Security">
            <a:extLst>
              <a:ext uri="{FF2B5EF4-FFF2-40B4-BE49-F238E27FC236}">
                <a16:creationId xmlns:a16="http://schemas.microsoft.com/office/drawing/2014/main" id="{E50BC72E-A0FF-41B6-AB34-4FE707C4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033" y="4919417"/>
            <a:ext cx="1919287" cy="12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lderly face impossible search for a care home | News | The Times">
            <a:extLst>
              <a:ext uri="{FF2B5EF4-FFF2-40B4-BE49-F238E27FC236}">
                <a16:creationId xmlns:a16="http://schemas.microsoft.com/office/drawing/2014/main" id="{D4BFE706-4F20-49AE-8F83-4E320E02E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" y="3658058"/>
            <a:ext cx="1535259" cy="10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4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8436-7EAA-49F8-B125-32556E9C2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Write a sentence that gives advice for the two situations…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7F71-C344-49E2-80B8-96C36BF04A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Mr Silvester is really struggling to get up early enough because he isn’t in school.</a:t>
            </a:r>
          </a:p>
        </p:txBody>
      </p:sp>
      <p:pic>
        <p:nvPicPr>
          <p:cNvPr id="6" name="Content Placeholder 5" descr="A close up of a clock&#10;&#10;Description automatically generated">
            <a:extLst>
              <a:ext uri="{FF2B5EF4-FFF2-40B4-BE49-F238E27FC236}">
                <a16:creationId xmlns:a16="http://schemas.microsoft.com/office/drawing/2014/main" id="{4A975CFC-BD28-4F06-97C2-2105440E37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3800324"/>
            <a:ext cx="2751908" cy="3057676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ACB560-1309-4A33-B8E2-C573BB9AD3B1}"/>
              </a:ext>
            </a:extLst>
          </p:cNvPr>
          <p:cNvSpPr txBox="1">
            <a:spLocks/>
          </p:cNvSpPr>
          <p:nvPr/>
        </p:nvSpPr>
        <p:spPr>
          <a:xfrm>
            <a:off x="6372497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Michael and Mina are worried about Skellig being in the shed alone.</a:t>
            </a:r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C7AB2F9-DEF6-405F-919D-66DAA780D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9" y="3185888"/>
            <a:ext cx="2325461" cy="330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C749B5-41FD-45AF-A102-4C5DE9F21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307" y="3911151"/>
            <a:ext cx="6697385" cy="29468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DC0C22-9239-41E2-A224-CBD06EBBF55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2743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Did you start your sentence with “If I were you”?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If you did, you are using the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subjunctive form</a:t>
            </a:r>
            <a:r>
              <a:rPr lang="en-GB" sz="4000" dirty="0"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059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725C1D-7FDC-4AE1-AD4A-8E7DA54E8BE1}"/>
              </a:ext>
            </a:extLst>
          </p:cNvPr>
          <p:cNvSpPr/>
          <p:nvPr/>
        </p:nvSpPr>
        <p:spPr>
          <a:xfrm>
            <a:off x="289560" y="388263"/>
            <a:ext cx="11719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The subjunctive mood is all about how the 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verb</a:t>
            </a:r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 (doing word)appears in a sentence.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b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</a:br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Subjunctives make language sound more 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formal</a:t>
            </a:r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.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b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</a:br>
            <a:endParaRPr lang="en-GB" sz="3200" dirty="0">
              <a:solidFill>
                <a:srgbClr val="1C1C1C"/>
              </a:solidFill>
              <a:latin typeface="Arial Rounded MT Bold" panose="020F0704030504030204" pitchFamily="34" charset="0"/>
            </a:endParaRPr>
          </a:p>
          <a:p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They can be used for: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•</a:t>
            </a:r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showing conditions that are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not true</a:t>
            </a:r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;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•</a:t>
            </a:r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making a 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command more formal</a:t>
            </a:r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;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•</a:t>
            </a:r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making a 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wish more formal</a:t>
            </a:r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;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•</a:t>
            </a:r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making a 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request more formal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7D703-6013-4195-8D9B-ACB630EF4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4"/>
          <a:stretch/>
        </p:blipFill>
        <p:spPr>
          <a:xfrm>
            <a:off x="8531689" y="2865120"/>
            <a:ext cx="2700191" cy="38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67B331-252C-418E-9EA8-518B9594C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80798"/>
              </p:ext>
            </p:extLst>
          </p:nvPr>
        </p:nvGraphicFramePr>
        <p:xfrm>
          <a:off x="243840" y="0"/>
          <a:ext cx="11612880" cy="6333076"/>
        </p:xfrm>
        <a:graphic>
          <a:graphicData uri="http://schemas.openxmlformats.org/drawingml/2006/table">
            <a:tbl>
              <a:tblPr/>
              <a:tblGrid>
                <a:gridCol w="11612880">
                  <a:extLst>
                    <a:ext uri="{9D8B030D-6E8A-4147-A177-3AD203B41FA5}">
                      <a16:colId xmlns:a16="http://schemas.microsoft.com/office/drawing/2014/main" val="2182004606"/>
                    </a:ext>
                  </a:extLst>
                </a:gridCol>
              </a:tblGrid>
              <a:tr h="6329901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The subjunctive form</a:t>
                      </a:r>
                      <a:endParaRPr lang="en-GB" sz="20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sz="44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Have a look at these sentences. </a:t>
                      </a:r>
                    </a:p>
                    <a:p>
                      <a:pPr algn="ctr"/>
                      <a:r>
                        <a:rPr lang="en-GB" sz="44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What is the subjunctive form below?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br>
                        <a:rPr lang="en-GB" sz="33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</a:br>
                      <a:endParaRPr lang="en-GB" sz="3300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GB" sz="3300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If I were him, I would sharpen my pencil. </a:t>
                      </a:r>
                      <a:endParaRPr lang="en-GB" sz="24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Were I a little bit younger, I would be able to run around all day. </a:t>
                      </a:r>
                      <a:endParaRPr lang="en-GB" sz="24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I would stay up really late if I were younger. </a:t>
                      </a:r>
                      <a:endParaRPr lang="en-GB" sz="24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If I were him, I'd sleep a little bit earlier than 11pm.</a:t>
                      </a:r>
                      <a:endParaRPr lang="en-GB" sz="24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9436" marR="69436" marT="34718" marB="3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140934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DADC7B-05D5-4309-9B77-8645CEE9018A}"/>
              </a:ext>
            </a:extLst>
          </p:cNvPr>
          <p:cNvSpPr/>
          <p:nvPr/>
        </p:nvSpPr>
        <p:spPr>
          <a:xfrm>
            <a:off x="243840" y="2087880"/>
            <a:ext cx="2438400" cy="1341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We use the verb “were” instead of “was” as it sounds more formal.</a:t>
            </a:r>
          </a:p>
        </p:txBody>
      </p:sp>
    </p:spTree>
    <p:extLst>
      <p:ext uri="{BB962C8B-B14F-4D97-AF65-F5344CB8AC3E}">
        <p14:creationId xmlns:p14="http://schemas.microsoft.com/office/powerpoint/2010/main" val="61232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67B331-252C-418E-9EA8-518B9594C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494845"/>
              </p:ext>
            </p:extLst>
          </p:nvPr>
        </p:nvGraphicFramePr>
        <p:xfrm>
          <a:off x="243840" y="0"/>
          <a:ext cx="11612880" cy="6329901"/>
        </p:xfrm>
        <a:graphic>
          <a:graphicData uri="http://schemas.openxmlformats.org/drawingml/2006/table">
            <a:tbl>
              <a:tblPr/>
              <a:tblGrid>
                <a:gridCol w="11612880">
                  <a:extLst>
                    <a:ext uri="{9D8B030D-6E8A-4147-A177-3AD203B41FA5}">
                      <a16:colId xmlns:a16="http://schemas.microsoft.com/office/drawing/2014/main" val="2182004606"/>
                    </a:ext>
                  </a:extLst>
                </a:gridCol>
              </a:tblGrid>
              <a:tr h="6329901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ANSWERS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br>
                        <a:rPr lang="en-GB" sz="33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</a:br>
                      <a:endParaRPr lang="en-GB" sz="3300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GB" sz="3300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If I were him</a:t>
                      </a:r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, I would sharpen my pencil. </a:t>
                      </a:r>
                      <a:endParaRPr lang="en-GB" sz="24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Were I </a:t>
                      </a:r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a little bit younger, I would be able to run around all day. </a:t>
                      </a:r>
                      <a:endParaRPr lang="en-GB" sz="24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I would stay up really late </a:t>
                      </a: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if I were </a:t>
                      </a:r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younger. </a:t>
                      </a:r>
                      <a:endParaRPr lang="en-GB" sz="24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If I were him</a:t>
                      </a:r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, I'd sleep a little bit earlier than 11pm</a:t>
                      </a:r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endParaRPr lang="en-GB" sz="2400" dirty="0">
                        <a:effectLst/>
                      </a:endParaRPr>
                    </a:p>
                  </a:txBody>
                  <a:tcPr marL="69436" marR="69436" marT="34718" marB="34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14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27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FF600E-1925-464A-AB4A-3318B5409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2" y="480217"/>
            <a:ext cx="11990476" cy="25142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90967C-BC80-4FDA-9A02-5AB7F90DE1D1}"/>
              </a:ext>
            </a:extLst>
          </p:cNvPr>
          <p:cNvSpPr/>
          <p:nvPr/>
        </p:nvSpPr>
        <p:spPr>
          <a:xfrm>
            <a:off x="289560" y="3863498"/>
            <a:ext cx="118016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Can you change this sentence so that it is in the subjunctive form?</a:t>
            </a:r>
          </a:p>
          <a:p>
            <a:pPr algn="ctr"/>
            <a:endParaRPr lang="en-GB" sz="3600" dirty="0">
              <a:solidFill>
                <a:srgbClr val="1C1C1C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If I was rich, I'd buy a Ferrari. </a:t>
            </a:r>
          </a:p>
        </p:txBody>
      </p:sp>
    </p:spTree>
    <p:extLst>
      <p:ext uri="{BB962C8B-B14F-4D97-AF65-F5344CB8AC3E}">
        <p14:creationId xmlns:p14="http://schemas.microsoft.com/office/powerpoint/2010/main" val="121218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CA8B0A-0056-4316-8AEA-39821F699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4" y="4038414"/>
            <a:ext cx="11990476" cy="27904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6DAA86-FFCA-4982-842C-71FCFB11F12A}"/>
              </a:ext>
            </a:extLst>
          </p:cNvPr>
          <p:cNvSpPr/>
          <p:nvPr/>
        </p:nvSpPr>
        <p:spPr>
          <a:xfrm>
            <a:off x="-228600" y="334064"/>
            <a:ext cx="12176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'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Had</a:t>
            </a:r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' can also be used to create the subjunctive mood in sentences that show</a:t>
            </a:r>
            <a:r>
              <a:rPr lang="en-GB" sz="3200" dirty="0">
                <a:latin typeface="Arial Rounded MT Bold" panose="020F0704030504030204" pitchFamily="34" charset="0"/>
              </a:rPr>
              <a:t> </a:t>
            </a:r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things that are 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not true</a:t>
            </a:r>
            <a:r>
              <a:rPr lang="en-GB" sz="32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.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7EF655-8AA3-4305-8888-045FA140E2E4}"/>
              </a:ext>
            </a:extLst>
          </p:cNvPr>
          <p:cNvSpPr/>
          <p:nvPr/>
        </p:nvSpPr>
        <p:spPr>
          <a:xfrm>
            <a:off x="47422" y="2313198"/>
            <a:ext cx="118016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1C1C1C"/>
                </a:solidFill>
                <a:latin typeface="Arial Rounded MT Bold" panose="020F0704030504030204" pitchFamily="34" charset="0"/>
              </a:rPr>
              <a:t>Can you change this sentence so that it is in the subjunctive form?</a:t>
            </a:r>
          </a:p>
          <a:p>
            <a:pPr algn="ctr"/>
            <a:endParaRPr lang="en-GB" sz="3600" dirty="0">
              <a:solidFill>
                <a:srgbClr val="1C1C1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EF64D5-ADB6-4835-9ED5-FAE144D8679E}"/>
              </a:ext>
            </a:extLst>
          </p:cNvPr>
          <p:cNvSpPr/>
          <p:nvPr/>
        </p:nvSpPr>
        <p:spPr>
          <a:xfrm>
            <a:off x="356438" y="5763816"/>
            <a:ext cx="5074920" cy="883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4F01C2-1810-43EE-AA6E-09EE23A51152}"/>
              </a:ext>
            </a:extLst>
          </p:cNvPr>
          <p:cNvSpPr/>
          <p:nvPr/>
        </p:nvSpPr>
        <p:spPr>
          <a:xfrm>
            <a:off x="356438" y="4698742"/>
            <a:ext cx="5074920" cy="883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7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cap">
            <a:extLst>
              <a:ext uri="{FF2B5EF4-FFF2-40B4-BE49-F238E27FC236}">
                <a16:creationId xmlns:a16="http://schemas.microsoft.com/office/drawing/2014/main" id="{B713F7A7-55FD-4139-9383-D361387B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4627"/>
            <a:ext cx="4480560" cy="27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17AAE6-4094-4C15-8F7E-82AB4EA3F1BB}"/>
              </a:ext>
            </a:extLst>
          </p:cNvPr>
          <p:cNvSpPr txBox="1"/>
          <p:nvPr/>
        </p:nvSpPr>
        <p:spPr>
          <a:xfrm>
            <a:off x="350520" y="1048120"/>
            <a:ext cx="65836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4000" dirty="0">
                <a:latin typeface="Arial Rounded MT Bold" panose="020F0704030504030204" pitchFamily="34" charset="0"/>
              </a:rPr>
              <a:t>The subjunctive form is formal.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000" dirty="0">
                <a:latin typeface="Arial Rounded MT Bold" panose="020F0704030504030204" pitchFamily="34" charset="0"/>
              </a:rPr>
              <a:t>Instead of using “was” we use “were”.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000" dirty="0">
                <a:latin typeface="Arial Rounded MT Bold" panose="020F0704030504030204" pitchFamily="34" charset="0"/>
              </a:rPr>
              <a:t>It often has the word “if” in it, but not always.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000" dirty="0">
                <a:latin typeface="Arial Rounded MT Bold" panose="020F0704030504030204" pitchFamily="34" charset="0"/>
              </a:rPr>
              <a:t>You can also use “had”  to create the subjunctive form. </a:t>
            </a:r>
          </a:p>
          <a:p>
            <a:endParaRPr lang="en-GB" dirty="0"/>
          </a:p>
        </p:txBody>
      </p:sp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2D36E703-1299-4F2A-92E1-3BDD4537D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213735"/>
            <a:ext cx="48768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951</Words>
  <Application>Microsoft Office PowerPoint</Application>
  <PresentationFormat>Widescreen</PresentationFormat>
  <Paragraphs>107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Comic Sans MS</vt:lpstr>
      <vt:lpstr>Office Theme</vt:lpstr>
      <vt:lpstr>Home Learning: English </vt:lpstr>
      <vt:lpstr>Write a sentence that gives advice for the two situations…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Learning: English</dc:title>
  <dc:creator>John-Paul Silvester</dc:creator>
  <cp:lastModifiedBy>John-Paul Silvester</cp:lastModifiedBy>
  <cp:revision>7</cp:revision>
  <dcterms:created xsi:type="dcterms:W3CDTF">2020-04-29T10:47:38Z</dcterms:created>
  <dcterms:modified xsi:type="dcterms:W3CDTF">2020-04-29T11:44:21Z</dcterms:modified>
</cp:coreProperties>
</file>