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1E92-F6DC-40E7-B73C-C0F1836E7E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6799ED-518C-4AC6-A59A-AF1F10F97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AD365B-8714-42B5-BDC7-2A708C564348}"/>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801CF2B4-42E7-4C48-8182-14B0266A7E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1B75E-4CBC-4AD6-BA32-BA091C1E6256}"/>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5707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E9495-B73C-4FBC-80AB-17BFCC1A95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E0D91D-EAD9-4108-A06B-6CA7EDB36F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B2A61A-C41D-4B4E-9DB5-9C3CBC95D0A8}"/>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5349B4DB-D064-47B0-92BE-CFE1D6357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DB620A-1179-4252-8EC1-F678B7AF5971}"/>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2467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98534D-EF0F-42BC-8D4E-B958D7D97D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0209CC-6BED-4155-87CC-C0C3EE09BF0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8F6662-9246-49F7-9751-7C4746270E2C}"/>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3F313D60-D7E0-4249-A72A-015358FC9E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9E175C-8911-4644-9BFE-6AC21D6240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419453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7495-A8B3-4046-B39D-6883580BF1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A712E1-9B29-436A-89C8-08A505726E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2BC3D6-6FB9-4FB4-B759-C42ED097A8D0}"/>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03723D15-312F-4325-A8D6-D6258BBD81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9D92F3-6CDA-42A0-B355-43218143309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4964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45C1-0146-4E58-B39F-23EE1E288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38D297-C108-44B8-AEAE-FA940CF4DA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51334C-64D2-435C-925D-BC9E9B2B8DC9}"/>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A4576697-F6EB-4354-8787-3DEAEC308D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8EF76B-DC97-4A5B-A689-1A0051448E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6403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4C4E7-6752-49A4-99F5-4230122ED9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87ED39-2E86-4E06-A4A0-4CFAD53D875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EE0B7D-682B-46B7-B662-B0BF68490D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01433D-5668-4E0C-8080-1FD016B7324A}"/>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8D91AC50-24EA-42B5-9285-07B027327B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15FDC2-0F51-4465-9058-E2A0584FCF9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31977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6129B-224D-4AEE-996A-598C82868C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6A2BBC-C993-44AE-823C-C87E939EFA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11BE5B-94E0-4BBC-BE26-1F7364DAF9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4248D0-A83F-488E-8F64-4D72E39D46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9F90F-4458-4432-87EE-8118DA81B2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0EA998-7F1E-4B8B-91CB-D4882114C501}"/>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8" name="Footer Placeholder 7">
            <a:extLst>
              <a:ext uri="{FF2B5EF4-FFF2-40B4-BE49-F238E27FC236}">
                <a16:creationId xmlns:a16="http://schemas.microsoft.com/office/drawing/2014/main" id="{5A65FC8F-ED8D-4691-9E66-DCE3BB92BF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55D2675-ED0F-4340-9516-E1B51B97C52A}"/>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29464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98E28-31B6-45E9-8F47-9E76568CC6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13F66A-3B43-4111-B99E-4FD6CE88EFE3}"/>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4" name="Footer Placeholder 3">
            <a:extLst>
              <a:ext uri="{FF2B5EF4-FFF2-40B4-BE49-F238E27FC236}">
                <a16:creationId xmlns:a16="http://schemas.microsoft.com/office/drawing/2014/main" id="{82EA4CA7-559A-43EB-961F-56BE784CB6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F56D88-97A3-4E31-B84A-DED6F7DA5A4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168889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2D85C5-2CF7-4216-8921-FB15CE52ED19}"/>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3" name="Footer Placeholder 2">
            <a:extLst>
              <a:ext uri="{FF2B5EF4-FFF2-40B4-BE49-F238E27FC236}">
                <a16:creationId xmlns:a16="http://schemas.microsoft.com/office/drawing/2014/main" id="{EF67C821-07AF-45C7-AE35-19D7154E26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DB018C-1673-4810-984A-BF22A99E0F57}"/>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0918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2975-C692-4040-9B73-82E13B1CCD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F8EA4A-E68C-4DF3-ADE7-E2D992812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610C8E6-48A4-4000-AD7C-D7E44D1BE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E1AAA-3BAE-4526-886B-5AB60F90E525}"/>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09413D07-D638-4557-B3AC-89661DF05E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E9AB72-10D4-4A19-A48A-76F4ADD0A32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6876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8A6B-BF26-4B14-9A61-EF4554C4B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5101DC-FFA5-4C45-85EB-709D384789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EF35FB-8A12-4125-8508-14F15F209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BB988B-305F-4242-8F54-B3EC7C263593}"/>
              </a:ext>
            </a:extLst>
          </p:cNvPr>
          <p:cNvSpPr>
            <a:spLocks noGrp="1"/>
          </p:cNvSpPr>
          <p:nvPr>
            <p:ph type="dt" sz="half" idx="10"/>
          </p:nvPr>
        </p:nvSpPr>
        <p:spPr/>
        <p:txBody>
          <a:bodyPr/>
          <a:lstStyle/>
          <a:p>
            <a:fld id="{43465520-4E0A-4D2E-BA06-9AFB01DC0C6A}" type="datetimeFigureOut">
              <a:rPr lang="en-GB" smtClean="0"/>
              <a:t>15/04/2020</a:t>
            </a:fld>
            <a:endParaRPr lang="en-GB"/>
          </a:p>
        </p:txBody>
      </p:sp>
      <p:sp>
        <p:nvSpPr>
          <p:cNvPr id="6" name="Footer Placeholder 5">
            <a:extLst>
              <a:ext uri="{FF2B5EF4-FFF2-40B4-BE49-F238E27FC236}">
                <a16:creationId xmlns:a16="http://schemas.microsoft.com/office/drawing/2014/main" id="{711721DE-5497-4AD5-863A-7BD2C2F2A4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CF3EB1-BD5F-4E22-A77E-6B389A753C1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3645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3813E3-47FC-4425-9EE0-F6F3FFA8B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3DF82F-2757-4A02-B24A-67BF1DC1B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0CF91E-DABA-4445-BC44-B05655CA1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65520-4E0A-4D2E-BA06-9AFB01DC0C6A}" type="datetimeFigureOut">
              <a:rPr lang="en-GB" smtClean="0"/>
              <a:t>15/04/2020</a:t>
            </a:fld>
            <a:endParaRPr lang="en-GB"/>
          </a:p>
        </p:txBody>
      </p:sp>
      <p:sp>
        <p:nvSpPr>
          <p:cNvPr id="5" name="Footer Placeholder 4">
            <a:extLst>
              <a:ext uri="{FF2B5EF4-FFF2-40B4-BE49-F238E27FC236}">
                <a16:creationId xmlns:a16="http://schemas.microsoft.com/office/drawing/2014/main" id="{B69109A8-CA5A-4024-BB11-94ABE131A6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249381-E75B-44C3-B328-02DD1D699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C50CA-BBE8-4D83-9361-31FE5D0B8F19}" type="slidenum">
              <a:rPr lang="en-GB" smtClean="0"/>
              <a:t>‹#›</a:t>
            </a:fld>
            <a:endParaRPr lang="en-GB"/>
          </a:p>
        </p:txBody>
      </p:sp>
    </p:spTree>
    <p:extLst>
      <p:ext uri="{BB962C8B-B14F-4D97-AF65-F5344CB8AC3E}">
        <p14:creationId xmlns:p14="http://schemas.microsoft.com/office/powerpoint/2010/main" val="368885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B842-F39E-4203-A7D4-554EF5892075}"/>
              </a:ext>
            </a:extLst>
          </p:cNvPr>
          <p:cNvSpPr>
            <a:spLocks noGrp="1"/>
          </p:cNvSpPr>
          <p:nvPr>
            <p:ph type="ctrTitle"/>
          </p:nvPr>
        </p:nvSpPr>
        <p:spPr>
          <a:xfrm>
            <a:off x="1524000" y="434010"/>
            <a:ext cx="9144000" cy="1179443"/>
          </a:xfrm>
          <a:ln w="57150"/>
        </p:spPr>
        <p:style>
          <a:lnRef idx="2">
            <a:schemeClr val="accent2"/>
          </a:lnRef>
          <a:fillRef idx="1">
            <a:schemeClr val="lt1"/>
          </a:fillRef>
          <a:effectRef idx="0">
            <a:schemeClr val="accent2"/>
          </a:effectRef>
          <a:fontRef idx="minor">
            <a:schemeClr val="dk1"/>
          </a:fontRef>
        </p:style>
        <p:txBody>
          <a:bodyPr/>
          <a:lstStyle/>
          <a:p>
            <a:pPr algn="l"/>
            <a:r>
              <a:rPr lang="en-GB" dirty="0">
                <a:latin typeface="Arial Rounded MT Bold" panose="020F0704030504030204" pitchFamily="34" charset="0"/>
              </a:rPr>
              <a:t>Home Learning: </a:t>
            </a:r>
            <a:r>
              <a:rPr lang="en-GB" dirty="0">
                <a:solidFill>
                  <a:schemeClr val="accent2"/>
                </a:solidFill>
                <a:latin typeface="Arial Rounded MT Bold" panose="020F0704030504030204" pitchFamily="34" charset="0"/>
              </a:rPr>
              <a:t>English </a:t>
            </a:r>
          </a:p>
        </p:txBody>
      </p:sp>
      <p:sp>
        <p:nvSpPr>
          <p:cNvPr id="4" name="Title 1">
            <a:extLst>
              <a:ext uri="{FF2B5EF4-FFF2-40B4-BE49-F238E27FC236}">
                <a16:creationId xmlns:a16="http://schemas.microsoft.com/office/drawing/2014/main" id="{0EBF6CA3-E70C-4A97-A653-57ED314CDE6D}"/>
              </a:ext>
            </a:extLst>
          </p:cNvPr>
          <p:cNvSpPr txBox="1">
            <a:spLocks/>
          </p:cNvSpPr>
          <p:nvPr/>
        </p:nvSpPr>
        <p:spPr>
          <a:xfrm>
            <a:off x="1524000" y="1775104"/>
            <a:ext cx="9144000" cy="1179443"/>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dirty="0">
                <a:solidFill>
                  <a:schemeClr val="tx1"/>
                </a:solidFill>
                <a:latin typeface="Arial Rounded MT Bold" panose="020F0704030504030204" pitchFamily="34" charset="0"/>
              </a:rPr>
              <a:t>Tuesday: </a:t>
            </a:r>
            <a:r>
              <a:rPr lang="en-GB" dirty="0">
                <a:solidFill>
                  <a:srgbClr val="7030A0"/>
                </a:solidFill>
                <a:latin typeface="Arial Rounded MT Bold" panose="020F0704030504030204" pitchFamily="34" charset="0"/>
              </a:rPr>
              <a:t>Grammar </a:t>
            </a:r>
          </a:p>
        </p:txBody>
      </p:sp>
      <p:pic>
        <p:nvPicPr>
          <p:cNvPr id="1031" name="Picture 7" descr="Nerd joke | Grammar jokes, Grammar humor">
            <a:extLst>
              <a:ext uri="{FF2B5EF4-FFF2-40B4-BE49-F238E27FC236}">
                <a16:creationId xmlns:a16="http://schemas.microsoft.com/office/drawing/2014/main" id="{89704019-95C6-4169-B8D3-9152810550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9332" y="3328233"/>
            <a:ext cx="3345138" cy="335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35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1411CD0-9A98-4A4D-A57A-825996A479F5}"/>
              </a:ext>
            </a:extLst>
          </p:cNvPr>
          <p:cNvSpPr txBox="1"/>
          <p:nvPr/>
        </p:nvSpPr>
        <p:spPr>
          <a:xfrm>
            <a:off x="238539" y="366623"/>
            <a:ext cx="11608904" cy="6247864"/>
          </a:xfrm>
          <a:prstGeom prst="rect">
            <a:avLst/>
          </a:prstGeom>
          <a:solidFill>
            <a:srgbClr val="7030A0"/>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marL="457200" indent="-457200">
              <a:buFont typeface="Arial" panose="020B0604020202020204" pitchFamily="34" charset="0"/>
              <a:buChar char="•"/>
            </a:pPr>
            <a:r>
              <a:rPr lang="en-GB" sz="2800" dirty="0">
                <a:latin typeface="Arial Rounded MT Bold" panose="020F0704030504030204" pitchFamily="34" charset="0"/>
              </a:rPr>
              <a:t>Today we are researching </a:t>
            </a:r>
            <a:r>
              <a:rPr lang="en-GB" sz="2800" u="sng" dirty="0">
                <a:latin typeface="Arial Rounded MT Bold" panose="020F0704030504030204" pitchFamily="34" charset="0"/>
              </a:rPr>
              <a:t>subject specific vocabulary </a:t>
            </a:r>
            <a:r>
              <a:rPr lang="en-GB" sz="2800" dirty="0">
                <a:latin typeface="Arial Rounded MT Bold" panose="020F0704030504030204" pitchFamily="34" charset="0"/>
              </a:rPr>
              <a:t>for tomorrow’s writing task (take a sneak peek). </a:t>
            </a:r>
          </a:p>
          <a:p>
            <a:endParaRPr lang="en-GB" sz="2800" dirty="0">
              <a:latin typeface="Arial Rounded MT Bold" panose="020F0704030504030204" pitchFamily="34" charset="0"/>
            </a:endParaRPr>
          </a:p>
          <a:p>
            <a:pPr marL="457200" indent="-457200">
              <a:buFont typeface="Arial" panose="020B0604020202020204" pitchFamily="34" charset="0"/>
              <a:buChar char="•"/>
            </a:pPr>
            <a:r>
              <a:rPr lang="en-GB" sz="2800" dirty="0">
                <a:latin typeface="Arial Rounded MT Bold" panose="020F0704030504030204" pitchFamily="34" charset="0"/>
              </a:rPr>
              <a:t>You will be given a list of technical terms linked to either owls, angels or Skellig himself. You will need to research the terms and create a word map of at least 4 of the words. Examples of word maps have been provided for you to look at. </a:t>
            </a:r>
          </a:p>
          <a:p>
            <a:endParaRPr lang="en-GB" sz="2800" dirty="0">
              <a:latin typeface="Arial Rounded MT Bold" panose="020F0704030504030204" pitchFamily="34" charset="0"/>
            </a:endParaRPr>
          </a:p>
          <a:p>
            <a:pPr marL="457200" indent="-457200">
              <a:buFont typeface="Arial" panose="020B0604020202020204" pitchFamily="34" charset="0"/>
              <a:buChar char="•"/>
            </a:pPr>
            <a:r>
              <a:rPr lang="en-GB" sz="2800" dirty="0">
                <a:latin typeface="Arial Rounded MT Bold" panose="020F0704030504030204" pitchFamily="34" charset="0"/>
              </a:rPr>
              <a:t>The word maps will give you a firm grasp of the meaning of the words, in order for you to use them in tomorrow’s writing. I have included some words which you could most definitely use as a type of pun for e.g. ‘heavenly meal’ so keep this in mind for tomorrow. </a:t>
            </a:r>
          </a:p>
          <a:p>
            <a:br>
              <a:rPr lang="en-GB" dirty="0">
                <a:latin typeface="Arial Rounded MT Bold" panose="020F0704030504030204" pitchFamily="34" charset="0"/>
              </a:rPr>
            </a:br>
            <a:endParaRPr lang="en-GB" dirty="0"/>
          </a:p>
        </p:txBody>
      </p:sp>
    </p:spTree>
    <p:extLst>
      <p:ext uri="{BB962C8B-B14F-4D97-AF65-F5344CB8AC3E}">
        <p14:creationId xmlns:p14="http://schemas.microsoft.com/office/powerpoint/2010/main" val="1149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1411CD0-9A98-4A4D-A57A-825996A479F5}"/>
              </a:ext>
            </a:extLst>
          </p:cNvPr>
          <p:cNvSpPr txBox="1"/>
          <p:nvPr/>
        </p:nvSpPr>
        <p:spPr>
          <a:xfrm>
            <a:off x="291548" y="2136338"/>
            <a:ext cx="11608904" cy="4154984"/>
          </a:xfrm>
          <a:prstGeom prst="rect">
            <a:avLst/>
          </a:prstGeom>
          <a:solidFill>
            <a:srgbClr val="7030A0"/>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sz="2400" u="sng" dirty="0">
                <a:latin typeface="Arial Rounded MT Bold" panose="020F0704030504030204" pitchFamily="34" charset="0"/>
              </a:rPr>
              <a:t>What is ‘subject specific vocabulary’?</a:t>
            </a:r>
          </a:p>
          <a:p>
            <a:r>
              <a:rPr lang="en-GB" sz="2400" dirty="0">
                <a:latin typeface="Arial Rounded MT Bold" panose="020F0704030504030204" pitchFamily="34" charset="0"/>
              </a:rPr>
              <a:t> </a:t>
            </a:r>
          </a:p>
          <a:p>
            <a:r>
              <a:rPr lang="en-GB" sz="2400" dirty="0">
                <a:latin typeface="Arial Rounded MT Bold" panose="020F0704030504030204" pitchFamily="34" charset="0"/>
              </a:rPr>
              <a:t>Each subject has words which are either used specifically in that subject area (and not in general English), or common words which are used with special meaning in that subject area. Such words are known as technical or subject-specific words. The following are two examples of non-general words used in the subject area of the human circulatory system:</a:t>
            </a:r>
          </a:p>
          <a:p>
            <a:pPr marL="342900" lvl="0" indent="-342900">
              <a:buFont typeface="Wingdings" panose="05000000000000000000" pitchFamily="2" charset="2"/>
              <a:buChar char="Ø"/>
            </a:pPr>
            <a:r>
              <a:rPr lang="en-GB" sz="2400" dirty="0">
                <a:latin typeface="Arial Rounded MT Bold" panose="020F0704030504030204" pitchFamily="34" charset="0"/>
              </a:rPr>
              <a:t>White-blood cell: a type of cell found in the blood which fights off viruses and disease </a:t>
            </a:r>
          </a:p>
          <a:p>
            <a:pPr marL="342900" lvl="0" indent="-342900">
              <a:buFont typeface="Wingdings" panose="05000000000000000000" pitchFamily="2" charset="2"/>
              <a:buChar char="Ø"/>
            </a:pPr>
            <a:r>
              <a:rPr lang="en-GB" sz="2400" dirty="0">
                <a:latin typeface="Arial Rounded MT Bold" panose="020F0704030504030204" pitchFamily="34" charset="0"/>
              </a:rPr>
              <a:t>Pulmonary Vein: the vein that transfer oxygenated blood from the lungs to the heart</a:t>
            </a:r>
          </a:p>
        </p:txBody>
      </p:sp>
      <p:sp>
        <p:nvSpPr>
          <p:cNvPr id="3" name="Title 1">
            <a:extLst>
              <a:ext uri="{FF2B5EF4-FFF2-40B4-BE49-F238E27FC236}">
                <a16:creationId xmlns:a16="http://schemas.microsoft.com/office/drawing/2014/main" id="{B96C4916-D539-4A1A-BBAA-21F0B90AE7E2}"/>
              </a:ext>
            </a:extLst>
          </p:cNvPr>
          <p:cNvSpPr txBox="1">
            <a:spLocks/>
          </p:cNvSpPr>
          <p:nvPr/>
        </p:nvSpPr>
        <p:spPr>
          <a:xfrm>
            <a:off x="1524000" y="489643"/>
            <a:ext cx="9144000" cy="1179443"/>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dirty="0">
                <a:solidFill>
                  <a:schemeClr val="tx1"/>
                </a:solidFill>
                <a:latin typeface="Arial Rounded MT Bold" panose="020F0704030504030204" pitchFamily="34" charset="0"/>
              </a:rPr>
              <a:t>Subject Specific Vocabulary</a:t>
            </a:r>
            <a:endParaRPr lang="en-GB" dirty="0">
              <a:solidFill>
                <a:srgbClr val="7030A0"/>
              </a:solidFill>
              <a:latin typeface="Arial Rounded MT Bold" panose="020F0704030504030204" pitchFamily="34" charset="0"/>
            </a:endParaRPr>
          </a:p>
        </p:txBody>
      </p:sp>
    </p:spTree>
    <p:extLst>
      <p:ext uri="{BB962C8B-B14F-4D97-AF65-F5344CB8AC3E}">
        <p14:creationId xmlns:p14="http://schemas.microsoft.com/office/powerpoint/2010/main" val="401250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96C4916-D539-4A1A-BBAA-21F0B90AE7E2}"/>
              </a:ext>
            </a:extLst>
          </p:cNvPr>
          <p:cNvSpPr txBox="1">
            <a:spLocks/>
          </p:cNvSpPr>
          <p:nvPr/>
        </p:nvSpPr>
        <p:spPr>
          <a:xfrm>
            <a:off x="1524000" y="317366"/>
            <a:ext cx="9144000" cy="769314"/>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4800" dirty="0">
                <a:solidFill>
                  <a:schemeClr val="tx1"/>
                </a:solidFill>
                <a:latin typeface="Arial Rounded MT Bold" panose="020F0704030504030204" pitchFamily="34" charset="0"/>
              </a:rPr>
              <a:t>Example Word Maps</a:t>
            </a:r>
            <a:endParaRPr lang="en-GB" sz="4800" dirty="0">
              <a:solidFill>
                <a:srgbClr val="7030A0"/>
              </a:solidFill>
              <a:latin typeface="Arial Rounded MT Bold" panose="020F0704030504030204" pitchFamily="34" charset="0"/>
            </a:endParaRPr>
          </a:p>
        </p:txBody>
      </p:sp>
      <p:pic>
        <p:nvPicPr>
          <p:cNvPr id="7170" name="Picture 2" descr="word%20map%20example%20">
            <a:extLst>
              <a:ext uri="{FF2B5EF4-FFF2-40B4-BE49-F238E27FC236}">
                <a16:creationId xmlns:a16="http://schemas.microsoft.com/office/drawing/2014/main" id="{6288BF1F-F1B9-4457-AA53-F6EF29354D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2959" y="1272418"/>
            <a:ext cx="7348607" cy="5585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307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96C4916-D539-4A1A-BBAA-21F0B90AE7E2}"/>
              </a:ext>
            </a:extLst>
          </p:cNvPr>
          <p:cNvSpPr txBox="1">
            <a:spLocks/>
          </p:cNvSpPr>
          <p:nvPr/>
        </p:nvSpPr>
        <p:spPr>
          <a:xfrm>
            <a:off x="6520070" y="2907985"/>
            <a:ext cx="4638261" cy="769314"/>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4800" dirty="0">
                <a:solidFill>
                  <a:schemeClr val="tx1"/>
                </a:solidFill>
                <a:latin typeface="Arial Rounded MT Bold" panose="020F0704030504030204" pitchFamily="34" charset="0"/>
              </a:rPr>
              <a:t>Example Word Maps</a:t>
            </a:r>
            <a:endParaRPr lang="en-GB" sz="4800" dirty="0">
              <a:solidFill>
                <a:srgbClr val="7030A0"/>
              </a:solidFill>
              <a:latin typeface="Arial Rounded MT Bold" panose="020F0704030504030204" pitchFamily="34" charset="0"/>
            </a:endParaRPr>
          </a:p>
        </p:txBody>
      </p:sp>
      <p:pic>
        <p:nvPicPr>
          <p:cNvPr id="8194" name="Picture 2" descr="Vocabulary Study Graphic Organizer | Free Vocabulary Study Graphic ...">
            <a:extLst>
              <a:ext uri="{FF2B5EF4-FFF2-40B4-BE49-F238E27FC236}">
                <a16:creationId xmlns:a16="http://schemas.microsoft.com/office/drawing/2014/main" id="{64D0901E-770A-499A-8F69-DDB17428B8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278" y="125027"/>
            <a:ext cx="5499651" cy="665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30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96C4916-D539-4A1A-BBAA-21F0B90AE7E2}"/>
              </a:ext>
            </a:extLst>
          </p:cNvPr>
          <p:cNvSpPr txBox="1">
            <a:spLocks/>
          </p:cNvSpPr>
          <p:nvPr/>
        </p:nvSpPr>
        <p:spPr>
          <a:xfrm>
            <a:off x="1524000" y="317366"/>
            <a:ext cx="9144000" cy="769314"/>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4800" dirty="0">
                <a:solidFill>
                  <a:schemeClr val="tx1"/>
                </a:solidFill>
                <a:latin typeface="Arial Rounded MT Bold" panose="020F0704030504030204" pitchFamily="34" charset="0"/>
              </a:rPr>
              <a:t>Example Word Maps</a:t>
            </a:r>
            <a:endParaRPr lang="en-GB" sz="4800" dirty="0">
              <a:solidFill>
                <a:srgbClr val="7030A0"/>
              </a:solidFill>
              <a:latin typeface="Arial Rounded MT Bold" panose="020F0704030504030204" pitchFamily="34" charset="0"/>
            </a:endParaRPr>
          </a:p>
        </p:txBody>
      </p:sp>
      <p:pic>
        <p:nvPicPr>
          <p:cNvPr id="9218" name="Picture 2" descr="word%20map%20example%202">
            <a:extLst>
              <a:ext uri="{FF2B5EF4-FFF2-40B4-BE49-F238E27FC236}">
                <a16:creationId xmlns:a16="http://schemas.microsoft.com/office/drawing/2014/main" id="{111CF7EA-D417-4ADA-9E93-E9FD97EFA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2550" b="10532"/>
          <a:stretch>
            <a:fillRect/>
          </a:stretch>
        </p:blipFill>
        <p:spPr bwMode="auto">
          <a:xfrm>
            <a:off x="1328024" y="1311623"/>
            <a:ext cx="9339976" cy="5420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0763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155</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Rounded MT Bold</vt:lpstr>
      <vt:lpstr>Calibri</vt:lpstr>
      <vt:lpstr>Calibri Light</vt:lpstr>
      <vt:lpstr>Wingdings</vt:lpstr>
      <vt:lpstr>Office Theme</vt:lpstr>
      <vt:lpstr>Home Learning: English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Learning: English</dc:title>
  <dc:creator>Kelly Williams</dc:creator>
  <cp:lastModifiedBy>Kelly Williams</cp:lastModifiedBy>
  <cp:revision>6</cp:revision>
  <dcterms:created xsi:type="dcterms:W3CDTF">2020-04-15T16:32:14Z</dcterms:created>
  <dcterms:modified xsi:type="dcterms:W3CDTF">2020-04-15T19:14:18Z</dcterms:modified>
</cp:coreProperties>
</file>