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313" r:id="rId5"/>
    <p:sldId id="314" r:id="rId6"/>
    <p:sldId id="315" r:id="rId7"/>
    <p:sldId id="31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AD038-9525-47C6-A12C-B89CB17C9023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6EFF7-9790-4933-A22F-EF4808498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91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Answers:</a:t>
            </a:r>
          </a:p>
          <a:p>
            <a:pPr marL="0" indent="0">
              <a:buNone/>
            </a:pPr>
            <a:r>
              <a:rPr lang="en-GB" dirty="0"/>
              <a:t>1. lyric</a:t>
            </a:r>
          </a:p>
          <a:p>
            <a:pPr marL="0" indent="0">
              <a:buNone/>
            </a:pPr>
            <a:r>
              <a:rPr lang="en-GB" dirty="0"/>
              <a:t>2. Symbol</a:t>
            </a:r>
          </a:p>
          <a:p>
            <a:pPr marL="0" indent="0">
              <a:buNone/>
            </a:pPr>
            <a:r>
              <a:rPr lang="en-GB" dirty="0"/>
              <a:t>3. typical </a:t>
            </a:r>
          </a:p>
          <a:p>
            <a:pPr marL="0" indent="0">
              <a:buNone/>
            </a:pPr>
            <a:r>
              <a:rPr lang="en-GB" dirty="0"/>
              <a:t>4. physics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6EFF7-9790-4933-A22F-EF480849826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331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6EFF7-9790-4933-A22F-EF480849826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873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61E92-F6DC-40E7-B73C-C0F1836E7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799ED-518C-4AC6-A59A-AF1F10F97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D365B-8714-42B5-BDC7-2A708C56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CF2B4-42E7-4C48-8182-14B0266A7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1B75E-4CBC-4AD6-BA32-BA091C1E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73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E9495-B73C-4FBC-80AB-17BFCC1A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E0D91D-EAD9-4108-A06B-6CA7EDB36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2A61A-C41D-4B4E-9DB5-9C3CBC95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9B4DB-D064-47B0-92BE-CFE1D6357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B620A-1179-4252-8EC1-F678B7AF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67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8534D-EF0F-42BC-8D4E-B958D7D97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09CC-6BED-4155-87CC-C0C3EE09B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F6662-9246-49F7-9751-7C474627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13D60-D7E0-4249-A72A-015358FC9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E175C-8911-4644-9BFE-6AC21D62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53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27495-A8B3-4046-B39D-6883580BF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712E1-9B29-436A-89C8-08A505726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BC3D6-6FB9-4FB4-B759-C42ED097A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23D15-312F-4325-A8D6-D6258BBD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D92F3-6CDA-42A0-B355-43218143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4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45C1-0146-4E58-B39F-23EE1E288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8D297-C108-44B8-AEAE-FA940CF4D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1334C-64D2-435C-925D-BC9E9B2B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76697-F6EB-4354-8787-3DEAEC30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EF76B-DC97-4A5B-A689-1A0051448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30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4C4E7-6752-49A4-99F5-4230122E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7ED39-2E86-4E06-A4A0-4CFAD53D8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E0B7D-682B-46B7-B662-B0BF68490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1433D-5668-4E0C-8080-1FD016B73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1AC50-24EA-42B5-9285-07B02732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5FDC2-0F51-4465-9058-E2A0584F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77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6129B-224D-4AEE-996A-598C82868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A2BBC-C993-44AE-823C-C87E939EF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1BE5B-94E0-4BBC-BE26-1F7364DAF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4248D0-A83F-488E-8F64-4D72E39D4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9F90F-4458-4432-87EE-8118DA81B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0EA998-7F1E-4B8B-91CB-D4882114C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65FC8F-ED8D-4691-9E66-DCE3BB92B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5D2675-ED0F-4340-9516-E1B51B97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64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8E28-31B6-45E9-8F47-9E76568CC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13F66A-3B43-4111-B99E-4FD6CE88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EA4CA7-559A-43EB-961F-56BE784C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56D88-97A3-4E31-B84A-DED6F7DA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89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2D85C5-2CF7-4216-8921-FB15CE52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67C821-07AF-45C7-AE35-19D7154E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B018C-1673-4810-984A-BF22A99E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18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2975-C692-4040-9B73-82E13B1C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8EA4A-E68C-4DF3-ADE7-E2D992812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10C8E6-48A4-4000-AD7C-D7E44D1BE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E1AAA-3BAE-4526-886B-5AB60F90E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13D07-D638-4557-B3AC-89661DF05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9AB72-10D4-4A19-A48A-76F4ADD0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76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8A6B-BF26-4B14-9A61-EF4554C4B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5101DC-FFA5-4C45-85EB-709D38478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F35FB-8A12-4125-8508-14F15F209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B988B-305F-4242-8F54-B3EC7C263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721DE-5497-4AD5-863A-7BD2C2F2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F3EB1-BD5F-4E22-A77E-6B389A753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3813E3-47FC-4425-9EE0-F6F3FFA8B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DF82F-2757-4A02-B24A-67BF1DC1B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CF91E-DABA-4445-BC44-B05655CA15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65520-4E0A-4D2E-BA06-9AFB01DC0C6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109A8-CA5A-4024-BB11-94ABE131A6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49381-E75B-44C3-B328-02DD1D699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85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t62mnb/articles/z3mktv4" TargetMode="External"/><Relationship Id="rId2" Type="http://schemas.openxmlformats.org/officeDocument/2006/relationships/hyperlink" Target="https://www.bbc.co.uk/teach/class-clips-video/english-ks2-wonderful-words-suffixes-part-1/zdnd7nb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pellzone.com/word_lists/games-175.htm" TargetMode="External"/><Relationship Id="rId4" Type="http://schemas.openxmlformats.org/officeDocument/2006/relationships/hyperlink" Target="https://spellingframe.co.uk/spelling-rule/9/2-The-I-sound-spelt-y-elsewhere-than-at-the-end-of-word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B842-F39E-4203-A7D4-554EF5892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8600"/>
            <a:ext cx="9144000" cy="764367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4800" dirty="0">
                <a:latin typeface="Arial Rounded MT Bold" panose="020F0704030504030204" pitchFamily="34" charset="0"/>
              </a:rPr>
              <a:t>Home Learning: </a:t>
            </a:r>
            <a:r>
              <a:rPr lang="en-GB" sz="4800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English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1524000" y="1194137"/>
            <a:ext cx="9144000" cy="764367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Thursday: </a:t>
            </a:r>
            <a:r>
              <a:rPr lang="en-GB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Spelling</a:t>
            </a:r>
            <a:r>
              <a:rPr lang="en-GB" sz="480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pic>
        <p:nvPicPr>
          <p:cNvPr id="1026" name="Picture 2" descr="Spelling Error | FunnyAsDuck">
            <a:extLst>
              <a:ext uri="{FF2B5EF4-FFF2-40B4-BE49-F238E27FC236}">
                <a16:creationId xmlns:a16="http://schemas.microsoft.com/office/drawing/2014/main" id="{AABB2A1A-5538-4247-92E1-8C2D6DD862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62"/>
          <a:stretch/>
        </p:blipFill>
        <p:spPr bwMode="auto">
          <a:xfrm>
            <a:off x="2624976" y="2159674"/>
            <a:ext cx="6515683" cy="4311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35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761999" y="347029"/>
            <a:ext cx="10668000" cy="1179443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Can you guess the spelling rule?</a:t>
            </a:r>
            <a:endParaRPr lang="en-GB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305302-B397-4345-A15A-427D3F1094D4}"/>
              </a:ext>
            </a:extLst>
          </p:cNvPr>
          <p:cNvSpPr txBox="1"/>
          <p:nvPr/>
        </p:nvSpPr>
        <p:spPr>
          <a:xfrm>
            <a:off x="3985591" y="4352831"/>
            <a:ext cx="2464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hymn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E8ADE6-651A-4487-8CD4-E7F9BD742EDA}"/>
              </a:ext>
            </a:extLst>
          </p:cNvPr>
          <p:cNvSpPr txBox="1"/>
          <p:nvPr/>
        </p:nvSpPr>
        <p:spPr>
          <a:xfrm>
            <a:off x="470453" y="2186572"/>
            <a:ext cx="32335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myth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87ABDE-9779-4DA8-B0BA-0076BF7938CA}"/>
              </a:ext>
            </a:extLst>
          </p:cNvPr>
          <p:cNvSpPr txBox="1"/>
          <p:nvPr/>
        </p:nvSpPr>
        <p:spPr>
          <a:xfrm>
            <a:off x="9866242" y="3781006"/>
            <a:ext cx="31275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gym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565706-9ABB-4069-ABCD-BA0FF2F84755}"/>
              </a:ext>
            </a:extLst>
          </p:cNvPr>
          <p:cNvSpPr txBox="1"/>
          <p:nvPr/>
        </p:nvSpPr>
        <p:spPr>
          <a:xfrm>
            <a:off x="626167" y="5288023"/>
            <a:ext cx="30844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pyramid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3204B8-706F-448B-B195-236141340C00}"/>
              </a:ext>
            </a:extLst>
          </p:cNvPr>
          <p:cNvSpPr txBox="1"/>
          <p:nvPr/>
        </p:nvSpPr>
        <p:spPr>
          <a:xfrm>
            <a:off x="4167810" y="5705393"/>
            <a:ext cx="3856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mystery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3D47F0-70DF-4B7D-B5B5-9665125F68D6}"/>
              </a:ext>
            </a:extLst>
          </p:cNvPr>
          <p:cNvSpPr txBox="1"/>
          <p:nvPr/>
        </p:nvSpPr>
        <p:spPr>
          <a:xfrm>
            <a:off x="5883964" y="3412040"/>
            <a:ext cx="3233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system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EA87CD-FF0B-463A-AC43-13DF27AA9ABE}"/>
              </a:ext>
            </a:extLst>
          </p:cNvPr>
          <p:cNvSpPr txBox="1"/>
          <p:nvPr/>
        </p:nvSpPr>
        <p:spPr>
          <a:xfrm>
            <a:off x="1258246" y="3473761"/>
            <a:ext cx="3644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Egypt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828769-8526-4A97-8910-449414D87450}"/>
              </a:ext>
            </a:extLst>
          </p:cNvPr>
          <p:cNvSpPr txBox="1"/>
          <p:nvPr/>
        </p:nvSpPr>
        <p:spPr>
          <a:xfrm>
            <a:off x="7500729" y="2352371"/>
            <a:ext cx="3233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oxygen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5E2B22-6538-4FBD-9E00-7F7F3C87E849}"/>
              </a:ext>
            </a:extLst>
          </p:cNvPr>
          <p:cNvSpPr txBox="1"/>
          <p:nvPr/>
        </p:nvSpPr>
        <p:spPr>
          <a:xfrm>
            <a:off x="8332304" y="5761067"/>
            <a:ext cx="3233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cygnet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75E24B-7B9D-4FC3-9BD3-D71A87AB4438}"/>
              </a:ext>
            </a:extLst>
          </p:cNvPr>
          <p:cNvSpPr txBox="1"/>
          <p:nvPr/>
        </p:nvSpPr>
        <p:spPr>
          <a:xfrm>
            <a:off x="3985591" y="1888130"/>
            <a:ext cx="3233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symptom</a:t>
            </a:r>
          </a:p>
        </p:txBody>
      </p:sp>
    </p:spTree>
    <p:extLst>
      <p:ext uri="{BB962C8B-B14F-4D97-AF65-F5344CB8AC3E}">
        <p14:creationId xmlns:p14="http://schemas.microsoft.com/office/powerpoint/2010/main" val="1170463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655982" y="341246"/>
            <a:ext cx="10880035" cy="1291612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Spelling Rule: </a:t>
            </a:r>
            <a:r>
              <a:rPr lang="en-GB" sz="36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The short ‘</a:t>
            </a:r>
            <a:r>
              <a:rPr lang="en-GB" sz="3600" dirty="0" err="1">
                <a:highlight>
                  <a:srgbClr val="FFFF00"/>
                </a:highlight>
                <a:latin typeface="Arial Rounded MT Bold" panose="020F0704030504030204" pitchFamily="34" charset="0"/>
              </a:rPr>
              <a:t>i</a:t>
            </a:r>
            <a:r>
              <a:rPr lang="en-GB" sz="36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’ sound spelt with a ‘y’ other than at the end of words. </a:t>
            </a:r>
            <a:endParaRPr lang="en-GB" sz="3600" dirty="0">
              <a:highlight>
                <a:srgbClr val="00FFFF"/>
              </a:highlight>
              <a:latin typeface="Arial Rounded MT Bold" panose="020F07040305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00CE8-F607-4878-A6E6-5BD36406BA0B}"/>
              </a:ext>
            </a:extLst>
          </p:cNvPr>
          <p:cNvSpPr txBox="1"/>
          <p:nvPr/>
        </p:nvSpPr>
        <p:spPr>
          <a:xfrm>
            <a:off x="3985591" y="4352831"/>
            <a:ext cx="2464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h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mn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984526-4929-4B0A-AB69-8802D2218832}"/>
              </a:ext>
            </a:extLst>
          </p:cNvPr>
          <p:cNvSpPr txBox="1"/>
          <p:nvPr/>
        </p:nvSpPr>
        <p:spPr>
          <a:xfrm>
            <a:off x="470453" y="2186572"/>
            <a:ext cx="32335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m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FC90AF-F980-4748-91C8-18113900A871}"/>
              </a:ext>
            </a:extLst>
          </p:cNvPr>
          <p:cNvSpPr txBox="1"/>
          <p:nvPr/>
        </p:nvSpPr>
        <p:spPr>
          <a:xfrm>
            <a:off x="626167" y="5288023"/>
            <a:ext cx="30844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p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ramid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E935EE-5D1E-4390-B873-4511410A38A9}"/>
              </a:ext>
            </a:extLst>
          </p:cNvPr>
          <p:cNvSpPr txBox="1"/>
          <p:nvPr/>
        </p:nvSpPr>
        <p:spPr>
          <a:xfrm>
            <a:off x="4167810" y="5705393"/>
            <a:ext cx="3856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m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stery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85A315-FDE2-4798-89E7-9C4F770E9F07}"/>
              </a:ext>
            </a:extLst>
          </p:cNvPr>
          <p:cNvSpPr txBox="1"/>
          <p:nvPr/>
        </p:nvSpPr>
        <p:spPr>
          <a:xfrm>
            <a:off x="5883964" y="3412040"/>
            <a:ext cx="3233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s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F47F6B-FD52-46A3-8C59-2EDC82A220A1}"/>
              </a:ext>
            </a:extLst>
          </p:cNvPr>
          <p:cNvSpPr txBox="1"/>
          <p:nvPr/>
        </p:nvSpPr>
        <p:spPr>
          <a:xfrm>
            <a:off x="1258246" y="3473761"/>
            <a:ext cx="3644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Eg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pt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8ACEC3-640D-40FB-8F3E-938358C30772}"/>
              </a:ext>
            </a:extLst>
          </p:cNvPr>
          <p:cNvSpPr txBox="1"/>
          <p:nvPr/>
        </p:nvSpPr>
        <p:spPr>
          <a:xfrm>
            <a:off x="7500729" y="2352371"/>
            <a:ext cx="3233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ox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gen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8DF3A0-017F-4AD7-B0AA-E15F49BCF138}"/>
              </a:ext>
            </a:extLst>
          </p:cNvPr>
          <p:cNvSpPr txBox="1"/>
          <p:nvPr/>
        </p:nvSpPr>
        <p:spPr>
          <a:xfrm>
            <a:off x="8332304" y="5761067"/>
            <a:ext cx="3233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c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gnet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C935C3-9F20-4395-8B47-18F747F2E5F6}"/>
              </a:ext>
            </a:extLst>
          </p:cNvPr>
          <p:cNvSpPr txBox="1"/>
          <p:nvPr/>
        </p:nvSpPr>
        <p:spPr>
          <a:xfrm>
            <a:off x="3985591" y="1888130"/>
            <a:ext cx="3233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s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mptom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6D403B-7FEC-4A1E-9D34-DCB04F124FBE}"/>
              </a:ext>
            </a:extLst>
          </p:cNvPr>
          <p:cNvSpPr txBox="1"/>
          <p:nvPr/>
        </p:nvSpPr>
        <p:spPr>
          <a:xfrm>
            <a:off x="8863811" y="3988806"/>
            <a:ext cx="31275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g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660589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C3F696-2D34-478A-84F0-CAC6E1C1FA28}"/>
              </a:ext>
            </a:extLst>
          </p:cNvPr>
          <p:cNvSpPr txBox="1"/>
          <p:nvPr/>
        </p:nvSpPr>
        <p:spPr>
          <a:xfrm>
            <a:off x="655982" y="1807102"/>
            <a:ext cx="1088003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Can you use the rule to unscramble the following words?</a:t>
            </a:r>
            <a:endParaRPr lang="en-GB" sz="4000" u="sng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4000" dirty="0">
                <a:latin typeface="Arial Rounded MT Bold" panose="020F0704030504030204" pitchFamily="34" charset="0"/>
              </a:rPr>
              <a:t>1. l r c </a:t>
            </a:r>
            <a:r>
              <a:rPr lang="en-GB" sz="4000" dirty="0" err="1">
                <a:latin typeface="Arial Rounded MT Bold" panose="020F0704030504030204" pitchFamily="34" charset="0"/>
              </a:rPr>
              <a:t>i</a:t>
            </a:r>
            <a:r>
              <a:rPr lang="en-GB" sz="4000" dirty="0">
                <a:latin typeface="Arial Rounded MT Bold" panose="020F0704030504030204" pitchFamily="34" charset="0"/>
              </a:rPr>
              <a:t> y  </a:t>
            </a:r>
          </a:p>
          <a:p>
            <a:pPr algn="ctr">
              <a:lnSpc>
                <a:spcPct val="150000"/>
              </a:lnSpc>
            </a:pPr>
            <a:r>
              <a:rPr lang="en-GB" sz="4000" dirty="0">
                <a:latin typeface="Arial Rounded MT Bold" panose="020F0704030504030204" pitchFamily="34" charset="0"/>
              </a:rPr>
              <a:t>2. y m s l o b</a:t>
            </a:r>
          </a:p>
          <a:p>
            <a:pPr algn="ctr">
              <a:lnSpc>
                <a:spcPct val="150000"/>
              </a:lnSpc>
            </a:pPr>
            <a:r>
              <a:rPr lang="en-GB" sz="4000" dirty="0">
                <a:latin typeface="Arial Rounded MT Bold" panose="020F0704030504030204" pitchFamily="34" charset="0"/>
              </a:rPr>
              <a:t>3. y l a t p c </a:t>
            </a:r>
            <a:r>
              <a:rPr lang="en-GB" sz="4000" dirty="0" err="1">
                <a:latin typeface="Arial Rounded MT Bold" panose="020F0704030504030204" pitchFamily="34" charset="0"/>
              </a:rPr>
              <a:t>i</a:t>
            </a:r>
            <a:r>
              <a:rPr lang="en-GB" sz="4000" dirty="0">
                <a:latin typeface="Arial Rounded MT Bold" panose="020F07040305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GB" sz="4000" dirty="0">
                <a:latin typeface="Arial Rounded MT Bold" panose="020F0704030504030204" pitchFamily="34" charset="0"/>
              </a:rPr>
              <a:t>4. s </a:t>
            </a:r>
            <a:r>
              <a:rPr lang="en-GB" sz="4000" dirty="0" err="1">
                <a:latin typeface="Arial Rounded MT Bold" panose="020F0704030504030204" pitchFamily="34" charset="0"/>
              </a:rPr>
              <a:t>s</a:t>
            </a:r>
            <a:r>
              <a:rPr lang="en-GB" sz="4000" dirty="0">
                <a:latin typeface="Arial Rounded MT Bold" panose="020F0704030504030204" pitchFamily="34" charset="0"/>
              </a:rPr>
              <a:t> h c y </a:t>
            </a:r>
            <a:r>
              <a:rPr lang="en-GB" sz="4000" dirty="0" err="1">
                <a:latin typeface="Arial Rounded MT Bold" panose="020F0704030504030204" pitchFamily="34" charset="0"/>
              </a:rPr>
              <a:t>i</a:t>
            </a:r>
            <a:r>
              <a:rPr lang="en-GB" sz="4000" dirty="0">
                <a:latin typeface="Arial Rounded MT Bold" panose="020F0704030504030204" pitchFamily="34" charset="0"/>
              </a:rPr>
              <a:t> p</a:t>
            </a:r>
          </a:p>
          <a:p>
            <a:endParaRPr lang="en-GB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5910544C-5734-45C5-927D-C4E0E4BD39ED}"/>
              </a:ext>
            </a:extLst>
          </p:cNvPr>
          <p:cNvSpPr txBox="1">
            <a:spLocks/>
          </p:cNvSpPr>
          <p:nvPr/>
        </p:nvSpPr>
        <p:spPr>
          <a:xfrm>
            <a:off x="655982" y="341246"/>
            <a:ext cx="10880035" cy="1291612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Spelling Rule: </a:t>
            </a:r>
            <a:r>
              <a:rPr lang="en-GB" sz="36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The short ‘</a:t>
            </a:r>
            <a:r>
              <a:rPr lang="en-GB" sz="3600" dirty="0" err="1">
                <a:highlight>
                  <a:srgbClr val="FFFF00"/>
                </a:highlight>
                <a:latin typeface="Arial Rounded MT Bold" panose="020F0704030504030204" pitchFamily="34" charset="0"/>
              </a:rPr>
              <a:t>i</a:t>
            </a:r>
            <a:r>
              <a:rPr lang="en-GB" sz="36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’ sound spelt with a ‘y’ other than at the end of words. </a:t>
            </a:r>
            <a:endParaRPr lang="en-GB" sz="3600" dirty="0">
              <a:highlight>
                <a:srgbClr val="00FFFF"/>
              </a:highligh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745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CC43EF-B152-4756-821C-BE7AE890EC52}"/>
              </a:ext>
            </a:extLst>
          </p:cNvPr>
          <p:cNvSpPr/>
          <p:nvPr/>
        </p:nvSpPr>
        <p:spPr>
          <a:xfrm>
            <a:off x="536712" y="1913139"/>
            <a:ext cx="10880034" cy="4832092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3200" dirty="0">
                <a:latin typeface="Arial Rounded MT Bold" panose="020F0704030504030204" pitchFamily="34" charset="0"/>
              </a:rPr>
              <a:t>Watch and Read:</a:t>
            </a:r>
            <a:endParaRPr lang="en-GB" sz="3200" dirty="0">
              <a:latin typeface="Arial Rounded MT Bold" panose="020F0704030504030204" pitchFamily="34" charset="0"/>
              <a:hlinkClick r:id="rId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Arial Rounded MT Bold" panose="020F0704030504030204" pitchFamily="34" charset="0"/>
                <a:hlinkClick r:id="rId3"/>
              </a:rPr>
              <a:t>https://www.bbc.co.uk/bitesize/topics/zt62mnb/articles/z3mktv4</a:t>
            </a:r>
            <a:endParaRPr lang="en-GB" sz="3200" dirty="0">
              <a:latin typeface="Arial Rounded MT Bold" panose="020F0704030504030204" pitchFamily="34" charset="0"/>
            </a:endParaRPr>
          </a:p>
          <a:p>
            <a:endParaRPr lang="en-GB" sz="3200" dirty="0">
              <a:latin typeface="Arial Rounded MT Bold" panose="020F0704030504030204" pitchFamily="34" charset="0"/>
            </a:endParaRPr>
          </a:p>
          <a:p>
            <a:r>
              <a:rPr lang="en-GB" sz="3200" dirty="0">
                <a:latin typeface="Arial Rounded MT Bold" panose="020F0704030504030204" pitchFamily="34" charset="0"/>
              </a:rPr>
              <a:t>Play and Test: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Arial Rounded MT Bold" panose="020F0704030504030204" pitchFamily="34" charset="0"/>
                <a:hlinkClick r:id="rId4"/>
              </a:rPr>
              <a:t>https://spellingframe.co.uk/spelling-rule/9/2-The-I-sound-spelt-y-elsewhere-than-at-the-end-of-words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Arial Rounded MT Bold" panose="020F0704030504030204" pitchFamily="34" charset="0"/>
                <a:hlinkClick r:id="rId5"/>
              </a:rPr>
              <a:t>https://www.spellzone.com/word_lists/games-175.htm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 Rounded MT Bold" panose="020F070403050403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DE8950-DDEA-4102-9081-D873FAB3348D}"/>
              </a:ext>
            </a:extLst>
          </p:cNvPr>
          <p:cNvSpPr txBox="1">
            <a:spLocks/>
          </p:cNvSpPr>
          <p:nvPr/>
        </p:nvSpPr>
        <p:spPr>
          <a:xfrm>
            <a:off x="655982" y="341246"/>
            <a:ext cx="10880035" cy="1291612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Spelling Rule: </a:t>
            </a:r>
            <a:r>
              <a:rPr lang="en-GB" sz="36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The short ‘</a:t>
            </a:r>
            <a:r>
              <a:rPr lang="en-GB" sz="3600" dirty="0" err="1">
                <a:highlight>
                  <a:srgbClr val="FFFF00"/>
                </a:highlight>
                <a:latin typeface="Arial Rounded MT Bold" panose="020F0704030504030204" pitchFamily="34" charset="0"/>
              </a:rPr>
              <a:t>i</a:t>
            </a:r>
            <a:r>
              <a:rPr lang="en-GB" sz="36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’ sound spelt with a ‘y’ other than at the end of words. </a:t>
            </a:r>
            <a:endParaRPr lang="en-GB" sz="3600" dirty="0">
              <a:highlight>
                <a:srgbClr val="00FFFF"/>
              </a:highligh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45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5DE8950-DDEA-4102-9081-D873FAB3348D}"/>
              </a:ext>
            </a:extLst>
          </p:cNvPr>
          <p:cNvSpPr txBox="1">
            <a:spLocks/>
          </p:cNvSpPr>
          <p:nvPr/>
        </p:nvSpPr>
        <p:spPr>
          <a:xfrm>
            <a:off x="655982" y="341246"/>
            <a:ext cx="10880035" cy="801754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Spelling Rule: </a:t>
            </a:r>
            <a:r>
              <a:rPr lang="en-GB" sz="36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The Year 5 and 6 Spelling Words</a:t>
            </a:r>
            <a:endParaRPr lang="en-GB" sz="3600" dirty="0">
              <a:highlight>
                <a:srgbClr val="00FFFF"/>
              </a:highlight>
              <a:latin typeface="Arial Rounded MT Bold" panose="020F07040305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F3CB0E-0925-4CC6-BEDE-F91B3269A2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89" t="11410" r="19911" b="13553"/>
          <a:stretch/>
        </p:blipFill>
        <p:spPr>
          <a:xfrm>
            <a:off x="2422070" y="1275281"/>
            <a:ext cx="7668987" cy="539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91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5DE8950-DDEA-4102-9081-D873FAB3348D}"/>
              </a:ext>
            </a:extLst>
          </p:cNvPr>
          <p:cNvSpPr txBox="1">
            <a:spLocks/>
          </p:cNvSpPr>
          <p:nvPr/>
        </p:nvSpPr>
        <p:spPr>
          <a:xfrm>
            <a:off x="655982" y="341246"/>
            <a:ext cx="10880035" cy="801754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Spelling Rule: </a:t>
            </a:r>
            <a:r>
              <a:rPr lang="en-GB" sz="36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The Year 5 and 6 Spelling Words</a:t>
            </a:r>
            <a:endParaRPr lang="en-GB" sz="3600" dirty="0">
              <a:highlight>
                <a:srgbClr val="00FFFF"/>
              </a:highlight>
              <a:latin typeface="Arial Rounded MT Bold" panose="020F0704030504030204" pitchFamily="34" charset="0"/>
            </a:endParaRPr>
          </a:p>
        </p:txBody>
      </p:sp>
      <p:pic>
        <p:nvPicPr>
          <p:cNvPr id="4098" name="Picture 2" descr="Spelling Scribble | Spelling words, Spelling activities, Teaching">
            <a:extLst>
              <a:ext uri="{FF2B5EF4-FFF2-40B4-BE49-F238E27FC236}">
                <a16:creationId xmlns:a16="http://schemas.microsoft.com/office/drawing/2014/main" id="{63E657B0-D69D-4403-811A-B50F335DB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117" y="1325336"/>
            <a:ext cx="4914900" cy="501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9A438E-4B19-4197-995F-D3A3BABD86F5}"/>
              </a:ext>
            </a:extLst>
          </p:cNvPr>
          <p:cNvSpPr/>
          <p:nvPr/>
        </p:nvSpPr>
        <p:spPr>
          <a:xfrm>
            <a:off x="184590" y="1486686"/>
            <a:ext cx="6128184" cy="1384995"/>
          </a:xfrm>
          <a:prstGeom prst="rect">
            <a:avLst/>
          </a:prstGeom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2800" dirty="0">
                <a:latin typeface="Arial Rounded MT Bold" panose="020F0704030504030204" pitchFamily="34" charset="0"/>
              </a:rPr>
              <a:t>Draw a spelling squiggle for the following Year 5 and 6 Spelling Words: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799A0E-399C-437A-AA56-34063EA97BC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1365" t="19794" r="21189" b="72935"/>
          <a:stretch/>
        </p:blipFill>
        <p:spPr>
          <a:xfrm>
            <a:off x="212391" y="3215368"/>
            <a:ext cx="6358332" cy="9470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276DFA5-E80C-4A3F-96C7-496BD4AF264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990" t="19113" r="50657" b="72934"/>
          <a:stretch/>
        </p:blipFill>
        <p:spPr>
          <a:xfrm>
            <a:off x="212391" y="4370381"/>
            <a:ext cx="6358331" cy="100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230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250</Words>
  <Application>Microsoft Office PowerPoint</Application>
  <PresentationFormat>Widescreen</PresentationFormat>
  <Paragraphs>47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Office Theme</vt:lpstr>
      <vt:lpstr>Home Learning: English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Learning: English</dc:title>
  <dc:creator>Kelly Williams</dc:creator>
  <cp:lastModifiedBy>Jay Lacey</cp:lastModifiedBy>
  <cp:revision>22</cp:revision>
  <dcterms:created xsi:type="dcterms:W3CDTF">2020-04-15T16:32:14Z</dcterms:created>
  <dcterms:modified xsi:type="dcterms:W3CDTF">2020-04-23T06:28:45Z</dcterms:modified>
</cp:coreProperties>
</file>