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62" r:id="rId4"/>
    <p:sldId id="264" r:id="rId5"/>
    <p:sldId id="271"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333" autoAdjust="0"/>
  </p:normalViewPr>
  <p:slideViewPr>
    <p:cSldViewPr snapToGrid="0">
      <p:cViewPr varScale="1">
        <p:scale>
          <a:sx n="69" d="100"/>
          <a:sy n="69"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FFCBE-32AD-4652-9E81-5C936C2348B1}" type="datetimeFigureOut">
              <a:rPr lang="en-GB" smtClean="0"/>
              <a:t>19/05/2020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9E8EF-B4B6-4698-9F30-BF5CDC0298EC}" type="slidenum">
              <a:rPr lang="en-GB" smtClean="0"/>
              <a:t>‹#›</a:t>
            </a:fld>
            <a:endParaRPr lang="en-GB"/>
          </a:p>
        </p:txBody>
      </p:sp>
    </p:spTree>
    <p:extLst>
      <p:ext uri="{BB962C8B-B14F-4D97-AF65-F5344CB8AC3E}">
        <p14:creationId xmlns:p14="http://schemas.microsoft.com/office/powerpoint/2010/main" val="295692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1E92-F6DC-40E7-B73C-C0F1836E7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6799ED-518C-4AC6-A59A-AF1F10F97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AD365B-8714-42B5-BDC7-2A708C564348}"/>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5" name="Footer Placeholder 4">
            <a:extLst>
              <a:ext uri="{FF2B5EF4-FFF2-40B4-BE49-F238E27FC236}">
                <a16:creationId xmlns:a16="http://schemas.microsoft.com/office/drawing/2014/main" id="{801CF2B4-42E7-4C48-8182-14B0266A7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1B75E-4CBC-4AD6-BA32-BA091C1E6256}"/>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57073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9495-B73C-4FBC-80AB-17BFCC1A95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E0D91D-EAD9-4108-A06B-6CA7EDB36F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2A61A-C41D-4B4E-9DB5-9C3CBC95D0A8}"/>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5" name="Footer Placeholder 4">
            <a:extLst>
              <a:ext uri="{FF2B5EF4-FFF2-40B4-BE49-F238E27FC236}">
                <a16:creationId xmlns:a16="http://schemas.microsoft.com/office/drawing/2014/main" id="{5349B4DB-D064-47B0-92BE-CFE1D6357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B620A-1179-4252-8EC1-F678B7AF5971}"/>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246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8534D-EF0F-42BC-8D4E-B958D7D97D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209CC-6BED-4155-87CC-C0C3EE09BF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F6662-9246-49F7-9751-7C4746270E2C}"/>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5" name="Footer Placeholder 4">
            <a:extLst>
              <a:ext uri="{FF2B5EF4-FFF2-40B4-BE49-F238E27FC236}">
                <a16:creationId xmlns:a16="http://schemas.microsoft.com/office/drawing/2014/main" id="{3F313D60-D7E0-4249-A72A-015358FC9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E175C-8911-4644-9BFE-6AC21D6240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419453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7495-A8B3-4046-B39D-6883580BF1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712E1-9B29-436A-89C8-08A505726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2BC3D6-6FB9-4FB4-B759-C42ED097A8D0}"/>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5" name="Footer Placeholder 4">
            <a:extLst>
              <a:ext uri="{FF2B5EF4-FFF2-40B4-BE49-F238E27FC236}">
                <a16:creationId xmlns:a16="http://schemas.microsoft.com/office/drawing/2014/main" id="{03723D15-312F-4325-A8D6-D6258BBD81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D92F3-6CDA-42A0-B355-43218143309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4964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45C1-0146-4E58-B39F-23EE1E288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38D297-C108-44B8-AEAE-FA940CF4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51334C-64D2-435C-925D-BC9E9B2B8DC9}"/>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5" name="Footer Placeholder 4">
            <a:extLst>
              <a:ext uri="{FF2B5EF4-FFF2-40B4-BE49-F238E27FC236}">
                <a16:creationId xmlns:a16="http://schemas.microsoft.com/office/drawing/2014/main" id="{A4576697-F6EB-4354-8787-3DEAEC308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EF76B-DC97-4A5B-A689-1A0051448E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64030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4E7-6752-49A4-99F5-4230122ED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7ED39-2E86-4E06-A4A0-4CFAD53D87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EE0B7D-682B-46B7-B662-B0BF68490D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01433D-5668-4E0C-8080-1FD016B7324A}"/>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6" name="Footer Placeholder 5">
            <a:extLst>
              <a:ext uri="{FF2B5EF4-FFF2-40B4-BE49-F238E27FC236}">
                <a16:creationId xmlns:a16="http://schemas.microsoft.com/office/drawing/2014/main" id="{8D91AC50-24EA-42B5-9285-07B027327B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5FDC2-0F51-4465-9058-E2A0584FCF9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3197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129B-224D-4AEE-996A-598C82868C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6A2BBC-C993-44AE-823C-C87E939EF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1BE5B-94E0-4BBC-BE26-1F7364DAF9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4248D0-A83F-488E-8F64-4D72E39D4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09F90F-4458-4432-87EE-8118DA81B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0EA998-7F1E-4B8B-91CB-D4882114C501}"/>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8" name="Footer Placeholder 7">
            <a:extLst>
              <a:ext uri="{FF2B5EF4-FFF2-40B4-BE49-F238E27FC236}">
                <a16:creationId xmlns:a16="http://schemas.microsoft.com/office/drawing/2014/main" id="{5A65FC8F-ED8D-4691-9E66-DCE3BB92B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5D2675-ED0F-4340-9516-E1B51B97C52A}"/>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29464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8E28-31B6-45E9-8F47-9E76568CC6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13F66A-3B43-4111-B99E-4FD6CE88EFE3}"/>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4" name="Footer Placeholder 3">
            <a:extLst>
              <a:ext uri="{FF2B5EF4-FFF2-40B4-BE49-F238E27FC236}">
                <a16:creationId xmlns:a16="http://schemas.microsoft.com/office/drawing/2014/main" id="{82EA4CA7-559A-43EB-961F-56BE784CB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F56D88-97A3-4E31-B84A-DED6F7DA5A4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168889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D85C5-2CF7-4216-8921-FB15CE52ED19}"/>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3" name="Footer Placeholder 2">
            <a:extLst>
              <a:ext uri="{FF2B5EF4-FFF2-40B4-BE49-F238E27FC236}">
                <a16:creationId xmlns:a16="http://schemas.microsoft.com/office/drawing/2014/main" id="{EF67C821-07AF-45C7-AE35-19D7154E26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DB018C-1673-4810-984A-BF22A99E0F57}"/>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0918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2975-C692-4040-9B73-82E13B1CC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8EA4A-E68C-4DF3-ADE7-E2D992812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10C8E6-48A4-4000-AD7C-D7E44D1BE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E1AAA-3BAE-4526-886B-5AB60F90E525}"/>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6" name="Footer Placeholder 5">
            <a:extLst>
              <a:ext uri="{FF2B5EF4-FFF2-40B4-BE49-F238E27FC236}">
                <a16:creationId xmlns:a16="http://schemas.microsoft.com/office/drawing/2014/main" id="{09413D07-D638-4557-B3AC-89661DF05E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9AB72-10D4-4A19-A48A-76F4ADD0A32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6876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8A6B-BF26-4B14-9A61-EF4554C4B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5101DC-FFA5-4C45-85EB-709D38478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EF35FB-8A12-4125-8508-14F15F209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BB988B-305F-4242-8F54-B3EC7C263593}"/>
              </a:ext>
            </a:extLst>
          </p:cNvPr>
          <p:cNvSpPr>
            <a:spLocks noGrp="1"/>
          </p:cNvSpPr>
          <p:nvPr>
            <p:ph type="dt" sz="half" idx="10"/>
          </p:nvPr>
        </p:nvSpPr>
        <p:spPr/>
        <p:txBody>
          <a:bodyPr/>
          <a:lstStyle/>
          <a:p>
            <a:fld id="{43465520-4E0A-4D2E-BA06-9AFB01DC0C6A}" type="datetimeFigureOut">
              <a:rPr lang="en-GB" smtClean="0"/>
              <a:t>19/05/2020</a:t>
            </a:fld>
            <a:endParaRPr lang="en-GB"/>
          </a:p>
        </p:txBody>
      </p:sp>
      <p:sp>
        <p:nvSpPr>
          <p:cNvPr id="6" name="Footer Placeholder 5">
            <a:extLst>
              <a:ext uri="{FF2B5EF4-FFF2-40B4-BE49-F238E27FC236}">
                <a16:creationId xmlns:a16="http://schemas.microsoft.com/office/drawing/2014/main" id="{711721DE-5497-4AD5-863A-7BD2C2F2A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CF3EB1-BD5F-4E22-A77E-6B389A753C1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3645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813E3-47FC-4425-9EE0-F6F3FFA8B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3DF82F-2757-4A02-B24A-67BF1DC1B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CF91E-DABA-4445-BC44-B05655CA1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65520-4E0A-4D2E-BA06-9AFB01DC0C6A}" type="datetimeFigureOut">
              <a:rPr lang="en-GB" smtClean="0"/>
              <a:t>19/05/2020</a:t>
            </a:fld>
            <a:endParaRPr lang="en-GB"/>
          </a:p>
        </p:txBody>
      </p:sp>
      <p:sp>
        <p:nvSpPr>
          <p:cNvPr id="5" name="Footer Placeholder 4">
            <a:extLst>
              <a:ext uri="{FF2B5EF4-FFF2-40B4-BE49-F238E27FC236}">
                <a16:creationId xmlns:a16="http://schemas.microsoft.com/office/drawing/2014/main" id="{B69109A8-CA5A-4024-BB11-94ABE131A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49381-E75B-44C3-B328-02DD1D699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50CA-BBE8-4D83-9361-31FE5D0B8F19}" type="slidenum">
              <a:rPr lang="en-GB" smtClean="0"/>
              <a:t>‹#›</a:t>
            </a:fld>
            <a:endParaRPr lang="en-GB"/>
          </a:p>
        </p:txBody>
      </p:sp>
    </p:spTree>
    <p:extLst>
      <p:ext uri="{BB962C8B-B14F-4D97-AF65-F5344CB8AC3E}">
        <p14:creationId xmlns:p14="http://schemas.microsoft.com/office/powerpoint/2010/main" val="368885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orldbookday.com/wp-content/uploads/2019/10/Primary_8-12_Extract_Pearl-in-the-Ice.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842-F39E-4203-A7D4-554EF5892075}"/>
              </a:ext>
            </a:extLst>
          </p:cNvPr>
          <p:cNvSpPr>
            <a:spLocks noGrp="1"/>
          </p:cNvSpPr>
          <p:nvPr>
            <p:ph type="ctrTitle"/>
          </p:nvPr>
        </p:nvSpPr>
        <p:spPr>
          <a:xfrm>
            <a:off x="1524000" y="434010"/>
            <a:ext cx="9144000" cy="1179443"/>
          </a:xfrm>
          <a:ln w="57150"/>
        </p:spPr>
        <p:style>
          <a:lnRef idx="2">
            <a:schemeClr val="accent2"/>
          </a:lnRef>
          <a:fillRef idx="1">
            <a:schemeClr val="lt1"/>
          </a:fillRef>
          <a:effectRef idx="0">
            <a:schemeClr val="accent2"/>
          </a:effectRef>
          <a:fontRef idx="minor">
            <a:schemeClr val="dk1"/>
          </a:fontRef>
        </p:style>
        <p:txBody>
          <a:bodyPr/>
          <a:lstStyle/>
          <a:p>
            <a:pPr algn="l"/>
            <a:r>
              <a:rPr lang="en-GB" dirty="0">
                <a:latin typeface="Arial Rounded MT Bold" panose="020F0704030504030204" pitchFamily="34" charset="0"/>
              </a:rPr>
              <a:t>Home Learning: </a:t>
            </a:r>
            <a:r>
              <a:rPr lang="en-GB" dirty="0">
                <a:solidFill>
                  <a:schemeClr val="accent2"/>
                </a:solidFill>
                <a:latin typeface="Arial Rounded MT Bold" panose="020F0704030504030204" pitchFamily="34" charset="0"/>
              </a:rPr>
              <a:t>English </a:t>
            </a:r>
          </a:p>
        </p:txBody>
      </p:sp>
      <p:sp>
        <p:nvSpPr>
          <p:cNvPr id="4" name="Title 1">
            <a:extLst>
              <a:ext uri="{FF2B5EF4-FFF2-40B4-BE49-F238E27FC236}">
                <a16:creationId xmlns:a16="http://schemas.microsoft.com/office/drawing/2014/main" id="{0EBF6CA3-E70C-4A97-A653-57ED314CDE6D}"/>
              </a:ext>
            </a:extLst>
          </p:cNvPr>
          <p:cNvSpPr txBox="1">
            <a:spLocks/>
          </p:cNvSpPr>
          <p:nvPr/>
        </p:nvSpPr>
        <p:spPr>
          <a:xfrm>
            <a:off x="2856411" y="1814362"/>
            <a:ext cx="6666411" cy="1179443"/>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dirty="0">
                <a:solidFill>
                  <a:schemeClr val="tx1"/>
                </a:solidFill>
                <a:latin typeface="Arial Rounded MT Bold" panose="020F0704030504030204" pitchFamily="34" charset="0"/>
              </a:rPr>
              <a:t>Monday: </a:t>
            </a:r>
            <a:r>
              <a:rPr lang="en-GB" dirty="0">
                <a:solidFill>
                  <a:srgbClr val="7030A0"/>
                </a:solidFill>
                <a:latin typeface="Arial Rounded MT Bold" panose="020F0704030504030204" pitchFamily="34" charset="0"/>
              </a:rPr>
              <a:t>Reading </a:t>
            </a:r>
          </a:p>
        </p:txBody>
      </p:sp>
      <p:pic>
        <p:nvPicPr>
          <p:cNvPr id="5" name="Picture 4" descr="A close up of a logo&#10;&#10;Description automatically generated">
            <a:extLst>
              <a:ext uri="{FF2B5EF4-FFF2-40B4-BE49-F238E27FC236}">
                <a16:creationId xmlns:a16="http://schemas.microsoft.com/office/drawing/2014/main" id="{14BE8846-B63B-46D0-BBF5-2340A361F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472" y="3088821"/>
            <a:ext cx="2827055" cy="3651613"/>
          </a:xfrm>
          <a:prstGeom prst="rect">
            <a:avLst/>
          </a:prstGeom>
        </p:spPr>
      </p:pic>
    </p:spTree>
    <p:extLst>
      <p:ext uri="{BB962C8B-B14F-4D97-AF65-F5344CB8AC3E}">
        <p14:creationId xmlns:p14="http://schemas.microsoft.com/office/powerpoint/2010/main" val="335835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97180" y="960514"/>
            <a:ext cx="11224260" cy="4801314"/>
          </a:xfrm>
          <a:prstGeom prst="rect">
            <a:avLst/>
          </a:prstGeom>
          <a:noFill/>
        </p:spPr>
        <p:txBody>
          <a:bodyPr wrap="square" rtlCol="0">
            <a:spAutoFit/>
          </a:bodyPr>
          <a:lstStyle/>
          <a:p>
            <a:r>
              <a:rPr lang="en-GB" sz="2400" dirty="0">
                <a:latin typeface="Arial Rounded MT Bold" panose="020F0704030504030204" pitchFamily="34" charset="0"/>
              </a:rPr>
              <a:t>4) According to Marina, what were the two dangers of climbing this part of the tree?</a:t>
            </a:r>
          </a:p>
          <a:p>
            <a:r>
              <a:rPr lang="en-GB" sz="2400" dirty="0">
                <a:solidFill>
                  <a:srgbClr val="FF0000"/>
                </a:solidFill>
                <a:latin typeface="Arial Rounded MT Bold" panose="020F0704030504030204" pitchFamily="34" charset="0"/>
              </a:rPr>
              <a:t>You could be too confident and miss your footing. Or you can be too desperate to win and slip at the last moment.</a:t>
            </a:r>
          </a:p>
          <a:p>
            <a:endParaRPr lang="en-GB" sz="2400" dirty="0">
              <a:latin typeface="Arial Rounded MT Bold" panose="020F0704030504030204" pitchFamily="34" charset="0"/>
            </a:endParaRPr>
          </a:p>
          <a:p>
            <a:r>
              <a:rPr lang="en-GB" sz="2400" dirty="0">
                <a:latin typeface="Arial Rounded MT Bold" panose="020F0704030504030204" pitchFamily="34" charset="0"/>
              </a:rPr>
              <a:t>5) Why did the boy think “witchcraft” might have been involved?</a:t>
            </a:r>
          </a:p>
          <a:p>
            <a:r>
              <a:rPr lang="en-GB" sz="2400" dirty="0">
                <a:solidFill>
                  <a:srgbClr val="FF0000"/>
                </a:solidFill>
                <a:latin typeface="Arial Rounded MT Bold" panose="020F0704030504030204" pitchFamily="34" charset="0"/>
              </a:rPr>
              <a:t>Marina beat Edward to the top of the tree. Edward thought that Marina would be burned as a witch in the olden days because she was so fast. </a:t>
            </a:r>
          </a:p>
          <a:p>
            <a:endParaRPr lang="en-GB" sz="2400" dirty="0">
              <a:solidFill>
                <a:srgbClr val="FF0000"/>
              </a:solidFill>
              <a:latin typeface="Arial Rounded MT Bold" panose="020F0704030504030204" pitchFamily="34" charset="0"/>
            </a:endParaRPr>
          </a:p>
          <a:p>
            <a:r>
              <a:rPr lang="en-GB" sz="2400" dirty="0">
                <a:latin typeface="Arial Rounded MT Bold" panose="020F0704030504030204" pitchFamily="34" charset="0"/>
              </a:rPr>
              <a:t>6) Why were the shutters on Marina’s house shut?</a:t>
            </a:r>
          </a:p>
          <a:p>
            <a:r>
              <a:rPr lang="en-GB" sz="2400" dirty="0">
                <a:solidFill>
                  <a:srgbClr val="FF0000"/>
                </a:solidFill>
                <a:latin typeface="Arial Rounded MT Bold" panose="020F0704030504030204" pitchFamily="34" charset="0"/>
              </a:rPr>
              <a:t>Marina’s father had accepted the command of the HMS Neptune and they were shut so he could prepare.</a:t>
            </a:r>
          </a:p>
          <a:p>
            <a:pPr marL="342900" indent="-342900">
              <a:buAutoNum type="arabicParenR"/>
            </a:pPr>
            <a:endParaRPr lang="en-GB" dirty="0"/>
          </a:p>
        </p:txBody>
      </p:sp>
      <p:sp>
        <p:nvSpPr>
          <p:cNvPr id="3" name="TextBox 2">
            <a:extLst>
              <a:ext uri="{FF2B5EF4-FFF2-40B4-BE49-F238E27FC236}">
                <a16:creationId xmlns:a16="http://schemas.microsoft.com/office/drawing/2014/main" id="{0BFC7A66-BB5D-4BE7-9DA7-C7C252B94D99}"/>
              </a:ext>
            </a:extLst>
          </p:cNvPr>
          <p:cNvSpPr txBox="1"/>
          <p:nvPr/>
        </p:nvSpPr>
        <p:spPr>
          <a:xfrm>
            <a:off x="472966" y="173421"/>
            <a:ext cx="3988675" cy="523220"/>
          </a:xfrm>
          <a:prstGeom prst="rect">
            <a:avLst/>
          </a:prstGeom>
          <a:noFill/>
        </p:spPr>
        <p:txBody>
          <a:bodyPr wrap="square" rtlCol="0">
            <a:spAutoFit/>
          </a:bodyPr>
          <a:lstStyle/>
          <a:p>
            <a:r>
              <a:rPr lang="en-GB" sz="2800" dirty="0">
                <a:highlight>
                  <a:srgbClr val="FFFF00"/>
                </a:highlight>
                <a:latin typeface="Arial Rounded MT Bold" panose="020F0704030504030204" pitchFamily="34" charset="0"/>
              </a:rPr>
              <a:t>ANSWERS</a:t>
            </a:r>
            <a:endParaRPr lang="en-GB" dirty="0">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127172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78130" y="696641"/>
            <a:ext cx="11224260" cy="6801862"/>
          </a:xfrm>
          <a:prstGeom prst="rect">
            <a:avLst/>
          </a:prstGeom>
          <a:noFill/>
        </p:spPr>
        <p:txBody>
          <a:bodyPr wrap="square" rtlCol="0">
            <a:spAutoFit/>
          </a:bodyPr>
          <a:lstStyle/>
          <a:p>
            <a:r>
              <a:rPr lang="en-GB" sz="2400" dirty="0">
                <a:latin typeface="Arial Rounded MT Bold" panose="020F0704030504030204" pitchFamily="34" charset="0"/>
              </a:rPr>
              <a:t>7) Find a phrase which shows that Marina thought girls were better than boys. </a:t>
            </a:r>
          </a:p>
          <a:p>
            <a:r>
              <a:rPr lang="en-GB" sz="2400" dirty="0">
                <a:solidFill>
                  <a:srgbClr val="FF0000"/>
                </a:solidFill>
                <a:latin typeface="Arial Rounded MT Bold" panose="020F0704030504030204" pitchFamily="34" charset="0"/>
              </a:rPr>
              <a:t>The female is the superior gender of the species.</a:t>
            </a:r>
          </a:p>
          <a:p>
            <a:endParaRPr lang="en-GB" sz="2400" dirty="0">
              <a:latin typeface="Arial Rounded MT Bold" panose="020F0704030504030204" pitchFamily="34" charset="0"/>
            </a:endParaRPr>
          </a:p>
          <a:p>
            <a:r>
              <a:rPr lang="en-GB" sz="2400" dirty="0">
                <a:latin typeface="Arial Rounded MT Bold" panose="020F0704030504030204" pitchFamily="34" charset="0"/>
              </a:rPr>
              <a:t>8) When was Marina’s dad leaving? Tick one. </a:t>
            </a:r>
          </a:p>
          <a:p>
            <a:r>
              <a:rPr lang="en-GB" sz="2000" dirty="0">
                <a:solidFill>
                  <a:srgbClr val="FF0000"/>
                </a:solidFill>
                <a:latin typeface="Arial Rounded MT Bold" panose="020F0704030504030204" pitchFamily="34" charset="0"/>
              </a:rPr>
              <a:t>0-1 hours </a:t>
            </a:r>
          </a:p>
          <a:p>
            <a:r>
              <a:rPr lang="en-GB" sz="2000" dirty="0">
                <a:latin typeface="Arial Rounded MT Bold" panose="020F0704030504030204" pitchFamily="34" charset="0"/>
              </a:rPr>
              <a:t>1-2 hours </a:t>
            </a:r>
          </a:p>
          <a:p>
            <a:r>
              <a:rPr lang="en-GB" sz="2000" dirty="0">
                <a:latin typeface="Arial Rounded MT Bold" panose="020F0704030504030204" pitchFamily="34" charset="0"/>
              </a:rPr>
              <a:t>2-3 hours </a:t>
            </a:r>
          </a:p>
          <a:p>
            <a:r>
              <a:rPr lang="en-GB" sz="2000" dirty="0">
                <a:latin typeface="Arial Rounded MT Bold" panose="020F0704030504030204" pitchFamily="34" charset="0"/>
              </a:rPr>
              <a:t>3-4 hours </a:t>
            </a:r>
          </a:p>
          <a:p>
            <a:endParaRPr lang="en-GB" sz="2000" dirty="0">
              <a:latin typeface="Arial Rounded MT Bold" panose="020F0704030504030204" pitchFamily="34" charset="0"/>
            </a:endParaRPr>
          </a:p>
          <a:p>
            <a:r>
              <a:rPr lang="en-GB" sz="2400" dirty="0">
                <a:latin typeface="Arial Rounded MT Bold" panose="020F0704030504030204" pitchFamily="34" charset="0"/>
              </a:rPr>
              <a:t>9) “You’ll be forced to wear a skirt…” </a:t>
            </a:r>
          </a:p>
          <a:p>
            <a:r>
              <a:rPr lang="en-GB" sz="2400" dirty="0">
                <a:latin typeface="Arial Rounded MT Bold" panose="020F0704030504030204" pitchFamily="34" charset="0"/>
              </a:rPr>
              <a:t>Do you think Marina would mind wearing a skirt? Give two reasons.</a:t>
            </a:r>
          </a:p>
          <a:p>
            <a:r>
              <a:rPr lang="en-GB" sz="2400" dirty="0">
                <a:solidFill>
                  <a:srgbClr val="FF0000"/>
                </a:solidFill>
                <a:latin typeface="Arial Rounded MT Bold" panose="020F0704030504030204" pitchFamily="34" charset="0"/>
              </a:rPr>
              <a:t>I don’t think Marina would like to wear a skirt. My first reason is that Edward said the word “forced” meaning that she would have to do it against her will. Forcing someone is usually doing something they don’t want or like. Secondly, Marina imagined herself to be like the “new woman” who was wearing “pantaloons” and not a skirt. </a:t>
            </a:r>
          </a:p>
          <a:p>
            <a:endParaRPr lang="en-GB" sz="2400" dirty="0">
              <a:latin typeface="Arial Rounded MT Bold" panose="020F0704030504030204" pitchFamily="34" charset="0"/>
            </a:endParaRPr>
          </a:p>
          <a:p>
            <a:pPr marL="342900" indent="-342900">
              <a:buAutoNum type="arabicParenR"/>
            </a:pPr>
            <a:endParaRPr lang="en-GB" sz="2400" dirty="0"/>
          </a:p>
        </p:txBody>
      </p:sp>
      <p:sp>
        <p:nvSpPr>
          <p:cNvPr id="3" name="TextBox 2">
            <a:extLst>
              <a:ext uri="{FF2B5EF4-FFF2-40B4-BE49-F238E27FC236}">
                <a16:creationId xmlns:a16="http://schemas.microsoft.com/office/drawing/2014/main" id="{0BFC7A66-BB5D-4BE7-9DA7-C7C252B94D99}"/>
              </a:ext>
            </a:extLst>
          </p:cNvPr>
          <p:cNvSpPr txBox="1"/>
          <p:nvPr/>
        </p:nvSpPr>
        <p:spPr>
          <a:xfrm>
            <a:off x="472966" y="173421"/>
            <a:ext cx="3988675" cy="523220"/>
          </a:xfrm>
          <a:prstGeom prst="rect">
            <a:avLst/>
          </a:prstGeom>
          <a:noFill/>
        </p:spPr>
        <p:txBody>
          <a:bodyPr wrap="square" rtlCol="0">
            <a:spAutoFit/>
          </a:bodyPr>
          <a:lstStyle/>
          <a:p>
            <a:r>
              <a:rPr lang="en-GB" sz="2800" dirty="0">
                <a:highlight>
                  <a:srgbClr val="FFFF00"/>
                </a:highlight>
                <a:latin typeface="Arial Rounded MT Bold" panose="020F0704030504030204" pitchFamily="34" charset="0"/>
              </a:rPr>
              <a:t>ANSWERS</a:t>
            </a:r>
            <a:endParaRPr lang="en-GB" dirty="0">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115866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61A280-056B-4154-A746-1B9A1397AAC4}"/>
              </a:ext>
            </a:extLst>
          </p:cNvPr>
          <p:cNvSpPr txBox="1"/>
          <p:nvPr/>
        </p:nvSpPr>
        <p:spPr>
          <a:xfrm>
            <a:off x="5629306" y="194913"/>
            <a:ext cx="5849172" cy="6494085"/>
          </a:xfrm>
          <a:prstGeom prst="rect">
            <a:avLst/>
          </a:prstGeom>
          <a:noFill/>
        </p:spPr>
        <p:txBody>
          <a:bodyPr wrap="square" rtlCol="0">
            <a:spAutoFit/>
          </a:bodyPr>
          <a:lstStyle/>
          <a:p>
            <a:pPr algn="ctr"/>
            <a:r>
              <a:rPr lang="en-GB" sz="2400" u="sng" dirty="0">
                <a:latin typeface="Arial Rounded MT Bold" panose="020F0704030504030204" pitchFamily="34" charset="0"/>
              </a:rPr>
              <a:t>Synopsis</a:t>
            </a:r>
          </a:p>
          <a:p>
            <a:pPr algn="ctr"/>
            <a:endParaRPr lang="en-GB" sz="2400" u="sng" dirty="0">
              <a:latin typeface="Arial Rounded MT Bold" panose="020F0704030504030204" pitchFamily="34" charset="0"/>
            </a:endParaRPr>
          </a:p>
          <a:p>
            <a:pPr algn="ctr"/>
            <a:r>
              <a:rPr lang="en-GB" sz="1600" dirty="0">
                <a:latin typeface="Arial Rounded MT Bold" panose="020F0704030504030204" pitchFamily="34" charset="0"/>
              </a:rPr>
              <a:t>Set in 1912, this action-packed adventure feels both classic and contemporary, with Marina, its young heroine, yearning to break free from societal constraints to become the “new woman” she’s read about in modern magazines. Namely, the kind of woman who is “mistress of her own destiny”. Frustratingly, Marina’s father dismisses her desires outright. Being a naval captain he’s often away at sea and, with her mother gone, Marina is about to be shipped off to boarding school when all she really wants to do is set sail with her dad. So much so, Marina ends up stowing away on his ship. As his mission is vitally urgent, Captain Denham has little choice but to continue with Marina aboard.</a:t>
            </a:r>
          </a:p>
          <a:p>
            <a:pPr algn="ctr"/>
            <a:endParaRPr lang="en-GB" sz="1600" dirty="0">
              <a:latin typeface="Arial Rounded MT Bold" panose="020F0704030504030204" pitchFamily="34" charset="0"/>
            </a:endParaRPr>
          </a:p>
          <a:p>
            <a:pPr algn="ctr"/>
            <a:r>
              <a:rPr lang="en-GB" sz="1600" dirty="0">
                <a:latin typeface="Arial Rounded MT Bold" panose="020F0704030504030204" pitchFamily="34" charset="0"/>
              </a:rPr>
              <a:t>As their perilous voyage progresses, the thrilling dangers of enemy sightings, superstitious shipmates and icebergs are interlaced with myth and mystery as Marina feels an inexplicable “urgent tugging in her chest to go north” after being accused of possessing the power to “call up storms”. Indeed, Marina’s affinity with the sea adds an extra edge of intrigue throughout, leading to an eerie explanation as the novel twists and swells to its pulse-quickening crescendo.</a:t>
            </a:r>
          </a:p>
        </p:txBody>
      </p:sp>
      <p:pic>
        <p:nvPicPr>
          <p:cNvPr id="6" name="Picture 5" descr="A close up of a sign&#10;&#10;Description automatically generated">
            <a:extLst>
              <a:ext uri="{FF2B5EF4-FFF2-40B4-BE49-F238E27FC236}">
                <a16:creationId xmlns:a16="http://schemas.microsoft.com/office/drawing/2014/main" id="{9EBC62E0-FFD8-4588-9379-198F4E713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22" y="278760"/>
            <a:ext cx="4199567" cy="6369269"/>
          </a:xfrm>
          <a:prstGeom prst="rect">
            <a:avLst/>
          </a:prstGeom>
        </p:spPr>
      </p:pic>
    </p:spTree>
    <p:extLst>
      <p:ext uri="{BB962C8B-B14F-4D97-AF65-F5344CB8AC3E}">
        <p14:creationId xmlns:p14="http://schemas.microsoft.com/office/powerpoint/2010/main" val="26499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30B5F6-1B4F-47BE-B117-D63113B8D459}"/>
              </a:ext>
            </a:extLst>
          </p:cNvPr>
          <p:cNvPicPr/>
          <p:nvPr/>
        </p:nvPicPr>
        <p:blipFill rotWithShape="1">
          <a:blip r:embed="rId2">
            <a:extLst>
              <a:ext uri="{28A0092B-C50C-407E-A947-70E740481C1C}">
                <a14:useLocalDpi xmlns:a14="http://schemas.microsoft.com/office/drawing/2010/main" val="0"/>
              </a:ext>
            </a:extLst>
          </a:blip>
          <a:srcRect l="22601" t="23645" r="53302" b="13104"/>
          <a:stretch/>
        </p:blipFill>
        <p:spPr bwMode="auto">
          <a:xfrm>
            <a:off x="809297" y="941001"/>
            <a:ext cx="3003462" cy="4513866"/>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AEB1D1F-F86B-4633-A448-69E02E4963B4}"/>
              </a:ext>
            </a:extLst>
          </p:cNvPr>
          <p:cNvPicPr/>
          <p:nvPr/>
        </p:nvPicPr>
        <p:blipFill rotWithShape="1">
          <a:blip r:embed="rId3">
            <a:extLst>
              <a:ext uri="{28A0092B-C50C-407E-A947-70E740481C1C}">
                <a14:useLocalDpi xmlns:a14="http://schemas.microsoft.com/office/drawing/2010/main" val="0"/>
              </a:ext>
            </a:extLst>
          </a:blip>
          <a:srcRect l="36727" t="23941" r="37514" b="12512"/>
          <a:stretch/>
        </p:blipFill>
        <p:spPr bwMode="auto">
          <a:xfrm>
            <a:off x="4506747" y="941001"/>
            <a:ext cx="3003461" cy="4513865"/>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5263B34-78A1-41EF-A70C-ADC7BD3266E1}"/>
              </a:ext>
            </a:extLst>
          </p:cNvPr>
          <p:cNvPicPr/>
          <p:nvPr/>
        </p:nvPicPr>
        <p:blipFill rotWithShape="1">
          <a:blip r:embed="rId4">
            <a:extLst>
              <a:ext uri="{28A0092B-C50C-407E-A947-70E740481C1C}">
                <a14:useLocalDpi xmlns:a14="http://schemas.microsoft.com/office/drawing/2010/main" val="0"/>
              </a:ext>
            </a:extLst>
          </a:blip>
          <a:srcRect l="36180" t="24089" r="37854" b="11907"/>
          <a:stretch/>
        </p:blipFill>
        <p:spPr bwMode="auto">
          <a:xfrm>
            <a:off x="8204197" y="941001"/>
            <a:ext cx="3178506" cy="4513865"/>
          </a:xfrm>
          <a:prstGeom prst="rect">
            <a:avLst/>
          </a:prstGeom>
          <a:ln w="38100">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FC6E430-C7CE-4B02-BAE3-2CD1759D0733}"/>
              </a:ext>
            </a:extLst>
          </p:cNvPr>
          <p:cNvSpPr txBox="1"/>
          <p:nvPr/>
        </p:nvSpPr>
        <p:spPr>
          <a:xfrm>
            <a:off x="1436477" y="195911"/>
            <a:ext cx="9144000" cy="584775"/>
          </a:xfrm>
          <a:prstGeom prst="rect">
            <a:avLst/>
          </a:prstGeom>
          <a:noFill/>
        </p:spPr>
        <p:txBody>
          <a:bodyPr wrap="square" rtlCol="0">
            <a:spAutoFit/>
          </a:bodyPr>
          <a:lstStyle/>
          <a:p>
            <a:pPr algn="ctr"/>
            <a:r>
              <a:rPr lang="en-GB" sz="3200" u="sng" dirty="0">
                <a:latin typeface="Arial Rounded MT Bold" panose="020F0704030504030204" pitchFamily="34" charset="0"/>
              </a:rPr>
              <a:t>Reading character recap</a:t>
            </a:r>
          </a:p>
        </p:txBody>
      </p:sp>
      <p:sp>
        <p:nvSpPr>
          <p:cNvPr id="6" name="Rectangle: Rounded Corners 5">
            <a:extLst>
              <a:ext uri="{FF2B5EF4-FFF2-40B4-BE49-F238E27FC236}">
                <a16:creationId xmlns:a16="http://schemas.microsoft.com/office/drawing/2014/main" id="{F33F3DC7-520E-4050-974F-7FBEE568BD39}"/>
              </a:ext>
            </a:extLst>
          </p:cNvPr>
          <p:cNvSpPr/>
          <p:nvPr/>
        </p:nvSpPr>
        <p:spPr>
          <a:xfrm>
            <a:off x="269393" y="4256690"/>
            <a:ext cx="4083269" cy="240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Usually one word or short phrase answers that you need to find in the text. You may have to tick a box, draw a line or say whether something is true or false. </a:t>
            </a:r>
          </a:p>
        </p:txBody>
      </p:sp>
      <p:sp>
        <p:nvSpPr>
          <p:cNvPr id="7" name="Rectangle: Rounded Corners 6">
            <a:extLst>
              <a:ext uri="{FF2B5EF4-FFF2-40B4-BE49-F238E27FC236}">
                <a16:creationId xmlns:a16="http://schemas.microsoft.com/office/drawing/2014/main" id="{69F442F7-4626-4085-9FC6-ED52202B3339}"/>
              </a:ext>
            </a:extLst>
          </p:cNvPr>
          <p:cNvSpPr/>
          <p:nvPr/>
        </p:nvSpPr>
        <p:spPr>
          <a:xfrm>
            <a:off x="4506748" y="4252166"/>
            <a:ext cx="3502136" cy="240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Asking you to look more into “why” something has happened. You may be asked why or how something happened, give reasons or explain with evidence. </a:t>
            </a:r>
          </a:p>
        </p:txBody>
      </p:sp>
      <p:sp>
        <p:nvSpPr>
          <p:cNvPr id="8" name="Rectangle: Rounded Corners 7">
            <a:extLst>
              <a:ext uri="{FF2B5EF4-FFF2-40B4-BE49-F238E27FC236}">
                <a16:creationId xmlns:a16="http://schemas.microsoft.com/office/drawing/2014/main" id="{C6E15201-4991-48C4-9125-C8B5DFEA2F04}"/>
              </a:ext>
            </a:extLst>
          </p:cNvPr>
          <p:cNvSpPr/>
          <p:nvPr/>
        </p:nvSpPr>
        <p:spPr>
          <a:xfrm>
            <a:off x="8082457" y="4252165"/>
            <a:ext cx="3840149" cy="240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All about the vocabulary! You may be asked to find words that are similar to other words. Remember – if it says copy something, write it exactly how it appears in the text.</a:t>
            </a:r>
          </a:p>
        </p:txBody>
      </p:sp>
    </p:spTree>
    <p:extLst>
      <p:ext uri="{BB962C8B-B14F-4D97-AF65-F5344CB8AC3E}">
        <p14:creationId xmlns:p14="http://schemas.microsoft.com/office/powerpoint/2010/main" val="107957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9DC60-FCF0-41A8-85F5-BB1E0377426E}"/>
              </a:ext>
            </a:extLst>
          </p:cNvPr>
          <p:cNvPicPr>
            <a:picLocks noChangeAspect="1"/>
          </p:cNvPicPr>
          <p:nvPr/>
        </p:nvPicPr>
        <p:blipFill>
          <a:blip r:embed="rId2"/>
          <a:stretch>
            <a:fillRect/>
          </a:stretch>
        </p:blipFill>
        <p:spPr>
          <a:xfrm>
            <a:off x="349780" y="260363"/>
            <a:ext cx="4199360" cy="6528416"/>
          </a:xfrm>
          <a:prstGeom prst="rect">
            <a:avLst/>
          </a:prstGeom>
        </p:spPr>
      </p:pic>
      <p:pic>
        <p:nvPicPr>
          <p:cNvPr id="5" name="Picture 4">
            <a:extLst>
              <a:ext uri="{FF2B5EF4-FFF2-40B4-BE49-F238E27FC236}">
                <a16:creationId xmlns:a16="http://schemas.microsoft.com/office/drawing/2014/main" id="{D70B804E-6E88-4A84-B094-FFE76FA8517B}"/>
              </a:ext>
            </a:extLst>
          </p:cNvPr>
          <p:cNvPicPr>
            <a:picLocks noChangeAspect="1"/>
          </p:cNvPicPr>
          <p:nvPr/>
        </p:nvPicPr>
        <p:blipFill>
          <a:blip r:embed="rId3"/>
          <a:stretch>
            <a:fillRect/>
          </a:stretch>
        </p:blipFill>
        <p:spPr>
          <a:xfrm>
            <a:off x="6507480" y="205621"/>
            <a:ext cx="4199360" cy="6446757"/>
          </a:xfrm>
          <a:prstGeom prst="rect">
            <a:avLst/>
          </a:prstGeom>
        </p:spPr>
      </p:pic>
    </p:spTree>
    <p:extLst>
      <p:ext uri="{BB962C8B-B14F-4D97-AF65-F5344CB8AC3E}">
        <p14:creationId xmlns:p14="http://schemas.microsoft.com/office/powerpoint/2010/main" val="428839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5C2B5D-0F07-49AE-8DDC-1A62A71CA99A}"/>
              </a:ext>
            </a:extLst>
          </p:cNvPr>
          <p:cNvPicPr>
            <a:picLocks noChangeAspect="1"/>
          </p:cNvPicPr>
          <p:nvPr/>
        </p:nvPicPr>
        <p:blipFill>
          <a:blip r:embed="rId2"/>
          <a:stretch>
            <a:fillRect/>
          </a:stretch>
        </p:blipFill>
        <p:spPr>
          <a:xfrm>
            <a:off x="352478" y="0"/>
            <a:ext cx="4345645" cy="6671330"/>
          </a:xfrm>
          <a:prstGeom prst="rect">
            <a:avLst/>
          </a:prstGeom>
        </p:spPr>
      </p:pic>
      <p:pic>
        <p:nvPicPr>
          <p:cNvPr id="3" name="Picture 2">
            <a:extLst>
              <a:ext uri="{FF2B5EF4-FFF2-40B4-BE49-F238E27FC236}">
                <a16:creationId xmlns:a16="http://schemas.microsoft.com/office/drawing/2014/main" id="{20CEA7E0-4EDC-40E7-A429-6B0512FADECD}"/>
              </a:ext>
            </a:extLst>
          </p:cNvPr>
          <p:cNvPicPr>
            <a:picLocks noChangeAspect="1"/>
          </p:cNvPicPr>
          <p:nvPr/>
        </p:nvPicPr>
        <p:blipFill>
          <a:blip r:embed="rId3"/>
          <a:stretch>
            <a:fillRect/>
          </a:stretch>
        </p:blipFill>
        <p:spPr>
          <a:xfrm>
            <a:off x="7141779" y="9182"/>
            <a:ext cx="4461259" cy="6848818"/>
          </a:xfrm>
          <a:prstGeom prst="rect">
            <a:avLst/>
          </a:prstGeom>
        </p:spPr>
      </p:pic>
    </p:spTree>
    <p:extLst>
      <p:ext uri="{BB962C8B-B14F-4D97-AF65-F5344CB8AC3E}">
        <p14:creationId xmlns:p14="http://schemas.microsoft.com/office/powerpoint/2010/main" val="120565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6CB964-BC9A-4B1B-A5CA-58B9A3A32191}"/>
              </a:ext>
            </a:extLst>
          </p:cNvPr>
          <p:cNvSpPr txBox="1"/>
          <p:nvPr/>
        </p:nvSpPr>
        <p:spPr>
          <a:xfrm>
            <a:off x="5896303" y="567559"/>
            <a:ext cx="6059346" cy="5262979"/>
          </a:xfrm>
          <a:prstGeom prst="rect">
            <a:avLst/>
          </a:prstGeom>
          <a:noFill/>
        </p:spPr>
        <p:txBody>
          <a:bodyPr wrap="square" rtlCol="0">
            <a:spAutoFit/>
          </a:bodyPr>
          <a:lstStyle/>
          <a:p>
            <a:pPr algn="ctr"/>
            <a:r>
              <a:rPr lang="en-GB" sz="2400" dirty="0">
                <a:latin typeface="Arial Rounded MT Bold" panose="020F0704030504030204" pitchFamily="34" charset="0"/>
              </a:rPr>
              <a:t>After you have read the extract, read it again and highlight any key words you do not know OR think are impactful words. </a:t>
            </a: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r>
              <a:rPr lang="en-GB" sz="2400" dirty="0">
                <a:latin typeface="Arial Rounded MT Bold" panose="020F0704030504030204" pitchFamily="34" charset="0"/>
              </a:rPr>
              <a:t>Use a dictionary or iPad/Laptop to find the definition. </a:t>
            </a: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r>
              <a:rPr lang="en-GB" sz="2400" dirty="0">
                <a:latin typeface="Arial Rounded MT Bold" panose="020F0704030504030204" pitchFamily="34" charset="0"/>
              </a:rPr>
              <a:t>On the next slide are some that I have found…</a:t>
            </a:r>
          </a:p>
        </p:txBody>
      </p:sp>
      <p:sp>
        <p:nvSpPr>
          <p:cNvPr id="5" name="Rectangle 4">
            <a:extLst>
              <a:ext uri="{FF2B5EF4-FFF2-40B4-BE49-F238E27FC236}">
                <a16:creationId xmlns:a16="http://schemas.microsoft.com/office/drawing/2014/main" id="{3CD3ED76-5636-4B79-92D7-D55541C720BF}"/>
              </a:ext>
            </a:extLst>
          </p:cNvPr>
          <p:cNvSpPr/>
          <p:nvPr/>
        </p:nvSpPr>
        <p:spPr>
          <a:xfrm>
            <a:off x="0" y="5363693"/>
            <a:ext cx="6096000" cy="1323439"/>
          </a:xfrm>
          <a:prstGeom prst="rect">
            <a:avLst/>
          </a:prstGeom>
        </p:spPr>
        <p:txBody>
          <a:bodyPr>
            <a:spAutoFit/>
          </a:bodyPr>
          <a:lstStyle/>
          <a:p>
            <a:pPr algn="ctr"/>
            <a:r>
              <a:rPr lang="en-GB" sz="2000" dirty="0">
                <a:latin typeface="Arial Rounded MT Bold" panose="020F0704030504030204" pitchFamily="34" charset="0"/>
              </a:rPr>
              <a:t>The whole extract can be found at: </a:t>
            </a:r>
            <a:r>
              <a:rPr lang="en-GB" sz="2000" dirty="0">
                <a:latin typeface="Arial Rounded MT Bold" panose="020F0704030504030204" pitchFamily="34" charset="0"/>
                <a:hlinkClick r:id="rId2"/>
              </a:rPr>
              <a:t>https://www.worldbookday.com/wp-content/uploads/2019/10/Primary_8-12_Extract_Pearl-in-the-Ice.pdf</a:t>
            </a:r>
            <a:endParaRPr lang="en-GB" sz="2000" dirty="0">
              <a:latin typeface="Arial Rounded MT Bold" panose="020F0704030504030204" pitchFamily="34" charset="0"/>
            </a:endParaRPr>
          </a:p>
        </p:txBody>
      </p:sp>
      <p:pic>
        <p:nvPicPr>
          <p:cNvPr id="7" name="Picture 6" descr="A drawing of a cartoon character&#10;&#10;Description automatically generated">
            <a:extLst>
              <a:ext uri="{FF2B5EF4-FFF2-40B4-BE49-F238E27FC236}">
                <a16:creationId xmlns:a16="http://schemas.microsoft.com/office/drawing/2014/main" id="{8896566D-9ED5-493D-BD59-E9E544E5D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65" y="361595"/>
            <a:ext cx="4950504" cy="4950504"/>
          </a:xfrm>
          <a:prstGeom prst="rect">
            <a:avLst/>
          </a:prstGeom>
        </p:spPr>
      </p:pic>
    </p:spTree>
    <p:extLst>
      <p:ext uri="{BB962C8B-B14F-4D97-AF65-F5344CB8AC3E}">
        <p14:creationId xmlns:p14="http://schemas.microsoft.com/office/powerpoint/2010/main" val="40748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Effect transition="in" filter="fade">
                                      <p:cBhvr>
                                        <p:cTn id="1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A702CB-6713-491E-BB36-603F7830C9CC}"/>
              </a:ext>
            </a:extLst>
          </p:cNvPr>
          <p:cNvSpPr/>
          <p:nvPr/>
        </p:nvSpPr>
        <p:spPr>
          <a:xfrm>
            <a:off x="266362" y="219928"/>
            <a:ext cx="4195280" cy="3752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Rounded MT Bold" panose="020F0704030504030204" pitchFamily="34" charset="0"/>
              </a:rPr>
              <a:t>Sedately</a:t>
            </a:r>
          </a:p>
          <a:p>
            <a:pPr algn="ctr"/>
            <a:r>
              <a:rPr lang="en-GB" sz="3200" dirty="0">
                <a:latin typeface="Arial Rounded MT Bold" panose="020F0704030504030204" pitchFamily="34" charset="0"/>
              </a:rPr>
              <a:t>(sedate)</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ADJECTIVE</a:t>
            </a:r>
          </a:p>
          <a:p>
            <a:pPr algn="ctr"/>
            <a:endParaRPr lang="en-GB" dirty="0">
              <a:latin typeface="Arial Rounded MT Bold" panose="020F0704030504030204" pitchFamily="34" charset="0"/>
            </a:endParaRPr>
          </a:p>
          <a:p>
            <a:pPr algn="ctr"/>
            <a:r>
              <a:rPr lang="en-GB" sz="2800" dirty="0">
                <a:solidFill>
                  <a:schemeClr val="tx1"/>
                </a:solidFill>
                <a:latin typeface="Arial Rounded MT Bold" panose="020F0704030504030204" pitchFamily="34" charset="0"/>
              </a:rPr>
              <a:t>calm, dignified, and unhurried.</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“In the old days, business was carried on at a rather more sedate pace”.</a:t>
            </a:r>
            <a:endParaRPr lang="en-GB" sz="1600" dirty="0"/>
          </a:p>
        </p:txBody>
      </p:sp>
      <p:sp>
        <p:nvSpPr>
          <p:cNvPr id="6" name="Rectangle: Rounded Corners 5">
            <a:extLst>
              <a:ext uri="{FF2B5EF4-FFF2-40B4-BE49-F238E27FC236}">
                <a16:creationId xmlns:a16="http://schemas.microsoft.com/office/drawing/2014/main" id="{2C4A4B06-C825-4287-89B1-C91ECAAE422E}"/>
              </a:ext>
            </a:extLst>
          </p:cNvPr>
          <p:cNvSpPr/>
          <p:nvPr/>
        </p:nvSpPr>
        <p:spPr>
          <a:xfrm>
            <a:off x="7947105" y="3910963"/>
            <a:ext cx="3930186" cy="255401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Rounded MT Bold" panose="020F0704030504030204" pitchFamily="34" charset="0"/>
            </a:endParaRPr>
          </a:p>
          <a:p>
            <a:pPr algn="ctr"/>
            <a:r>
              <a:rPr lang="en-GB" sz="3200" dirty="0">
                <a:latin typeface="Arial Rounded MT Bold" panose="020F0704030504030204" pitchFamily="34" charset="0"/>
              </a:rPr>
              <a:t>puzzlement</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NOUN</a:t>
            </a:r>
          </a:p>
          <a:p>
            <a:pPr algn="ctr"/>
            <a:endParaRPr lang="en-GB" dirty="0">
              <a:latin typeface="Arial Rounded MT Bold" panose="020F0704030504030204" pitchFamily="34" charset="0"/>
            </a:endParaRPr>
          </a:p>
          <a:p>
            <a:pPr algn="ctr"/>
            <a:r>
              <a:rPr lang="en-GB" dirty="0">
                <a:solidFill>
                  <a:schemeClr val="tx1"/>
                </a:solidFill>
                <a:latin typeface="Arial Rounded MT Bold" panose="020F0704030504030204" pitchFamily="34" charset="0"/>
              </a:rPr>
              <a:t>a feeling of confusion through lack of understanding.</a:t>
            </a:r>
          </a:p>
        </p:txBody>
      </p:sp>
      <p:sp>
        <p:nvSpPr>
          <p:cNvPr id="7" name="Rectangle: Rounded Corners 6">
            <a:extLst>
              <a:ext uri="{FF2B5EF4-FFF2-40B4-BE49-F238E27FC236}">
                <a16:creationId xmlns:a16="http://schemas.microsoft.com/office/drawing/2014/main" id="{528D3246-46F1-4148-BEC5-EF0BF69996EF}"/>
              </a:ext>
            </a:extLst>
          </p:cNvPr>
          <p:cNvSpPr/>
          <p:nvPr/>
        </p:nvSpPr>
        <p:spPr>
          <a:xfrm>
            <a:off x="266362" y="4084058"/>
            <a:ext cx="3706547" cy="255401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Rounded MT Bold" panose="020F0704030504030204" pitchFamily="34" charset="0"/>
              </a:rPr>
              <a:t>capsize</a:t>
            </a:r>
          </a:p>
          <a:p>
            <a:pPr algn="ctr"/>
            <a:r>
              <a:rPr lang="en-GB" dirty="0">
                <a:solidFill>
                  <a:schemeClr val="tx1"/>
                </a:solidFill>
                <a:latin typeface="Arial Rounded MT Bold" panose="020F0704030504030204" pitchFamily="34" charset="0"/>
              </a:rPr>
              <a:t>(of a boat) be overturned in the water.</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"the craft capsized in heavy seas"</a:t>
            </a:r>
          </a:p>
          <a:p>
            <a:pPr algn="ctr"/>
            <a:r>
              <a:rPr lang="en-GB" dirty="0">
                <a:latin typeface="Arial Rounded MT Bold" panose="020F0704030504030204" pitchFamily="34" charset="0"/>
              </a:rPr>
              <a:t>synonyms:</a:t>
            </a:r>
          </a:p>
          <a:p>
            <a:pPr algn="ctr"/>
            <a:r>
              <a:rPr lang="en-GB" dirty="0">
                <a:latin typeface="Arial Rounded MT Bold" panose="020F0704030504030204" pitchFamily="34" charset="0"/>
              </a:rPr>
              <a:t>overturn</a:t>
            </a:r>
          </a:p>
          <a:p>
            <a:pPr algn="ctr"/>
            <a:r>
              <a:rPr lang="en-GB" dirty="0">
                <a:latin typeface="Arial Rounded MT Bold" panose="020F0704030504030204" pitchFamily="34" charset="0"/>
              </a:rPr>
              <a:t> turn upside down</a:t>
            </a:r>
            <a:r>
              <a:rPr lang="en-GB" dirty="0"/>
              <a:t>.</a:t>
            </a:r>
          </a:p>
        </p:txBody>
      </p:sp>
      <p:pic>
        <p:nvPicPr>
          <p:cNvPr id="3" name="Picture 2" descr="A cat lying on a bed&#10;&#10;Description automatically generated">
            <a:extLst>
              <a:ext uri="{FF2B5EF4-FFF2-40B4-BE49-F238E27FC236}">
                <a16:creationId xmlns:a16="http://schemas.microsoft.com/office/drawing/2014/main" id="{226D6FD4-0FC6-4BF2-AB70-1AB3B3D8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319" y="393021"/>
            <a:ext cx="2057853" cy="3220987"/>
          </a:xfrm>
          <a:prstGeom prst="rect">
            <a:avLst/>
          </a:prstGeom>
        </p:spPr>
      </p:pic>
      <p:pic>
        <p:nvPicPr>
          <p:cNvPr id="8" name="Picture 7" descr="A picture containing water, outdoor, watercraft, man&#10;&#10;Description automatically generated">
            <a:extLst>
              <a:ext uri="{FF2B5EF4-FFF2-40B4-BE49-F238E27FC236}">
                <a16:creationId xmlns:a16="http://schemas.microsoft.com/office/drawing/2014/main" id="{4EDEA7A3-9247-4D6B-AFAC-C387D51BC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896" y="4321194"/>
            <a:ext cx="3150512" cy="1970423"/>
          </a:xfrm>
          <a:prstGeom prst="rect">
            <a:avLst/>
          </a:prstGeom>
        </p:spPr>
      </p:pic>
      <p:pic>
        <p:nvPicPr>
          <p:cNvPr id="12" name="Picture 11" descr="A person standing next to a body of water posing for the camera&#10;&#10;Description automatically generated">
            <a:extLst>
              <a:ext uri="{FF2B5EF4-FFF2-40B4-BE49-F238E27FC236}">
                <a16:creationId xmlns:a16="http://schemas.microsoft.com/office/drawing/2014/main" id="{673D632B-A087-4A45-A977-4978114A4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4346" y="1232077"/>
            <a:ext cx="3930186" cy="2381931"/>
          </a:xfrm>
          <a:prstGeom prst="rect">
            <a:avLst/>
          </a:prstGeom>
        </p:spPr>
      </p:pic>
    </p:spTree>
    <p:extLst>
      <p:ext uri="{BB962C8B-B14F-4D97-AF65-F5344CB8AC3E}">
        <p14:creationId xmlns:p14="http://schemas.microsoft.com/office/powerpoint/2010/main" val="26597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97180" y="133350"/>
            <a:ext cx="11224260" cy="7755969"/>
          </a:xfrm>
          <a:prstGeom prst="rect">
            <a:avLst/>
          </a:prstGeom>
          <a:noFill/>
        </p:spPr>
        <p:txBody>
          <a:bodyPr wrap="square" rtlCol="0">
            <a:spAutoFit/>
          </a:bodyPr>
          <a:lstStyle/>
          <a:p>
            <a:pPr marL="342900" indent="-342900">
              <a:buAutoNum type="arabicParenR"/>
            </a:pPr>
            <a:r>
              <a:rPr lang="en-GB" sz="2400" dirty="0">
                <a:latin typeface="Arial Rounded MT Bold" panose="020F0704030504030204" pitchFamily="34" charset="0"/>
              </a:rPr>
              <a:t>Find and </a:t>
            </a:r>
            <a:r>
              <a:rPr lang="en-GB" sz="2400" b="1" dirty="0">
                <a:latin typeface="Arial Rounded MT Bold" panose="020F0704030504030204" pitchFamily="34" charset="0"/>
              </a:rPr>
              <a:t>copy</a:t>
            </a:r>
            <a:r>
              <a:rPr lang="en-GB" sz="2400" dirty="0">
                <a:latin typeface="Arial Rounded MT Bold" panose="020F0704030504030204" pitchFamily="34" charset="0"/>
              </a:rPr>
              <a:t> a phrase which shows that Marina Denham was particularly small for a 12 year old.</a:t>
            </a:r>
          </a:p>
          <a:p>
            <a:pPr marL="342900" indent="-342900">
              <a:buAutoNum type="arabicParenR"/>
            </a:pPr>
            <a:r>
              <a:rPr lang="en-GB" sz="2400" dirty="0">
                <a:latin typeface="Arial Rounded MT Bold" panose="020F0704030504030204" pitchFamily="34" charset="0"/>
              </a:rPr>
              <a:t>Find and </a:t>
            </a:r>
            <a:r>
              <a:rPr lang="en-GB" sz="2400" b="1" dirty="0">
                <a:latin typeface="Arial Rounded MT Bold" panose="020F0704030504030204" pitchFamily="34" charset="0"/>
              </a:rPr>
              <a:t>copy</a:t>
            </a:r>
            <a:r>
              <a:rPr lang="en-GB" sz="2400" dirty="0">
                <a:latin typeface="Arial Rounded MT Bold" panose="020F0704030504030204" pitchFamily="34" charset="0"/>
              </a:rPr>
              <a:t> a phrase which suggests that you would not notice the new airships if they were over your head.</a:t>
            </a:r>
          </a:p>
          <a:p>
            <a:pPr marL="342900" indent="-342900">
              <a:buAutoNum type="arabicParenR"/>
            </a:pPr>
            <a:r>
              <a:rPr lang="en-GB" sz="2400" dirty="0">
                <a:latin typeface="Arial Rounded MT Bold" panose="020F0704030504030204" pitchFamily="34" charset="0"/>
              </a:rPr>
              <a:t>Why might Marina not be a good candidate for becoming a battleship commander? Give two reasons.</a:t>
            </a:r>
          </a:p>
          <a:p>
            <a:pPr marL="342900" indent="-342900">
              <a:buAutoNum type="arabicParenR"/>
            </a:pPr>
            <a:r>
              <a:rPr lang="en-GB" sz="2400" dirty="0">
                <a:latin typeface="Arial Rounded MT Bold" panose="020F0704030504030204" pitchFamily="34" charset="0"/>
              </a:rPr>
              <a:t>According to Marina, what were the two dangers of climbing this part of the tree?</a:t>
            </a:r>
          </a:p>
          <a:p>
            <a:pPr marL="342900" indent="-342900">
              <a:buAutoNum type="arabicParenR"/>
            </a:pPr>
            <a:r>
              <a:rPr lang="en-GB" sz="2400" dirty="0">
                <a:latin typeface="Arial Rounded MT Bold" panose="020F0704030504030204" pitchFamily="34" charset="0"/>
              </a:rPr>
              <a:t>Why did the boy think “witchcraft” might have been involved?</a:t>
            </a:r>
          </a:p>
          <a:p>
            <a:pPr marL="342900" indent="-342900">
              <a:buAutoNum type="arabicParenR"/>
            </a:pPr>
            <a:r>
              <a:rPr lang="en-GB" sz="2400" dirty="0">
                <a:latin typeface="Arial Rounded MT Bold" panose="020F0704030504030204" pitchFamily="34" charset="0"/>
              </a:rPr>
              <a:t>Why were the shutters on Marina’s house shut?</a:t>
            </a:r>
          </a:p>
          <a:p>
            <a:pPr marL="342900" indent="-342900">
              <a:buAutoNum type="arabicParenR"/>
            </a:pPr>
            <a:r>
              <a:rPr lang="en-GB" sz="2400" dirty="0">
                <a:latin typeface="Arial Rounded MT Bold" panose="020F0704030504030204" pitchFamily="34" charset="0"/>
              </a:rPr>
              <a:t>Find a phrase which shows that Marina thought girls were better than boys. </a:t>
            </a:r>
          </a:p>
          <a:p>
            <a:pPr marL="342900" indent="-342900">
              <a:buAutoNum type="arabicParenR"/>
            </a:pPr>
            <a:r>
              <a:rPr lang="en-GB" sz="2400" dirty="0">
                <a:latin typeface="Arial Rounded MT Bold" panose="020F0704030504030204" pitchFamily="34" charset="0"/>
              </a:rPr>
              <a:t> When was Marina’s dad leaving? Tick one. </a:t>
            </a:r>
          </a:p>
          <a:p>
            <a:r>
              <a:rPr lang="en-GB" sz="2000" dirty="0">
                <a:latin typeface="Arial Rounded MT Bold" panose="020F0704030504030204" pitchFamily="34" charset="0"/>
              </a:rPr>
              <a:t>0-1 hours </a:t>
            </a:r>
          </a:p>
          <a:p>
            <a:r>
              <a:rPr lang="en-GB" sz="2000" dirty="0">
                <a:latin typeface="Arial Rounded MT Bold" panose="020F0704030504030204" pitchFamily="34" charset="0"/>
              </a:rPr>
              <a:t>1-2 hours </a:t>
            </a:r>
          </a:p>
          <a:p>
            <a:r>
              <a:rPr lang="en-GB" sz="2000" dirty="0">
                <a:latin typeface="Arial Rounded MT Bold" panose="020F0704030504030204" pitchFamily="34" charset="0"/>
              </a:rPr>
              <a:t>2-3 hours </a:t>
            </a:r>
          </a:p>
          <a:p>
            <a:r>
              <a:rPr lang="en-GB" sz="2000" dirty="0">
                <a:latin typeface="Arial Rounded MT Bold" panose="020F0704030504030204" pitchFamily="34" charset="0"/>
              </a:rPr>
              <a:t>3-4 hours </a:t>
            </a:r>
          </a:p>
          <a:p>
            <a:r>
              <a:rPr lang="en-GB" sz="2400" dirty="0">
                <a:latin typeface="Arial Rounded MT Bold" panose="020F0704030504030204" pitchFamily="34" charset="0"/>
              </a:rPr>
              <a:t>9) “You’ll be forced to wear a skirt…” </a:t>
            </a:r>
          </a:p>
          <a:p>
            <a:r>
              <a:rPr lang="en-GB" sz="2400" dirty="0">
                <a:latin typeface="Arial Rounded MT Bold" panose="020F0704030504030204" pitchFamily="34" charset="0"/>
              </a:rPr>
              <a:t>Do you think Marina would mind wearing a skirt? Give two reasons.</a:t>
            </a:r>
          </a:p>
          <a:p>
            <a:endParaRPr lang="en-GB" sz="2400" dirty="0">
              <a:latin typeface="Arial Rounded MT Bold" panose="020F0704030504030204" pitchFamily="34" charset="0"/>
            </a:endParaRPr>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260504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59080" y="742755"/>
            <a:ext cx="7566660" cy="7017306"/>
          </a:xfrm>
          <a:prstGeom prst="rect">
            <a:avLst/>
          </a:prstGeom>
          <a:noFill/>
        </p:spPr>
        <p:txBody>
          <a:bodyPr wrap="square" rtlCol="0">
            <a:spAutoFit/>
          </a:bodyPr>
          <a:lstStyle/>
          <a:p>
            <a:pPr marL="342900" indent="-342900">
              <a:buAutoNum type="arabicParenR"/>
            </a:pPr>
            <a:r>
              <a:rPr lang="en-GB" sz="2400" dirty="0">
                <a:latin typeface="Arial Rounded MT Bold" panose="020F0704030504030204" pitchFamily="34" charset="0"/>
              </a:rPr>
              <a:t>Find and </a:t>
            </a:r>
            <a:r>
              <a:rPr lang="en-GB" sz="2400" b="1" dirty="0">
                <a:latin typeface="Arial Rounded MT Bold" panose="020F0704030504030204" pitchFamily="34" charset="0"/>
              </a:rPr>
              <a:t>copy</a:t>
            </a:r>
            <a:r>
              <a:rPr lang="en-GB" sz="2400" dirty="0">
                <a:latin typeface="Arial Rounded MT Bold" panose="020F0704030504030204" pitchFamily="34" charset="0"/>
              </a:rPr>
              <a:t> a phrase which shows that Marina Denham was particularly small for a 12 year old.</a:t>
            </a:r>
          </a:p>
          <a:p>
            <a:r>
              <a:rPr lang="en-GB" sz="2400" dirty="0">
                <a:solidFill>
                  <a:srgbClr val="FF0000"/>
                </a:solidFill>
                <a:latin typeface="Arial Rounded MT Bold" panose="020F0704030504030204" pitchFamily="34" charset="0"/>
              </a:rPr>
              <a:t>Twelve years old and slight for her age.</a:t>
            </a:r>
          </a:p>
          <a:p>
            <a:endParaRPr lang="en-GB" sz="2400" dirty="0">
              <a:solidFill>
                <a:srgbClr val="FF0000"/>
              </a:solidFill>
              <a:latin typeface="Arial Rounded MT Bold" panose="020F0704030504030204" pitchFamily="34" charset="0"/>
            </a:endParaRPr>
          </a:p>
          <a:p>
            <a:r>
              <a:rPr lang="en-GB" sz="2400" dirty="0">
                <a:latin typeface="Arial Rounded MT Bold" panose="020F0704030504030204" pitchFamily="34" charset="0"/>
              </a:rPr>
              <a:t>2) Find and </a:t>
            </a:r>
            <a:r>
              <a:rPr lang="en-GB" sz="2400" b="1" dirty="0">
                <a:latin typeface="Arial Rounded MT Bold" panose="020F0704030504030204" pitchFamily="34" charset="0"/>
              </a:rPr>
              <a:t>copy</a:t>
            </a:r>
            <a:r>
              <a:rPr lang="en-GB" sz="2400" dirty="0">
                <a:latin typeface="Arial Rounded MT Bold" panose="020F0704030504030204" pitchFamily="34" charset="0"/>
              </a:rPr>
              <a:t> a phrase which suggests that you would not notice the new airships if they were over your head.</a:t>
            </a:r>
          </a:p>
          <a:p>
            <a:r>
              <a:rPr lang="en-GB" sz="2400" dirty="0">
                <a:solidFill>
                  <a:srgbClr val="FF0000"/>
                </a:solidFill>
                <a:latin typeface="Arial Rounded MT Bold" panose="020F0704030504030204" pitchFamily="34" charset="0"/>
              </a:rPr>
              <a:t>Floated slowly above her, serene and silent as a cloud.</a:t>
            </a:r>
          </a:p>
          <a:p>
            <a:endParaRPr lang="en-GB" sz="2400" dirty="0">
              <a:latin typeface="Arial Rounded MT Bold" panose="020F0704030504030204" pitchFamily="34" charset="0"/>
            </a:endParaRPr>
          </a:p>
          <a:p>
            <a:r>
              <a:rPr lang="en-GB" sz="2400" dirty="0">
                <a:latin typeface="Arial Rounded MT Bold" panose="020F0704030504030204" pitchFamily="34" charset="0"/>
              </a:rPr>
              <a:t>3) Why might Marina not be a good candidate for becoming a battleship commander?</a:t>
            </a:r>
          </a:p>
          <a:p>
            <a:r>
              <a:rPr lang="en-GB" sz="2400" dirty="0">
                <a:solidFill>
                  <a:srgbClr val="FF0000"/>
                </a:solidFill>
                <a:latin typeface="Arial Rounded MT Bold" panose="020F0704030504030204" pitchFamily="34" charset="0"/>
              </a:rPr>
              <a:t>She had never been on a boat. </a:t>
            </a:r>
          </a:p>
          <a:p>
            <a:r>
              <a:rPr lang="en-GB" sz="2400" dirty="0">
                <a:solidFill>
                  <a:srgbClr val="FF0000"/>
                </a:solidFill>
                <a:latin typeface="Arial Rounded MT Bold" panose="020F0704030504030204" pitchFamily="34" charset="0"/>
              </a:rPr>
              <a:t>She had never seen the sea. </a:t>
            </a:r>
          </a:p>
          <a:p>
            <a:r>
              <a:rPr lang="en-GB" sz="2400" dirty="0">
                <a:solidFill>
                  <a:srgbClr val="FF0000"/>
                </a:solidFill>
                <a:latin typeface="Arial Rounded MT Bold" panose="020F0704030504030204" pitchFamily="34" charset="0"/>
              </a:rPr>
              <a:t>She couldn’t swim.</a:t>
            </a:r>
          </a:p>
          <a:p>
            <a:endParaRPr lang="en-GB" sz="2400" dirty="0">
              <a:solidFill>
                <a:srgbClr val="FF0000"/>
              </a:solidFill>
              <a:latin typeface="Arial Rounded MT Bold" panose="020F0704030504030204" pitchFamily="34" charset="0"/>
            </a:endParaRPr>
          </a:p>
          <a:p>
            <a:endParaRPr lang="en-GB" sz="2400" dirty="0">
              <a:solidFill>
                <a:srgbClr val="FF0000"/>
              </a:solidFill>
              <a:latin typeface="Arial Rounded MT Bold" panose="020F0704030504030204" pitchFamily="34" charset="0"/>
            </a:endParaRPr>
          </a:p>
          <a:p>
            <a:endParaRPr lang="en-GB" dirty="0"/>
          </a:p>
        </p:txBody>
      </p:sp>
      <p:sp>
        <p:nvSpPr>
          <p:cNvPr id="3" name="TextBox 2">
            <a:extLst>
              <a:ext uri="{FF2B5EF4-FFF2-40B4-BE49-F238E27FC236}">
                <a16:creationId xmlns:a16="http://schemas.microsoft.com/office/drawing/2014/main" id="{0BFC7A66-BB5D-4BE7-9DA7-C7C252B94D99}"/>
              </a:ext>
            </a:extLst>
          </p:cNvPr>
          <p:cNvSpPr txBox="1"/>
          <p:nvPr/>
        </p:nvSpPr>
        <p:spPr>
          <a:xfrm>
            <a:off x="472966" y="173421"/>
            <a:ext cx="3988675" cy="523220"/>
          </a:xfrm>
          <a:prstGeom prst="rect">
            <a:avLst/>
          </a:prstGeom>
          <a:noFill/>
        </p:spPr>
        <p:txBody>
          <a:bodyPr wrap="square" rtlCol="0">
            <a:spAutoFit/>
          </a:bodyPr>
          <a:lstStyle/>
          <a:p>
            <a:r>
              <a:rPr lang="en-GB" sz="2800" dirty="0">
                <a:highlight>
                  <a:srgbClr val="FFFF00"/>
                </a:highlight>
                <a:latin typeface="Arial Rounded MT Bold" panose="020F0704030504030204" pitchFamily="34" charset="0"/>
              </a:rPr>
              <a:t>ANSWERS</a:t>
            </a:r>
            <a:endParaRPr lang="en-GB" dirty="0">
              <a:highlight>
                <a:srgbClr val="FFFF00"/>
              </a:highlight>
              <a:latin typeface="Arial Rounded MT Bold" panose="020F0704030504030204" pitchFamily="34" charset="0"/>
            </a:endParaRPr>
          </a:p>
        </p:txBody>
      </p:sp>
      <p:sp>
        <p:nvSpPr>
          <p:cNvPr id="4" name="TextBox 3">
            <a:extLst>
              <a:ext uri="{FF2B5EF4-FFF2-40B4-BE49-F238E27FC236}">
                <a16:creationId xmlns:a16="http://schemas.microsoft.com/office/drawing/2014/main" id="{BC81D83C-3A07-403E-9800-8FB3EE6778FA}"/>
              </a:ext>
            </a:extLst>
          </p:cNvPr>
          <p:cNvSpPr txBox="1"/>
          <p:nvPr/>
        </p:nvSpPr>
        <p:spPr>
          <a:xfrm>
            <a:off x="8553450" y="1243859"/>
            <a:ext cx="3165584" cy="830997"/>
          </a:xfrm>
          <a:prstGeom prst="rect">
            <a:avLst/>
          </a:prstGeom>
          <a:noFill/>
        </p:spPr>
        <p:txBody>
          <a:bodyPr wrap="square" rtlCol="0">
            <a:spAutoFit/>
          </a:bodyPr>
          <a:lstStyle/>
          <a:p>
            <a:r>
              <a:rPr lang="en-GB" sz="2400" dirty="0">
                <a:solidFill>
                  <a:schemeClr val="accent1"/>
                </a:solidFill>
                <a:latin typeface="Arial Rounded MT Bold" panose="020F0704030504030204" pitchFamily="34" charset="0"/>
              </a:rPr>
              <a:t>Do not accept just the word “slight”.</a:t>
            </a:r>
          </a:p>
        </p:txBody>
      </p:sp>
      <p:sp>
        <p:nvSpPr>
          <p:cNvPr id="8" name="TextBox 7">
            <a:extLst>
              <a:ext uri="{FF2B5EF4-FFF2-40B4-BE49-F238E27FC236}">
                <a16:creationId xmlns:a16="http://schemas.microsoft.com/office/drawing/2014/main" id="{DAAC4B69-0FD4-4436-8445-93AE93A564D5}"/>
              </a:ext>
            </a:extLst>
          </p:cNvPr>
          <p:cNvSpPr txBox="1"/>
          <p:nvPr/>
        </p:nvSpPr>
        <p:spPr>
          <a:xfrm>
            <a:off x="8553450" y="3053609"/>
            <a:ext cx="3165584" cy="1569660"/>
          </a:xfrm>
          <a:prstGeom prst="rect">
            <a:avLst/>
          </a:prstGeom>
          <a:noFill/>
        </p:spPr>
        <p:txBody>
          <a:bodyPr wrap="square" rtlCol="0">
            <a:spAutoFit/>
          </a:bodyPr>
          <a:lstStyle/>
          <a:p>
            <a:r>
              <a:rPr lang="en-GB" sz="2400" dirty="0">
                <a:solidFill>
                  <a:schemeClr val="accent1"/>
                </a:solidFill>
                <a:latin typeface="Arial Rounded MT Bold" panose="020F0704030504030204" pitchFamily="34" charset="0"/>
              </a:rPr>
              <a:t>“Serene” and “silent” need to form part of the answer.</a:t>
            </a:r>
          </a:p>
        </p:txBody>
      </p:sp>
      <p:sp>
        <p:nvSpPr>
          <p:cNvPr id="9" name="TextBox 8">
            <a:extLst>
              <a:ext uri="{FF2B5EF4-FFF2-40B4-BE49-F238E27FC236}">
                <a16:creationId xmlns:a16="http://schemas.microsoft.com/office/drawing/2014/main" id="{1F556F68-2A21-4B8F-B4CC-53F0A6595ECF}"/>
              </a:ext>
            </a:extLst>
          </p:cNvPr>
          <p:cNvSpPr txBox="1"/>
          <p:nvPr/>
        </p:nvSpPr>
        <p:spPr>
          <a:xfrm>
            <a:off x="8553450" y="5596413"/>
            <a:ext cx="3165584" cy="830997"/>
          </a:xfrm>
          <a:prstGeom prst="rect">
            <a:avLst/>
          </a:prstGeom>
          <a:noFill/>
        </p:spPr>
        <p:txBody>
          <a:bodyPr wrap="square" rtlCol="0">
            <a:spAutoFit/>
          </a:bodyPr>
          <a:lstStyle/>
          <a:p>
            <a:r>
              <a:rPr lang="en-GB" sz="2400" dirty="0">
                <a:solidFill>
                  <a:schemeClr val="accent1"/>
                </a:solidFill>
                <a:latin typeface="Arial Rounded MT Bold" panose="020F0704030504030204" pitchFamily="34" charset="0"/>
              </a:rPr>
              <a:t>Any 2 of these answers.</a:t>
            </a:r>
          </a:p>
        </p:txBody>
      </p:sp>
    </p:spTree>
    <p:extLst>
      <p:ext uri="{BB962C8B-B14F-4D97-AF65-F5344CB8AC3E}">
        <p14:creationId xmlns:p14="http://schemas.microsoft.com/office/powerpoint/2010/main" val="1881926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TotalTime>
  <Words>1027</Words>
  <Application>Microsoft Office PowerPoint</Application>
  <PresentationFormat>Widescreen</PresentationFormat>
  <Paragraphs>94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Home Learning: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English</dc:title>
  <dc:creator>Kelly Williams</dc:creator>
  <cp:lastModifiedBy>John-Paul Silvester</cp:lastModifiedBy>
  <cp:revision>25</cp:revision>
  <dcterms:created xsi:type="dcterms:W3CDTF">2020-04-15T16:32:14Z</dcterms:created>
  <dcterms:modified xsi:type="dcterms:W3CDTF">2020-05-19T20:10:16Z</dcterms:modified>
</cp:coreProperties>
</file>