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3126" autoAdjust="0"/>
  </p:normalViewPr>
  <p:slideViewPr>
    <p:cSldViewPr snapToGrid="0">
      <p:cViewPr varScale="1">
        <p:scale>
          <a:sx n="53" d="100"/>
          <a:sy n="53" d="100"/>
        </p:scale>
        <p:origin x="14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5A2A8-904F-430A-99EA-78C8FD808A1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A3DC9-586F-4F52-BA8D-1EDB09075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699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A3DC9-586F-4F52-BA8D-1EDB090752A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257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A3DC9-586F-4F52-BA8D-1EDB090752A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251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A3DC9-586F-4F52-BA8D-1EDB090752A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31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A3DC9-586F-4F52-BA8D-1EDB090752A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257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A3DC9-586F-4F52-BA8D-1EDB090752A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92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1D931-CD82-4343-9529-7089CB7A5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988E2A-5FBC-45C3-A94E-F02698772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34C90-F2A1-4DD6-9FDD-40EBECFF4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3E058-F137-4E9B-8243-F893EF0D7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C1754-FB9C-4183-8782-5BCF28589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597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33E6A-938A-41BF-8266-8257E20A0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E357F0-2855-4A2D-97F1-0C01A7DE4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6E7AB-5A4A-4E67-9EBD-7FCFC6F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CCFE1-E569-45B5-82A4-03CD6C8A6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55500-DBC4-4793-8302-F93815EEE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62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CBFC7C-90C8-4D38-9DB7-399FDBF1F7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5976A9-01C0-46C0-8CED-9FE46DBC8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320B4-1209-42A3-B59B-92B3596CB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455BB-F52B-4598-97CB-CDE569CBE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D5A7A-8FB0-43EB-BDC0-107DC970A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46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DF097-79C9-4DC0-8DAF-9104E0690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74124-BA42-4840-B149-FD85F8706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1AF85-6F73-4A1D-A04D-DD5D2D85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59959-7C07-49EE-8D5F-ABE721542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D26B6-7AA3-41E8-ABCD-B449B214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395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2514E-C8CD-417B-A90A-20DAD2654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D0176-6A32-4101-95E2-1ACF61EDD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19C47-491F-4BDB-982D-11D523FCC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881E2-629B-4518-B8A9-716EA651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9C833-21D3-42CB-AD0A-190086903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713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AF488-D69D-4DCA-B992-29316DB68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3BF84-6745-4929-A9D8-E97E523A18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C2B22-85CB-4A24-9E3A-C370301D2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AEE03A-D64C-4553-8694-9E6926065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9FF864-42A1-449F-9444-BDAA78C57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96E98-F41D-43A2-8259-80B0CD25E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72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6CFB7-97F4-4043-8318-2C677E8B2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7AF062-227B-445A-9720-F83C472DF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350347-4B89-4B14-A094-50A46489D7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67F0C1-99C9-49A0-851A-C1E6A09195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35DE18-3BDE-4FA1-A44C-8549364DDB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AB0903-CA60-4838-8E1B-744BBC1C4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AE4B1-EF63-43AB-8A51-8D9E60155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52EF77-CDBA-41AF-8A04-4C360EFB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69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42FA5-1C1A-450C-B557-E3A2E685C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028FFA-035B-436A-B5DE-D09F875AF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A9B48C-75EA-440D-9532-445698D82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BE32D-B05F-4E23-B5A4-C4B3F2136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1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F94A53-E8D1-4DBA-8AD5-5077DBC3A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BCD0BA-88F1-43E9-AA6C-E1192E871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7E1EBB-70D7-47A5-A53C-1C5F6A738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669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519B-D693-4792-A5F2-2E1F08DB3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527CD-968A-4828-8797-CDFCA0019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274F54-BA96-451B-B745-E9E0F21F1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06994-C77B-4AC5-93C0-5C8A508BB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C0201D-8A6F-4059-AE07-EEB13C396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4CC884-C554-4DCB-9481-21976ED05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008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9CE0-8C79-46F3-B40C-262316725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701A84-2CFE-4044-AAA5-A6F47FFE93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5ED9D-0339-4E8E-A0BB-8DC769071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5390E-2AA0-443B-9257-C0EC6EE99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716B66-C377-4F2E-8521-6501B7462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DA159A-950A-41BE-B6AF-A4F836324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476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6EF761-3B6A-43AC-B608-C270B1D46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6B6360-7A7B-499E-A6B7-5E074CF5A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A4689-26FB-4CA5-89E2-4C62FD087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5074F-FD72-4074-8078-03089A4455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96DA5-680D-4C05-8664-385B2836AC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37DCD-E6B7-4B34-83FC-244371C4B1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54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5B842-F39E-4203-A7D4-554EF5892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4010"/>
            <a:ext cx="9144000" cy="117944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GB" dirty="0">
                <a:latin typeface="Arial Rounded MT Bold" panose="020F0704030504030204" pitchFamily="34" charset="0"/>
              </a:rPr>
              <a:t>Home Learning: </a:t>
            </a:r>
            <a:r>
              <a:rPr lang="en-GB" dirty="0">
                <a:solidFill>
                  <a:schemeClr val="accent2"/>
                </a:solidFill>
                <a:latin typeface="Arial Rounded MT Bold" panose="020F0704030504030204" pitchFamily="34" charset="0"/>
              </a:rPr>
              <a:t>English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EBF6CA3-E70C-4A97-A653-57ED314CDE6D}"/>
              </a:ext>
            </a:extLst>
          </p:cNvPr>
          <p:cNvSpPr txBox="1">
            <a:spLocks/>
          </p:cNvSpPr>
          <p:nvPr/>
        </p:nvSpPr>
        <p:spPr>
          <a:xfrm>
            <a:off x="2856411" y="1814362"/>
            <a:ext cx="6666411" cy="1179443"/>
          </a:xfrm>
          <a:prstGeom prst="rect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Tuesday: </a:t>
            </a:r>
            <a:r>
              <a:rPr lang="en-GB" dirty="0">
                <a:solidFill>
                  <a:srgbClr val="7030A0"/>
                </a:solidFill>
                <a:latin typeface="Arial Rounded MT Bold" panose="020F0704030504030204" pitchFamily="34" charset="0"/>
              </a:rPr>
              <a:t>Grammar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A55343-77BC-409F-B7BB-60F5DB3976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230" y="3194714"/>
            <a:ext cx="4693539" cy="3514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359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424B80D-93E2-412A-ADD2-C69300886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809" y="1077213"/>
            <a:ext cx="9972381" cy="4703573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B83427-A965-4FA9-BF24-874BBB145074}"/>
              </a:ext>
            </a:extLst>
          </p:cNvPr>
          <p:cNvCxnSpPr/>
          <p:nvPr/>
        </p:nvCxnSpPr>
        <p:spPr>
          <a:xfrm>
            <a:off x="5742432" y="3072384"/>
            <a:ext cx="395020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9425153-252A-44ED-8551-4CE739CF34FF}"/>
              </a:ext>
            </a:extLst>
          </p:cNvPr>
          <p:cNvCxnSpPr>
            <a:cxnSpLocks/>
          </p:cNvCxnSpPr>
          <p:nvPr/>
        </p:nvCxnSpPr>
        <p:spPr>
          <a:xfrm>
            <a:off x="3206496" y="4486656"/>
            <a:ext cx="368808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87BC1DC-0644-4D0F-A274-2D6CE83CE7BB}"/>
              </a:ext>
            </a:extLst>
          </p:cNvPr>
          <p:cNvCxnSpPr>
            <a:cxnSpLocks/>
          </p:cNvCxnSpPr>
          <p:nvPr/>
        </p:nvCxnSpPr>
        <p:spPr>
          <a:xfrm>
            <a:off x="3486912" y="5780786"/>
            <a:ext cx="428548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942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DF1F5D-5250-4F5C-9EEF-9A720328CF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25" y="407757"/>
            <a:ext cx="9579549" cy="6042485"/>
          </a:xfrm>
          <a:prstGeom prst="rect">
            <a:avLst/>
          </a:prstGeom>
        </p:spPr>
      </p:pic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17351BD0-EE37-4357-BA90-EECB04B393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853" y="2483549"/>
            <a:ext cx="453487" cy="47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61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913734-44B7-44E3-A0A3-4BD6052FF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836" y="675383"/>
            <a:ext cx="10563864" cy="20646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4B305A2-6D8E-44B9-A641-0BE8EF42E8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127" y="3429000"/>
            <a:ext cx="9601745" cy="3097790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805AC70-ED32-41A2-A889-2D575CAEFDCA}"/>
              </a:ext>
            </a:extLst>
          </p:cNvPr>
          <p:cNvCxnSpPr>
            <a:cxnSpLocks/>
          </p:cNvCxnSpPr>
          <p:nvPr/>
        </p:nvCxnSpPr>
        <p:spPr>
          <a:xfrm>
            <a:off x="3645408" y="2740046"/>
            <a:ext cx="51328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4560E74B-F399-4C5D-BF10-B71A085056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408" y="5537645"/>
            <a:ext cx="453487" cy="47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41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2FD968-B04B-44ED-AEDB-668D745D3E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965" y="613536"/>
            <a:ext cx="10738070" cy="326142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81FEE90-516F-46DC-AD97-35736DE70001}"/>
              </a:ext>
            </a:extLst>
          </p:cNvPr>
          <p:cNvSpPr txBox="1"/>
          <p:nvPr/>
        </p:nvSpPr>
        <p:spPr>
          <a:xfrm>
            <a:off x="2450592" y="1773495"/>
            <a:ext cx="6181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ial Rounded MT Bold" panose="020F0704030504030204" pitchFamily="34" charset="0"/>
              </a:rPr>
              <a:t>who…</a:t>
            </a:r>
          </a:p>
        </p:txBody>
      </p:sp>
    </p:spTree>
    <p:extLst>
      <p:ext uri="{BB962C8B-B14F-4D97-AF65-F5344CB8AC3E}">
        <p14:creationId xmlns:p14="http://schemas.microsoft.com/office/powerpoint/2010/main" val="2533065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able, sitting, mountain, white&#10;&#10;Description automatically generated">
            <a:extLst>
              <a:ext uri="{FF2B5EF4-FFF2-40B4-BE49-F238E27FC236}">
                <a16:creationId xmlns:a16="http://schemas.microsoft.com/office/drawing/2014/main" id="{41125171-975F-496B-8C57-168B5BB682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575" y="1939480"/>
            <a:ext cx="4514850" cy="33813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677F097-29AC-4CC4-AFCC-D113B6B1605C}"/>
              </a:ext>
            </a:extLst>
          </p:cNvPr>
          <p:cNvSpPr txBox="1"/>
          <p:nvPr/>
        </p:nvSpPr>
        <p:spPr>
          <a:xfrm>
            <a:off x="2962656" y="201168"/>
            <a:ext cx="7918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u="sng" dirty="0">
                <a:latin typeface="Arial Rounded MT Bold" panose="020F0704030504030204" pitchFamily="34" charset="0"/>
              </a:rPr>
              <a:t>Preparation for tomorrow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A6567F0-B7AF-427C-98BB-6067809DD54A}"/>
              </a:ext>
            </a:extLst>
          </p:cNvPr>
          <p:cNvSpPr/>
          <p:nvPr/>
        </p:nvSpPr>
        <p:spPr>
          <a:xfrm>
            <a:off x="201168" y="1243584"/>
            <a:ext cx="3346704" cy="3072384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As our theme this week is all about the universe and space, you will be doing a piece of writing tomorrow about your own planet.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A4149D2-C187-4381-9EF0-7DC552C851A9}"/>
              </a:ext>
            </a:extLst>
          </p:cNvPr>
          <p:cNvSpPr/>
          <p:nvPr/>
        </p:nvSpPr>
        <p:spPr>
          <a:xfrm>
            <a:off x="201168" y="4650498"/>
            <a:ext cx="3346704" cy="2006334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To prepare, start to think about your own made up planet and what you would call it.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0A46FBA-C964-4241-88BD-FDC5066C5D52}"/>
              </a:ext>
            </a:extLst>
          </p:cNvPr>
          <p:cNvSpPr/>
          <p:nvPr/>
        </p:nvSpPr>
        <p:spPr>
          <a:xfrm>
            <a:off x="8644128" y="1243584"/>
            <a:ext cx="3346704" cy="2743200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Once you have a name, write down at least 5 facts about your planet.</a:t>
            </a:r>
          </a:p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You could </a:t>
            </a:r>
            <a:r>
              <a:rPr lang="en-GB" sz="2400">
                <a:latin typeface="Arial Rounded MT Bold" panose="020F0704030504030204" pitchFamily="34" charset="0"/>
              </a:rPr>
              <a:t>also draw it! </a:t>
            </a:r>
            <a:endParaRPr lang="en-GB" sz="2400" dirty="0">
              <a:latin typeface="Arial Rounded MT Bold" panose="020F070403050403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A1AB483-0433-4B39-862F-6567A2496D42}"/>
              </a:ext>
            </a:extLst>
          </p:cNvPr>
          <p:cNvSpPr/>
          <p:nvPr/>
        </p:nvSpPr>
        <p:spPr>
          <a:xfrm>
            <a:off x="8644128" y="4114800"/>
            <a:ext cx="3346704" cy="2743200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Your facts need to be written in sentences using relative clauses.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84502DA-8E61-4DA3-B5CE-E5F57E106281}"/>
              </a:ext>
            </a:extLst>
          </p:cNvPr>
          <p:cNvSpPr/>
          <p:nvPr/>
        </p:nvSpPr>
        <p:spPr>
          <a:xfrm>
            <a:off x="3575304" y="5559552"/>
            <a:ext cx="4910328" cy="11704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E.g. Pandora, which is home to the humanoid species called the </a:t>
            </a:r>
            <a:r>
              <a:rPr lang="en-GB" sz="2400" dirty="0" err="1">
                <a:latin typeface="Arial Rounded MT Bold" panose="020F0704030504030204" pitchFamily="34" charset="0"/>
              </a:rPr>
              <a:t>Na’vi</a:t>
            </a:r>
            <a:r>
              <a:rPr lang="en-GB" sz="2400" dirty="0">
                <a:latin typeface="Arial Rounded MT Bold" panose="020F0704030504030204" pitchFamily="34" charset="0"/>
              </a:rPr>
              <a:t>, is similar to Earth.</a:t>
            </a:r>
          </a:p>
        </p:txBody>
      </p:sp>
    </p:spTree>
    <p:extLst>
      <p:ext uri="{BB962C8B-B14F-4D97-AF65-F5344CB8AC3E}">
        <p14:creationId xmlns:p14="http://schemas.microsoft.com/office/powerpoint/2010/main" val="224262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14D7AAA-BC8A-4FEB-9795-9CF02AFEB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907381"/>
              </p:ext>
            </p:extLst>
          </p:nvPr>
        </p:nvGraphicFramePr>
        <p:xfrm>
          <a:off x="0" y="0"/>
          <a:ext cx="11978640" cy="5658336"/>
        </p:xfrm>
        <a:graphic>
          <a:graphicData uri="http://schemas.openxmlformats.org/drawingml/2006/table">
            <a:tbl>
              <a:tblPr/>
              <a:tblGrid>
                <a:gridCol w="11978640">
                  <a:extLst>
                    <a:ext uri="{9D8B030D-6E8A-4147-A177-3AD203B41FA5}">
                      <a16:colId xmlns:a16="http://schemas.microsoft.com/office/drawing/2014/main" val="3098314975"/>
                    </a:ext>
                  </a:extLst>
                </a:gridCol>
              </a:tblGrid>
              <a:tr h="4180756">
                <a:tc>
                  <a:txBody>
                    <a:bodyPr/>
                    <a:lstStyle/>
                    <a:p>
                      <a:pPr algn="ctr"/>
                      <a:r>
                        <a:rPr lang="en-GB" sz="4800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Our grammar focus today is...</a:t>
                      </a:r>
                      <a:endParaRPr lang="en-GB" sz="1600" dirty="0">
                        <a:effectLst/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br>
                        <a:rPr lang="en-GB" sz="4800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</a:br>
                      <a:endParaRPr lang="en-GB" sz="4800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GB" sz="4800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GB" sz="4800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RELATIVE CLAUSES</a:t>
                      </a:r>
                      <a:endParaRPr lang="en-GB" sz="1600" dirty="0">
                        <a:effectLst/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br>
                        <a:rPr lang="en-GB" sz="4800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</a:rPr>
                      </a:br>
                      <a:endParaRPr lang="en-GB" sz="4800" dirty="0">
                        <a:solidFill>
                          <a:srgbClr val="FF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What do you know about them?</a:t>
                      </a:r>
                      <a:endParaRPr lang="en-GB" sz="1600" dirty="0"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50015" marR="50015" marT="25008" marB="250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696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301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7123695-1033-4604-9B2C-DD9F4D20A51E}"/>
              </a:ext>
            </a:extLst>
          </p:cNvPr>
          <p:cNvSpPr/>
          <p:nvPr/>
        </p:nvSpPr>
        <p:spPr>
          <a:xfrm>
            <a:off x="419100" y="679996"/>
            <a:ext cx="73761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  <a:t>A relative clause is a type of</a:t>
            </a:r>
            <a:endParaRPr lang="en-GB" sz="4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4000" b="1" u="sng" dirty="0">
                <a:solidFill>
                  <a:srgbClr val="000000"/>
                </a:solidFill>
                <a:latin typeface="Arial Rounded MT Bold" panose="020F0704030504030204" pitchFamily="34" charset="0"/>
              </a:rPr>
              <a:t>embedded clause</a:t>
            </a:r>
            <a:r>
              <a:rPr lang="en-GB" sz="40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  <a:t> (meaning it goes in the middle of a main clause) that expands on/gives more information about a noun. </a:t>
            </a:r>
            <a:endParaRPr lang="en-GB" sz="4000" dirty="0">
              <a:latin typeface="Arial Rounded MT Bold" panose="020F07040305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C2A7AB-998A-466B-AE9C-4F6EFC232681}"/>
              </a:ext>
            </a:extLst>
          </p:cNvPr>
          <p:cNvSpPr/>
          <p:nvPr/>
        </p:nvSpPr>
        <p:spPr>
          <a:xfrm>
            <a:off x="419100" y="5256014"/>
            <a:ext cx="84157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  <a:t>Nouns = people, places or things </a:t>
            </a:r>
            <a:endParaRPr lang="en-GB" sz="4000" dirty="0"/>
          </a:p>
        </p:txBody>
      </p:sp>
      <p:pic>
        <p:nvPicPr>
          <p:cNvPr id="6" name="Picture 5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E32B7CA6-3CA8-401C-B6E0-CDFC3D369B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7"/>
          <a:stretch/>
        </p:blipFill>
        <p:spPr>
          <a:xfrm>
            <a:off x="9070848" y="493776"/>
            <a:ext cx="2702052" cy="2643493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3CA4E3A-0356-4501-942A-C559682DD8A7}"/>
              </a:ext>
            </a:extLst>
          </p:cNvPr>
          <p:cNvSpPr/>
          <p:nvPr/>
        </p:nvSpPr>
        <p:spPr>
          <a:xfrm>
            <a:off x="8941545" y="3137269"/>
            <a:ext cx="2831355" cy="3226955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Warning: </a:t>
            </a:r>
          </a:p>
          <a:p>
            <a:pPr algn="ctr"/>
            <a:endParaRPr lang="en-GB" sz="28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A relative clause can go at the end of a sentence too!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2430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372EF-8757-4B0E-AC5C-0E7E7FCB2FBB}"/>
              </a:ext>
            </a:extLst>
          </p:cNvPr>
          <p:cNvSpPr/>
          <p:nvPr/>
        </p:nvSpPr>
        <p:spPr>
          <a:xfrm>
            <a:off x="164592" y="674400"/>
            <a:ext cx="64739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  <a:t>Rules:</a:t>
            </a:r>
            <a:endParaRPr lang="en-GB" sz="3200" dirty="0">
              <a:latin typeface="Arial Rounded MT Bold" panose="020F0704030504030204" pitchFamily="34" charset="0"/>
            </a:endParaRPr>
          </a:p>
          <a:p>
            <a:pPr algn="ctr"/>
            <a:br>
              <a:rPr lang="en-GB" sz="32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</a:br>
            <a:endParaRPr lang="en-GB" sz="3200" b="1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32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  <a:t>1) A relative clause doesn't make </a:t>
            </a:r>
            <a:endParaRPr lang="en-GB" sz="32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32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  <a:t>sense on its own. </a:t>
            </a:r>
            <a:endParaRPr lang="en-GB" sz="32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32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  <a:t>2) If you take out a relative clause, the main clause still makes sense. </a:t>
            </a:r>
            <a:endParaRPr lang="en-GB" sz="32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32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  <a:t>3) Your relative clause must begin with a relative pronoun.</a:t>
            </a:r>
            <a:endParaRPr lang="en-GB" sz="32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D097A779-50C4-4383-A319-FCBA06C202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860" y="2178176"/>
            <a:ext cx="4894136" cy="2979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988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7B721B9-13FC-48FC-AC76-844AF6BA06E3}"/>
              </a:ext>
            </a:extLst>
          </p:cNvPr>
          <p:cNvSpPr/>
          <p:nvPr/>
        </p:nvSpPr>
        <p:spPr>
          <a:xfrm>
            <a:off x="585216" y="420624"/>
            <a:ext cx="11021568" cy="21579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Arial Rounded MT Bold" panose="020F0704030504030204" pitchFamily="34" charset="0"/>
              </a:rPr>
              <a:t>The structure of a relative clauses is:</a:t>
            </a:r>
            <a:endParaRPr lang="en-GB" sz="2400" dirty="0">
              <a:latin typeface="Arial Rounded MT Bold" panose="020F0704030504030204" pitchFamily="34" charset="0"/>
            </a:endParaRPr>
          </a:p>
          <a:p>
            <a:pPr algn="ctr"/>
            <a:br>
              <a:rPr lang="en-GB" sz="2400" b="1" dirty="0">
                <a:latin typeface="Arial Rounded MT Bold" panose="020F0704030504030204" pitchFamily="34" charset="0"/>
              </a:rPr>
            </a:br>
            <a:endParaRPr lang="en-GB" sz="2400" b="1" dirty="0">
              <a:latin typeface="Arial Rounded MT Bold" panose="020F0704030504030204" pitchFamily="34" charset="0"/>
            </a:endParaRPr>
          </a:p>
          <a:p>
            <a:pPr algn="ctr"/>
            <a:r>
              <a:rPr lang="en-GB" sz="2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Noun to start main clause </a:t>
            </a:r>
            <a:r>
              <a:rPr lang="en-GB" sz="24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( or , or - </a:t>
            </a:r>
            <a:r>
              <a:rPr lang="en-GB" sz="2400" b="1" dirty="0">
                <a:solidFill>
                  <a:schemeClr val="accent6"/>
                </a:solidFill>
                <a:latin typeface="Arial Rounded MT Bold" panose="020F0704030504030204" pitchFamily="34" charset="0"/>
              </a:rPr>
              <a:t>relative pronoun + clause </a:t>
            </a:r>
            <a:r>
              <a:rPr lang="en-GB" sz="24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) or , or - </a:t>
            </a:r>
            <a:r>
              <a:rPr lang="en-GB" sz="2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end of main clause. </a:t>
            </a:r>
            <a:endParaRPr lang="en-GB" sz="2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595B253-8D80-412B-859A-0C92BEC06C14}"/>
              </a:ext>
            </a:extLst>
          </p:cNvPr>
          <p:cNvSpPr/>
          <p:nvPr/>
        </p:nvSpPr>
        <p:spPr>
          <a:xfrm>
            <a:off x="585216" y="3200400"/>
            <a:ext cx="11021568" cy="3236975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Examples</a:t>
            </a:r>
          </a:p>
          <a:p>
            <a:pPr algn="ctr"/>
            <a:endParaRPr lang="en-GB" sz="2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Mr Silvester, who couldn’t wait to get back to school, was planning some exciting lessons.</a:t>
            </a:r>
          </a:p>
          <a:p>
            <a:pPr algn="ctr"/>
            <a:endParaRPr lang="en-GB" sz="2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Featherstone, which was eerily quite during lockdown, wasn’t the same without the children. </a:t>
            </a:r>
          </a:p>
        </p:txBody>
      </p:sp>
    </p:spTree>
    <p:extLst>
      <p:ext uri="{BB962C8B-B14F-4D97-AF65-F5344CB8AC3E}">
        <p14:creationId xmlns:p14="http://schemas.microsoft.com/office/powerpoint/2010/main" val="45961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D823FD1-6FC6-418D-B2ED-2ECE5A8DBB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1047" y="1358682"/>
            <a:ext cx="8295913" cy="506529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2621B17-8D24-4691-886C-AA6EBCC9810C}"/>
              </a:ext>
            </a:extLst>
          </p:cNvPr>
          <p:cNvSpPr/>
          <p:nvPr/>
        </p:nvSpPr>
        <p:spPr>
          <a:xfrm>
            <a:off x="1671047" y="110859"/>
            <a:ext cx="83788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600" u="sng" dirty="0">
                <a:solidFill>
                  <a:srgbClr val="000000"/>
                </a:solidFill>
                <a:latin typeface="Arial Rounded MT Bold" panose="020F0704030504030204" pitchFamily="34" charset="0"/>
              </a:rPr>
              <a:t>Which relative pronoun should I use?</a:t>
            </a:r>
            <a:endParaRPr lang="en-GB" sz="1200" u="sng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884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034F0E8-F308-4528-9488-E79A16113DC2}"/>
              </a:ext>
            </a:extLst>
          </p:cNvPr>
          <p:cNvSpPr/>
          <p:nvPr/>
        </p:nvSpPr>
        <p:spPr>
          <a:xfrm>
            <a:off x="96015" y="237327"/>
            <a:ext cx="4443984" cy="34564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Arial Rounded MT Bold" panose="020F0704030504030204" pitchFamily="34" charset="0"/>
              </a:rPr>
              <a:t>The structure of a relative clauses is:</a:t>
            </a:r>
            <a:endParaRPr lang="en-GB" sz="2400" dirty="0">
              <a:latin typeface="Arial Rounded MT Bold" panose="020F0704030504030204" pitchFamily="34" charset="0"/>
            </a:endParaRPr>
          </a:p>
          <a:p>
            <a:pPr algn="ctr"/>
            <a:br>
              <a:rPr lang="en-GB" sz="2400" b="1" dirty="0">
                <a:latin typeface="Arial Rounded MT Bold" panose="020F0704030504030204" pitchFamily="34" charset="0"/>
              </a:rPr>
            </a:br>
            <a:endParaRPr lang="en-GB" sz="2400" b="1" dirty="0">
              <a:latin typeface="Arial Rounded MT Bold" panose="020F0704030504030204" pitchFamily="34" charset="0"/>
            </a:endParaRPr>
          </a:p>
          <a:p>
            <a:pPr algn="ctr"/>
            <a:r>
              <a:rPr lang="en-GB" sz="2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Noun to start main clause </a:t>
            </a:r>
            <a:r>
              <a:rPr lang="en-GB" sz="24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( or , or - </a:t>
            </a:r>
            <a:r>
              <a:rPr lang="en-GB" sz="2400" b="1" dirty="0">
                <a:solidFill>
                  <a:schemeClr val="accent6"/>
                </a:solidFill>
                <a:latin typeface="Arial Rounded MT Bold" panose="020F0704030504030204" pitchFamily="34" charset="0"/>
              </a:rPr>
              <a:t>relative pronoun + clause </a:t>
            </a:r>
            <a:r>
              <a:rPr lang="en-GB" sz="24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) or , or - </a:t>
            </a:r>
            <a:r>
              <a:rPr lang="en-GB" sz="2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end of main clause. </a:t>
            </a:r>
            <a:endParaRPr lang="en-GB" sz="2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73F399-968C-4620-9393-05C3EFE06AF1}"/>
              </a:ext>
            </a:extLst>
          </p:cNvPr>
          <p:cNvSpPr txBox="1"/>
          <p:nvPr/>
        </p:nvSpPr>
        <p:spPr>
          <a:xfrm>
            <a:off x="9418320" y="585216"/>
            <a:ext cx="221284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Use the following starting main clauses to write a  sentence.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8CD1EB-659C-4909-AE87-C4DE4565D471}"/>
              </a:ext>
            </a:extLst>
          </p:cNvPr>
          <p:cNvSpPr txBox="1"/>
          <p:nvPr/>
        </p:nvSpPr>
        <p:spPr>
          <a:xfrm>
            <a:off x="0" y="4175760"/>
            <a:ext cx="1194206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My family…</a:t>
            </a:r>
          </a:p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Featherstone…</a:t>
            </a:r>
          </a:p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Mr Silvester </a:t>
            </a:r>
          </a:p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Miss Whitehouse</a:t>
            </a:r>
          </a:p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Miss Williams</a:t>
            </a:r>
          </a:p>
          <a:p>
            <a:pPr algn="ctr"/>
            <a:endParaRPr lang="en-GB" sz="2800" dirty="0">
              <a:latin typeface="Arial Rounded MT Bold" panose="020F0704030504030204" pitchFamily="34" charset="0"/>
            </a:endParaRPr>
          </a:p>
          <a:p>
            <a:pPr algn="ctr"/>
            <a:endParaRPr lang="en-GB" sz="2800" dirty="0">
              <a:latin typeface="Arial Rounded MT Bold" panose="020F070403050403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C5F2463-469E-4BC2-B2F3-A505FB11ED8B}"/>
              </a:ext>
            </a:extLst>
          </p:cNvPr>
          <p:cNvSpPr/>
          <p:nvPr/>
        </p:nvSpPr>
        <p:spPr>
          <a:xfrm>
            <a:off x="4684778" y="204299"/>
            <a:ext cx="4443984" cy="345643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  <a:t>Rules:</a:t>
            </a:r>
            <a:endParaRPr lang="en-GB" sz="2000" dirty="0">
              <a:latin typeface="Arial Rounded MT Bold" panose="020F0704030504030204" pitchFamily="34" charset="0"/>
            </a:endParaRPr>
          </a:p>
          <a:p>
            <a:pPr algn="ctr"/>
            <a:endParaRPr lang="en-GB" sz="2000" b="1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0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  <a:t>1) A relative clause doesn't make </a:t>
            </a:r>
            <a:endParaRPr lang="en-GB" sz="2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20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  <a:t>sense on its own. </a:t>
            </a:r>
            <a:endParaRPr lang="en-GB" sz="2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20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  <a:t>2) If you take out a relative clause, the main clause still makes sense. </a:t>
            </a:r>
            <a:endParaRPr lang="en-GB" sz="2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20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  <a:t>3) Your relative clause must begin with a relative pronoun.</a:t>
            </a:r>
            <a:endParaRPr lang="en-GB" sz="2000" dirty="0">
              <a:latin typeface="Arial Rounded MT Bold" panose="020F0704030504030204" pitchFamily="34" charset="0"/>
            </a:endParaRPr>
          </a:p>
          <a:p>
            <a:pPr algn="ctr"/>
            <a:endParaRPr lang="en-GB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30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034F0E8-F308-4528-9488-E79A16113DC2}"/>
              </a:ext>
            </a:extLst>
          </p:cNvPr>
          <p:cNvSpPr/>
          <p:nvPr/>
        </p:nvSpPr>
        <p:spPr>
          <a:xfrm>
            <a:off x="109728" y="146304"/>
            <a:ext cx="4443984" cy="34564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Arial Rounded MT Bold" panose="020F0704030504030204" pitchFamily="34" charset="0"/>
              </a:rPr>
              <a:t>The structure of a relative clauses is:</a:t>
            </a:r>
            <a:endParaRPr lang="en-GB" sz="2400" dirty="0">
              <a:latin typeface="Arial Rounded MT Bold" panose="020F0704030504030204" pitchFamily="34" charset="0"/>
            </a:endParaRPr>
          </a:p>
          <a:p>
            <a:pPr algn="ctr"/>
            <a:br>
              <a:rPr lang="en-GB" sz="2400" b="1" dirty="0">
                <a:latin typeface="Arial Rounded MT Bold" panose="020F0704030504030204" pitchFamily="34" charset="0"/>
              </a:rPr>
            </a:br>
            <a:endParaRPr lang="en-GB" sz="2400" b="1" dirty="0">
              <a:latin typeface="Arial Rounded MT Bold" panose="020F0704030504030204" pitchFamily="34" charset="0"/>
            </a:endParaRPr>
          </a:p>
          <a:p>
            <a:pPr algn="ctr"/>
            <a:r>
              <a:rPr lang="en-GB" sz="2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Noun to start main clause </a:t>
            </a:r>
            <a:r>
              <a:rPr lang="en-GB" sz="24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( or , or - </a:t>
            </a:r>
            <a:r>
              <a:rPr lang="en-GB" sz="2400" b="1" dirty="0">
                <a:solidFill>
                  <a:schemeClr val="accent6"/>
                </a:solidFill>
                <a:latin typeface="Arial Rounded MT Bold" panose="020F0704030504030204" pitchFamily="34" charset="0"/>
              </a:rPr>
              <a:t>relative pronoun + clause </a:t>
            </a:r>
            <a:r>
              <a:rPr lang="en-GB" sz="24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) or , or - </a:t>
            </a:r>
            <a:r>
              <a:rPr lang="en-GB" sz="2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end of main clause. </a:t>
            </a:r>
            <a:endParaRPr lang="en-GB" sz="2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73F399-968C-4620-9393-05C3EFE06AF1}"/>
              </a:ext>
            </a:extLst>
          </p:cNvPr>
          <p:cNvSpPr txBox="1"/>
          <p:nvPr/>
        </p:nvSpPr>
        <p:spPr>
          <a:xfrm>
            <a:off x="9509760" y="1599753"/>
            <a:ext cx="22128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Look at some of my examples…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8CD1EB-659C-4909-AE87-C4DE4565D471}"/>
              </a:ext>
            </a:extLst>
          </p:cNvPr>
          <p:cNvSpPr txBox="1"/>
          <p:nvPr/>
        </p:nvSpPr>
        <p:spPr>
          <a:xfrm>
            <a:off x="0" y="3693759"/>
            <a:ext cx="119420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My family, who were all helping around the house, decided to do a quiz today.</a:t>
            </a:r>
          </a:p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Featherstone, which was currently closed, is a great school.</a:t>
            </a:r>
          </a:p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Mr Silvester (who hoped he could go out for his birthday) was turning 27 this year.</a:t>
            </a:r>
          </a:p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Miss Whitehouse – who was a massive Harry Potter fan – decided to visit Hogwarts.</a:t>
            </a:r>
          </a:p>
          <a:p>
            <a:pPr algn="ctr"/>
            <a:endParaRPr lang="en-GB" sz="2800" dirty="0">
              <a:latin typeface="Arial Rounded MT Bold" panose="020F0704030504030204" pitchFamily="34" charset="0"/>
            </a:endParaRPr>
          </a:p>
          <a:p>
            <a:pPr algn="ctr"/>
            <a:endParaRPr lang="en-GB" sz="2800" dirty="0">
              <a:latin typeface="Arial Rounded MT Bold" panose="020F070403050403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C5F2463-469E-4BC2-B2F3-A505FB11ED8B}"/>
              </a:ext>
            </a:extLst>
          </p:cNvPr>
          <p:cNvSpPr/>
          <p:nvPr/>
        </p:nvSpPr>
        <p:spPr>
          <a:xfrm>
            <a:off x="4684778" y="204299"/>
            <a:ext cx="4443984" cy="345643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  <a:t>Rules:</a:t>
            </a:r>
            <a:endParaRPr lang="en-GB" sz="2000" dirty="0">
              <a:latin typeface="Arial Rounded MT Bold" panose="020F0704030504030204" pitchFamily="34" charset="0"/>
            </a:endParaRPr>
          </a:p>
          <a:p>
            <a:pPr algn="ctr"/>
            <a:endParaRPr lang="en-GB" sz="2000" b="1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0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  <a:t>1) A relative clause doesn't make </a:t>
            </a:r>
            <a:endParaRPr lang="en-GB" sz="2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20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  <a:t>sense on its own. </a:t>
            </a:r>
            <a:endParaRPr lang="en-GB" sz="2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20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  <a:t>2) If you take out a relative clause, the main clause still makes sense. </a:t>
            </a:r>
            <a:endParaRPr lang="en-GB" sz="2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20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  <a:t>3) Your relative clause must begin with a relative pronoun.</a:t>
            </a:r>
            <a:endParaRPr lang="en-GB" sz="2000" dirty="0">
              <a:latin typeface="Arial Rounded MT Bold" panose="020F0704030504030204" pitchFamily="34" charset="0"/>
            </a:endParaRPr>
          </a:p>
          <a:p>
            <a:pPr algn="ctr"/>
            <a:endParaRPr lang="en-GB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624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person, sign, holding, wearing&#10;&#10;Description automatically generated">
            <a:extLst>
              <a:ext uri="{FF2B5EF4-FFF2-40B4-BE49-F238E27FC236}">
                <a16:creationId xmlns:a16="http://schemas.microsoft.com/office/drawing/2014/main" id="{3BB875C8-4288-41C3-8692-6E37E39F65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295" y="403056"/>
            <a:ext cx="6709410" cy="605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061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555</Words>
  <Application>Microsoft Office PowerPoint</Application>
  <PresentationFormat>Widescreen</PresentationFormat>
  <Paragraphs>71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Rounded MT Bold</vt:lpstr>
      <vt:lpstr>Calibri</vt:lpstr>
      <vt:lpstr>Calibri Light</vt:lpstr>
      <vt:lpstr>Office Theme</vt:lpstr>
      <vt:lpstr>Home Learning: English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Learning: English</dc:title>
  <dc:creator>John-Paul Silvester</dc:creator>
  <cp:lastModifiedBy>John-Paul Silvester</cp:lastModifiedBy>
  <cp:revision>11</cp:revision>
  <dcterms:created xsi:type="dcterms:W3CDTF">2020-04-29T10:47:38Z</dcterms:created>
  <dcterms:modified xsi:type="dcterms:W3CDTF">2020-05-13T11:39:51Z</dcterms:modified>
</cp:coreProperties>
</file>