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3126" autoAdjust="0"/>
  </p:normalViewPr>
  <p:slideViewPr>
    <p:cSldViewPr snapToGrid="0">
      <p:cViewPr varScale="1">
        <p:scale>
          <a:sx n="53" d="100"/>
          <a:sy n="53" d="100"/>
        </p:scale>
        <p:origin x="14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5A2A8-904F-430A-99EA-78C8FD808A1A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A3DC9-586F-4F52-BA8D-1EDB09075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699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Formal examples: writing a letter to someone you do not know, in a meeting, in a job interview etc. </a:t>
            </a:r>
          </a:p>
          <a:p>
            <a:r>
              <a:rPr lang="en-GB" dirty="0"/>
              <a:t>Informal examples: chatting with friends, texting, speaking to family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A3DC9-586F-4F52-BA8D-1EDB090752A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50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A3DC9-586F-4F52-BA8D-1EDB090752A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265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A3DC9-586F-4F52-BA8D-1EDB090752A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590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A3DC9-586F-4F52-BA8D-1EDB090752A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870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A3DC9-586F-4F52-BA8D-1EDB090752A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828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1D931-CD82-4343-9529-7089CB7A5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988E2A-5FBC-45C3-A94E-F02698772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34C90-F2A1-4DD6-9FDD-40EBECFF4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3E058-F137-4E9B-8243-F893EF0D7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C1754-FB9C-4183-8782-5BCF28589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597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33E6A-938A-41BF-8266-8257E20A0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E357F0-2855-4A2D-97F1-0C01A7DE4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6E7AB-5A4A-4E67-9EBD-7FCFC6F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CCFE1-E569-45B5-82A4-03CD6C8A6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55500-DBC4-4793-8302-F93815EEE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62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CBFC7C-90C8-4D38-9DB7-399FDBF1F7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5976A9-01C0-46C0-8CED-9FE46DBC86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320B4-1209-42A3-B59B-92B3596CB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455BB-F52B-4598-97CB-CDE569CBE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D5A7A-8FB0-43EB-BDC0-107DC970A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46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DF097-79C9-4DC0-8DAF-9104E0690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74124-BA42-4840-B149-FD85F8706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A1AF85-6F73-4A1D-A04D-DD5D2D85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59959-7C07-49EE-8D5F-ABE721542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D26B6-7AA3-41E8-ABCD-B449B214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395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2514E-C8CD-417B-A90A-20DAD2654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6D0176-6A32-4101-95E2-1ACF61EDD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19C47-491F-4BDB-982D-11D523FCC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881E2-629B-4518-B8A9-716EA651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9C833-21D3-42CB-AD0A-190086903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713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AF488-D69D-4DCA-B992-29316DB68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3BF84-6745-4929-A9D8-E97E523A18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1C2B22-85CB-4A24-9E3A-C370301D2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AEE03A-D64C-4553-8694-9E6926065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9FF864-42A1-449F-9444-BDAA78C57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96E98-F41D-43A2-8259-80B0CD25E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72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6CFB7-97F4-4043-8318-2C677E8B2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7AF062-227B-445A-9720-F83C472DF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350347-4B89-4B14-A094-50A46489D7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67F0C1-99C9-49A0-851A-C1E6A09195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35DE18-3BDE-4FA1-A44C-8549364DDB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AB0903-CA60-4838-8E1B-744BBC1C4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0AE4B1-EF63-43AB-8A51-8D9E60155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52EF77-CDBA-41AF-8A04-4C360EFB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690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42FA5-1C1A-450C-B557-E3A2E685C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028FFA-035B-436A-B5DE-D09F875AF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A9B48C-75EA-440D-9532-445698D82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1BE32D-B05F-4E23-B5A4-C4B3F2136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1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F94A53-E8D1-4DBA-8AD5-5077DBC3A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BCD0BA-88F1-43E9-AA6C-E1192E871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7E1EBB-70D7-47A5-A53C-1C5F6A738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669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9519B-D693-4792-A5F2-2E1F08DB3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527CD-968A-4828-8797-CDFCA0019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274F54-BA96-451B-B745-E9E0F21F1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D06994-C77B-4AC5-93C0-5C8A508BB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C0201D-8A6F-4059-AE07-EEB13C396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4CC884-C554-4DCB-9481-21976ED05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008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9CE0-8C79-46F3-B40C-262316725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701A84-2CFE-4044-AAA5-A6F47FFE93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5ED9D-0339-4E8E-A0BB-8DC769071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5390E-2AA0-443B-9257-C0EC6EE99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074F-FD72-4074-8078-03089A445537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716B66-C377-4F2E-8521-6501B7462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DA159A-950A-41BE-B6AF-A4F836324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476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6EF761-3B6A-43AC-B608-C270B1D46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6B6360-7A7B-499E-A6B7-5E074CF5A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A4689-26FB-4CA5-89E2-4C62FD0873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5074F-FD72-4074-8078-03089A445537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96DA5-680D-4C05-8664-385B2836AC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37DCD-E6B7-4B34-83FC-244371C4B1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550BC-A631-4AB6-B6B9-B80DA193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54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5B842-F39E-4203-A7D4-554EF5892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4010"/>
            <a:ext cx="9144000" cy="117944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GB" dirty="0">
                <a:latin typeface="Arial Rounded MT Bold" panose="020F0704030504030204" pitchFamily="34" charset="0"/>
              </a:rPr>
              <a:t>Home Learning: </a:t>
            </a:r>
            <a:r>
              <a:rPr lang="en-GB" dirty="0">
                <a:solidFill>
                  <a:schemeClr val="accent2"/>
                </a:solidFill>
                <a:latin typeface="Arial Rounded MT Bold" panose="020F0704030504030204" pitchFamily="34" charset="0"/>
              </a:rPr>
              <a:t>English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EBF6CA3-E70C-4A97-A653-57ED314CDE6D}"/>
              </a:ext>
            </a:extLst>
          </p:cNvPr>
          <p:cNvSpPr txBox="1">
            <a:spLocks/>
          </p:cNvSpPr>
          <p:nvPr/>
        </p:nvSpPr>
        <p:spPr>
          <a:xfrm>
            <a:off x="2856411" y="1814362"/>
            <a:ext cx="6666411" cy="1179443"/>
          </a:xfrm>
          <a:prstGeom prst="rect">
            <a:avLst/>
          </a:prstGeom>
          <a:ln w="5715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Tuesday: </a:t>
            </a:r>
            <a:r>
              <a:rPr lang="en-GB" dirty="0">
                <a:solidFill>
                  <a:srgbClr val="7030A0"/>
                </a:solidFill>
                <a:latin typeface="Arial Rounded MT Bold" panose="020F0704030504030204" pitchFamily="34" charset="0"/>
              </a:rPr>
              <a:t>Grammar </a:t>
            </a:r>
          </a:p>
        </p:txBody>
      </p:sp>
      <p:pic>
        <p:nvPicPr>
          <p:cNvPr id="6" name="Picture 5" descr="A black cat sitting on a newspaper&#10;&#10;Description automatically generated">
            <a:extLst>
              <a:ext uri="{FF2B5EF4-FFF2-40B4-BE49-F238E27FC236}">
                <a16:creationId xmlns:a16="http://schemas.microsoft.com/office/drawing/2014/main" id="{FC3027D0-3A46-4254-99FC-A40CB3B32A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424" y="3194714"/>
            <a:ext cx="2706624" cy="361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359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527C5D8-C5E9-4EA8-AFD2-8597AB0C3A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393" y="590905"/>
            <a:ext cx="11574872" cy="480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85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AF530C2-BBA1-40B3-B3DC-8481C8E13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164" y="609023"/>
            <a:ext cx="9703468" cy="6248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925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B9ECC0-B6E9-4B91-BEF8-3929620CAB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826" y="1117866"/>
            <a:ext cx="9703381" cy="51977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98A7DDA-BB71-43C5-8E28-A6872B518CBA}"/>
              </a:ext>
            </a:extLst>
          </p:cNvPr>
          <p:cNvSpPr txBox="1"/>
          <p:nvPr/>
        </p:nvSpPr>
        <p:spPr>
          <a:xfrm>
            <a:off x="5009508" y="253628"/>
            <a:ext cx="2172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highlight>
                  <a:srgbClr val="FFFF00"/>
                </a:highlight>
                <a:latin typeface="Arial Rounded MT Bold" panose="020F0704030504030204" pitchFamily="34" charset="0"/>
              </a:rPr>
              <a:t>ANSWERS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F71B2A4-6C8C-4D8C-B220-F29522EE28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2745498"/>
            <a:ext cx="437245" cy="40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478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0B64655-92A9-4623-8900-EC93C18FD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708" y="345732"/>
            <a:ext cx="9575452" cy="6166536"/>
          </a:xfrm>
          <a:prstGeom prst="rect">
            <a:avLst/>
          </a:prstGeom>
        </p:spPr>
      </p:pic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B84329A7-4410-4207-8846-17DECDC73C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728" y="2215146"/>
            <a:ext cx="437245" cy="40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013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527C5D8-C5E9-4EA8-AFD2-8597AB0C3A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393" y="609193"/>
            <a:ext cx="11574872" cy="48040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4CC1676-B039-4DC7-A882-D4D6A706D82B}"/>
              </a:ext>
            </a:extLst>
          </p:cNvPr>
          <p:cNvSpPr txBox="1"/>
          <p:nvPr/>
        </p:nvSpPr>
        <p:spPr>
          <a:xfrm>
            <a:off x="4514088" y="3641098"/>
            <a:ext cx="3163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she’d</a:t>
            </a:r>
          </a:p>
        </p:txBody>
      </p:sp>
    </p:spTree>
    <p:extLst>
      <p:ext uri="{BB962C8B-B14F-4D97-AF65-F5344CB8AC3E}">
        <p14:creationId xmlns:p14="http://schemas.microsoft.com/office/powerpoint/2010/main" val="342153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AF530C2-BBA1-40B3-B3DC-8481C8E13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962" y="609023"/>
            <a:ext cx="9703468" cy="6248977"/>
          </a:xfrm>
          <a:prstGeom prst="rect">
            <a:avLst/>
          </a:prstGeom>
        </p:spPr>
      </p:pic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FFAA7344-51FD-4E16-8B7F-AE91AF4BB6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568" y="2745498"/>
            <a:ext cx="437245" cy="40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778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420C58E-6876-43F8-84BC-A3DBABD74E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667" y="261154"/>
            <a:ext cx="6900586" cy="316784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C9EA250-9DB2-4DA6-8F6F-83784B647D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0591" y="261155"/>
            <a:ext cx="3685089" cy="368508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3A5E8F3-9918-4660-B94D-455059576B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9104" y="4102796"/>
            <a:ext cx="6672782" cy="27238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4148AAE-71C0-4433-9AF2-669F60E905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6476" y="3358919"/>
            <a:ext cx="3685089" cy="3304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239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7AE3910-876A-4386-BA73-88A02FB03D1A}"/>
              </a:ext>
            </a:extLst>
          </p:cNvPr>
          <p:cNvSpPr/>
          <p:nvPr/>
        </p:nvSpPr>
        <p:spPr>
          <a:xfrm>
            <a:off x="300990" y="810459"/>
            <a:ext cx="115900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000000"/>
                </a:solidFill>
                <a:latin typeface="Arial Rounded MT Bold" panose="020F0704030504030204" pitchFamily="34" charset="0"/>
              </a:rPr>
              <a:t>Formal</a:t>
            </a:r>
            <a:r>
              <a:rPr lang="en-GB" sz="40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 language is </a:t>
            </a:r>
            <a:r>
              <a:rPr lang="en-GB" sz="4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more official</a:t>
            </a:r>
            <a:endParaRPr lang="en-GB" sz="40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40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and </a:t>
            </a:r>
            <a:r>
              <a:rPr lang="en-GB" sz="4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serious</a:t>
            </a:r>
            <a:r>
              <a:rPr lang="en-GB" sz="40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. Correct grammar </a:t>
            </a:r>
            <a:endParaRPr lang="en-GB" sz="40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40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should be used. </a:t>
            </a:r>
            <a:endParaRPr lang="en-GB" sz="4000" dirty="0">
              <a:latin typeface="Arial Rounded MT Bold" panose="020F0704030504030204" pitchFamily="34" charset="0"/>
            </a:endParaRPr>
          </a:p>
          <a:p>
            <a:pPr algn="ctr"/>
            <a:br>
              <a:rPr lang="en-GB" sz="4000" dirty="0">
                <a:solidFill>
                  <a:srgbClr val="000000"/>
                </a:solidFill>
                <a:latin typeface="Arial Rounded MT Bold" panose="020F0704030504030204" pitchFamily="34" charset="0"/>
              </a:rPr>
            </a:br>
            <a:endParaRPr lang="en-GB" sz="40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40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In </a:t>
            </a:r>
            <a:r>
              <a:rPr lang="en-GB" sz="4000" b="1" dirty="0">
                <a:solidFill>
                  <a:srgbClr val="000000"/>
                </a:solidFill>
                <a:latin typeface="Arial Rounded MT Bold" panose="020F0704030504030204" pitchFamily="34" charset="0"/>
              </a:rPr>
              <a:t>informal </a:t>
            </a:r>
            <a:r>
              <a:rPr lang="en-GB" sz="40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situations a more </a:t>
            </a:r>
            <a:endParaRPr lang="en-GB" sz="40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4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relaxed</a:t>
            </a:r>
            <a:r>
              <a:rPr lang="en-GB" sz="40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 and </a:t>
            </a:r>
            <a:r>
              <a:rPr lang="en-GB" sz="4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casual</a:t>
            </a:r>
            <a:r>
              <a:rPr lang="en-GB" sz="40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 speaking style is</a:t>
            </a:r>
            <a:endParaRPr lang="en-GB" sz="40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40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used. Slang words are accepted </a:t>
            </a:r>
            <a:endParaRPr lang="en-GB" sz="40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40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here.</a:t>
            </a:r>
            <a:endParaRPr lang="en-GB" sz="4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174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D3E6818-A33F-4033-90D3-BFC6488CD6FD}"/>
              </a:ext>
            </a:extLst>
          </p:cNvPr>
          <p:cNvSpPr/>
          <p:nvPr/>
        </p:nvSpPr>
        <p:spPr>
          <a:xfrm>
            <a:off x="1310640" y="0"/>
            <a:ext cx="95707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What examples can you give me of</a:t>
            </a:r>
            <a:endParaRPr lang="en-GB" sz="32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where you would use these types of language?</a:t>
            </a:r>
            <a:endParaRPr lang="en-GB" sz="32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C6F357-F4F1-4D9A-9454-B1EE665F3F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4455" y="1235012"/>
            <a:ext cx="2423089" cy="1817316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7B899C4-EA98-473F-988F-85D93E62E9B0}"/>
              </a:ext>
            </a:extLst>
          </p:cNvPr>
          <p:cNvCxnSpPr/>
          <p:nvPr/>
        </p:nvCxnSpPr>
        <p:spPr>
          <a:xfrm>
            <a:off x="786384" y="1719072"/>
            <a:ext cx="10570464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7CBD2E4-61BB-441F-AD0F-4750C61900C7}"/>
              </a:ext>
            </a:extLst>
          </p:cNvPr>
          <p:cNvCxnSpPr>
            <a:cxnSpLocks/>
            <a:endCxn id="3" idx="2"/>
          </p:cNvCxnSpPr>
          <p:nvPr/>
        </p:nvCxnSpPr>
        <p:spPr>
          <a:xfrm flipV="1">
            <a:off x="6071616" y="1077218"/>
            <a:ext cx="24384" cy="5415022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0CA0094-07E7-463F-8507-2F18469DBC13}"/>
              </a:ext>
            </a:extLst>
          </p:cNvPr>
          <p:cNvSpPr txBox="1"/>
          <p:nvPr/>
        </p:nvSpPr>
        <p:spPr>
          <a:xfrm>
            <a:off x="146304" y="0"/>
            <a:ext cx="157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highlight>
                  <a:srgbClr val="FFFF00"/>
                </a:highlight>
                <a:latin typeface="Arial Rounded MT Bold" panose="020F0704030504030204" pitchFamily="34" charset="0"/>
              </a:rPr>
              <a:t>Task 1</a:t>
            </a:r>
          </a:p>
        </p:txBody>
      </p:sp>
    </p:spTree>
    <p:extLst>
      <p:ext uri="{BB962C8B-B14F-4D97-AF65-F5344CB8AC3E}">
        <p14:creationId xmlns:p14="http://schemas.microsoft.com/office/powerpoint/2010/main" val="2570277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FCD164C-A42C-4968-B7C4-870F5A07C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422657"/>
              </p:ext>
            </p:extLst>
          </p:nvPr>
        </p:nvGraphicFramePr>
        <p:xfrm>
          <a:off x="495300" y="785654"/>
          <a:ext cx="3413760" cy="5882640"/>
        </p:xfrm>
        <a:graphic>
          <a:graphicData uri="http://schemas.openxmlformats.org/drawingml/2006/table">
            <a:tbl>
              <a:tblPr/>
              <a:tblGrid>
                <a:gridCol w="3413760">
                  <a:extLst>
                    <a:ext uri="{9D8B030D-6E8A-4147-A177-3AD203B41FA5}">
                      <a16:colId xmlns:a16="http://schemas.microsoft.com/office/drawing/2014/main" val="2418596989"/>
                    </a:ext>
                  </a:extLst>
                </a:gridCol>
              </a:tblGrid>
              <a:tr h="1043146">
                <a:tc>
                  <a:txBody>
                    <a:bodyPr/>
                    <a:lstStyle/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Now</a:t>
                      </a:r>
                    </a:p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Variety </a:t>
                      </a:r>
                    </a:p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Chance </a:t>
                      </a:r>
                    </a:p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Immediately </a:t>
                      </a:r>
                    </a:p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Unfairness</a:t>
                      </a:r>
                    </a:p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Apparent</a:t>
                      </a:r>
                    </a:p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Speak</a:t>
                      </a:r>
                    </a:p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Profession</a:t>
                      </a:r>
                    </a:p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Aggressive</a:t>
                      </a:r>
                    </a:p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Sacrifice</a:t>
                      </a:r>
                      <a:endParaRPr lang="en-GB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935672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D4C386-F38E-415B-BEA5-3ECB0FD0D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360747"/>
              </p:ext>
            </p:extLst>
          </p:nvPr>
        </p:nvGraphicFramePr>
        <p:xfrm>
          <a:off x="4389120" y="786448"/>
          <a:ext cx="3413760" cy="6156960"/>
        </p:xfrm>
        <a:graphic>
          <a:graphicData uri="http://schemas.openxmlformats.org/drawingml/2006/table">
            <a:tbl>
              <a:tblPr/>
              <a:tblGrid>
                <a:gridCol w="3413760">
                  <a:extLst>
                    <a:ext uri="{9D8B030D-6E8A-4147-A177-3AD203B41FA5}">
                      <a16:colId xmlns:a16="http://schemas.microsoft.com/office/drawing/2014/main" val="2418596989"/>
                    </a:ext>
                  </a:extLst>
                </a:gridCol>
              </a:tblGrid>
              <a:tr h="1043146">
                <a:tc>
                  <a:txBody>
                    <a:bodyPr/>
                    <a:lstStyle/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Sufficient</a:t>
                      </a:r>
                    </a:p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Enough</a:t>
                      </a:r>
                    </a:p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Speak</a:t>
                      </a:r>
                    </a:p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Injustice</a:t>
                      </a:r>
                    </a:p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Correspond</a:t>
                      </a:r>
                    </a:p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Inhabit</a:t>
                      </a:r>
                    </a:p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Clear</a:t>
                      </a:r>
                    </a:p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Link to</a:t>
                      </a:r>
                    </a:p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Clear</a:t>
                      </a:r>
                    </a:p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Opportunity</a:t>
                      </a:r>
                    </a:p>
                    <a:p>
                      <a:endParaRPr lang="en-GB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935672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DCEB2A2-CAE3-492F-A3F8-732AD59D5B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922119"/>
              </p:ext>
            </p:extLst>
          </p:nvPr>
        </p:nvGraphicFramePr>
        <p:xfrm>
          <a:off x="8564880" y="786448"/>
          <a:ext cx="3413760" cy="3840480"/>
        </p:xfrm>
        <a:graphic>
          <a:graphicData uri="http://schemas.openxmlformats.org/drawingml/2006/table">
            <a:tbl>
              <a:tblPr/>
              <a:tblGrid>
                <a:gridCol w="3413760">
                  <a:extLst>
                    <a:ext uri="{9D8B030D-6E8A-4147-A177-3AD203B41FA5}">
                      <a16:colId xmlns:a16="http://schemas.microsoft.com/office/drawing/2014/main" val="2418596989"/>
                    </a:ext>
                  </a:extLst>
                </a:gridCol>
              </a:tblGrid>
              <a:tr h="1043146">
                <a:tc>
                  <a:txBody>
                    <a:bodyPr/>
                    <a:lstStyle/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Worked up </a:t>
                      </a:r>
                    </a:p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Types of </a:t>
                      </a:r>
                    </a:p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Job </a:t>
                      </a:r>
                    </a:p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Communicate </a:t>
                      </a:r>
                    </a:p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Give up </a:t>
                      </a:r>
                    </a:p>
                    <a:p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Live in </a:t>
                      </a:r>
                    </a:p>
                    <a:p>
                      <a:endParaRPr lang="en-GB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935672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B0CE290-945F-4846-9755-020146FC8C4B}"/>
              </a:ext>
            </a:extLst>
          </p:cNvPr>
          <p:cNvSpPr/>
          <p:nvPr/>
        </p:nvSpPr>
        <p:spPr>
          <a:xfrm>
            <a:off x="8229600" y="4443984"/>
            <a:ext cx="3749040" cy="22243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Highlight the formal words in blue and the informal words in red.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84DFD4-BDC4-450D-91D3-B68560F83521}"/>
              </a:ext>
            </a:extLst>
          </p:cNvPr>
          <p:cNvSpPr txBox="1"/>
          <p:nvPr/>
        </p:nvSpPr>
        <p:spPr>
          <a:xfrm>
            <a:off x="146304" y="0"/>
            <a:ext cx="157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highlight>
                  <a:srgbClr val="FFFF00"/>
                </a:highlight>
                <a:latin typeface="Arial Rounded MT Bold" panose="020F0704030504030204" pitchFamily="34" charset="0"/>
              </a:rPr>
              <a:t>Task 2</a:t>
            </a:r>
          </a:p>
        </p:txBody>
      </p:sp>
    </p:spTree>
    <p:extLst>
      <p:ext uri="{BB962C8B-B14F-4D97-AF65-F5344CB8AC3E}">
        <p14:creationId xmlns:p14="http://schemas.microsoft.com/office/powerpoint/2010/main" val="642738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FCD164C-A42C-4968-B7C4-870F5A07C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376871"/>
              </p:ext>
            </p:extLst>
          </p:nvPr>
        </p:nvGraphicFramePr>
        <p:xfrm>
          <a:off x="495300" y="785654"/>
          <a:ext cx="3413760" cy="5882640"/>
        </p:xfrm>
        <a:graphic>
          <a:graphicData uri="http://schemas.openxmlformats.org/drawingml/2006/table">
            <a:tbl>
              <a:tblPr/>
              <a:tblGrid>
                <a:gridCol w="3413760">
                  <a:extLst>
                    <a:ext uri="{9D8B030D-6E8A-4147-A177-3AD203B41FA5}">
                      <a16:colId xmlns:a16="http://schemas.microsoft.com/office/drawing/2014/main" val="2418596989"/>
                    </a:ext>
                  </a:extLst>
                </a:gridCol>
              </a:tblGrid>
              <a:tr h="1043146">
                <a:tc>
                  <a:txBody>
                    <a:bodyPr/>
                    <a:lstStyle/>
                    <a:p>
                      <a:r>
                        <a:rPr lang="en-GB" sz="38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Now</a:t>
                      </a:r>
                    </a:p>
                    <a:p>
                      <a:r>
                        <a:rPr lang="en-GB" sz="3800" dirty="0">
                          <a:solidFill>
                            <a:schemeClr val="accent1"/>
                          </a:solidFill>
                          <a:effectLst/>
                          <a:latin typeface="Comic Sans MS" panose="030F0702030302020204" pitchFamily="66" charset="0"/>
                        </a:rPr>
                        <a:t>Variety</a:t>
                      </a:r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r>
                        <a:rPr lang="en-GB" sz="38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Chance</a:t>
                      </a:r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r>
                        <a:rPr lang="en-GB" sz="3800" dirty="0">
                          <a:solidFill>
                            <a:schemeClr val="accent1"/>
                          </a:solidFill>
                          <a:effectLst/>
                          <a:latin typeface="Comic Sans MS" panose="030F0702030302020204" pitchFamily="66" charset="0"/>
                        </a:rPr>
                        <a:t>Immediately</a:t>
                      </a:r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r>
                        <a:rPr lang="en-GB" sz="38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Unfairness</a:t>
                      </a:r>
                    </a:p>
                    <a:p>
                      <a:r>
                        <a:rPr lang="en-GB" sz="3800" dirty="0">
                          <a:solidFill>
                            <a:schemeClr val="accent1"/>
                          </a:solidFill>
                          <a:effectLst/>
                          <a:latin typeface="Comic Sans MS" panose="030F0702030302020204" pitchFamily="66" charset="0"/>
                        </a:rPr>
                        <a:t>Apparent</a:t>
                      </a:r>
                    </a:p>
                    <a:p>
                      <a:r>
                        <a:rPr lang="en-GB" sz="38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Speak</a:t>
                      </a:r>
                    </a:p>
                    <a:p>
                      <a:r>
                        <a:rPr lang="en-GB" sz="3800" dirty="0">
                          <a:solidFill>
                            <a:schemeClr val="accent1"/>
                          </a:solidFill>
                          <a:effectLst/>
                          <a:latin typeface="Comic Sans MS" panose="030F0702030302020204" pitchFamily="66" charset="0"/>
                        </a:rPr>
                        <a:t>Profession</a:t>
                      </a:r>
                    </a:p>
                    <a:p>
                      <a:r>
                        <a:rPr lang="en-GB" sz="3800" dirty="0">
                          <a:solidFill>
                            <a:schemeClr val="accent1"/>
                          </a:solidFill>
                          <a:effectLst/>
                          <a:latin typeface="Comic Sans MS" panose="030F0702030302020204" pitchFamily="66" charset="0"/>
                        </a:rPr>
                        <a:t>Aggressive</a:t>
                      </a:r>
                    </a:p>
                    <a:p>
                      <a:r>
                        <a:rPr lang="en-GB" sz="3800" dirty="0">
                          <a:solidFill>
                            <a:schemeClr val="accent1"/>
                          </a:solidFill>
                          <a:effectLst/>
                          <a:latin typeface="Comic Sans MS" panose="030F0702030302020204" pitchFamily="66" charset="0"/>
                        </a:rPr>
                        <a:t>Sacrifice</a:t>
                      </a:r>
                      <a:endParaRPr lang="en-GB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935672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D4C386-F38E-415B-BEA5-3ECB0FD0D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693522"/>
              </p:ext>
            </p:extLst>
          </p:nvPr>
        </p:nvGraphicFramePr>
        <p:xfrm>
          <a:off x="4389120" y="786448"/>
          <a:ext cx="3413760" cy="5577840"/>
        </p:xfrm>
        <a:graphic>
          <a:graphicData uri="http://schemas.openxmlformats.org/drawingml/2006/table">
            <a:tbl>
              <a:tblPr/>
              <a:tblGrid>
                <a:gridCol w="3413760">
                  <a:extLst>
                    <a:ext uri="{9D8B030D-6E8A-4147-A177-3AD203B41FA5}">
                      <a16:colId xmlns:a16="http://schemas.microsoft.com/office/drawing/2014/main" val="2418596989"/>
                    </a:ext>
                  </a:extLst>
                </a:gridCol>
              </a:tblGrid>
              <a:tr h="1043146">
                <a:tc>
                  <a:txBody>
                    <a:bodyPr/>
                    <a:lstStyle/>
                    <a:p>
                      <a:r>
                        <a:rPr lang="en-GB" sz="3800" dirty="0">
                          <a:solidFill>
                            <a:schemeClr val="accent1"/>
                          </a:solidFill>
                          <a:effectLst/>
                          <a:latin typeface="Comic Sans MS" panose="030F0702030302020204" pitchFamily="66" charset="0"/>
                        </a:rPr>
                        <a:t>Sufficient</a:t>
                      </a:r>
                    </a:p>
                    <a:p>
                      <a:r>
                        <a:rPr lang="en-GB" sz="38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Enough</a:t>
                      </a:r>
                    </a:p>
                    <a:p>
                      <a:r>
                        <a:rPr lang="en-GB" sz="38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Speak</a:t>
                      </a:r>
                    </a:p>
                    <a:p>
                      <a:r>
                        <a:rPr lang="en-GB" sz="3800" dirty="0">
                          <a:solidFill>
                            <a:schemeClr val="accent1"/>
                          </a:solidFill>
                          <a:effectLst/>
                          <a:latin typeface="Comic Sans MS" panose="030F0702030302020204" pitchFamily="66" charset="0"/>
                        </a:rPr>
                        <a:t>Injustice</a:t>
                      </a:r>
                    </a:p>
                    <a:p>
                      <a:r>
                        <a:rPr lang="en-GB" sz="3800" dirty="0">
                          <a:solidFill>
                            <a:schemeClr val="accent1"/>
                          </a:solidFill>
                          <a:effectLst/>
                          <a:latin typeface="Comic Sans MS" panose="030F0702030302020204" pitchFamily="66" charset="0"/>
                        </a:rPr>
                        <a:t>Correspond</a:t>
                      </a:r>
                    </a:p>
                    <a:p>
                      <a:r>
                        <a:rPr lang="en-GB" sz="3800" dirty="0">
                          <a:solidFill>
                            <a:schemeClr val="accent1"/>
                          </a:solidFill>
                          <a:effectLst/>
                          <a:latin typeface="Comic Sans MS" panose="030F0702030302020204" pitchFamily="66" charset="0"/>
                        </a:rPr>
                        <a:t>Inhabit</a:t>
                      </a:r>
                    </a:p>
                    <a:p>
                      <a:r>
                        <a:rPr lang="en-GB" sz="38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Clear</a:t>
                      </a:r>
                    </a:p>
                    <a:p>
                      <a:r>
                        <a:rPr lang="en-GB" sz="38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Link to</a:t>
                      </a:r>
                    </a:p>
                    <a:p>
                      <a:r>
                        <a:rPr lang="en-GB" sz="3800" dirty="0">
                          <a:solidFill>
                            <a:schemeClr val="accent1"/>
                          </a:solidFill>
                          <a:effectLst/>
                          <a:latin typeface="Comic Sans MS" panose="030F0702030302020204" pitchFamily="66" charset="0"/>
                        </a:rPr>
                        <a:t>Opportunity</a:t>
                      </a:r>
                    </a:p>
                    <a:p>
                      <a:endParaRPr lang="en-GB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935672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DCEB2A2-CAE3-492F-A3F8-732AD59D5B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701618"/>
              </p:ext>
            </p:extLst>
          </p:nvPr>
        </p:nvGraphicFramePr>
        <p:xfrm>
          <a:off x="8564880" y="786448"/>
          <a:ext cx="3413760" cy="3840480"/>
        </p:xfrm>
        <a:graphic>
          <a:graphicData uri="http://schemas.openxmlformats.org/drawingml/2006/table">
            <a:tbl>
              <a:tblPr/>
              <a:tblGrid>
                <a:gridCol w="3413760">
                  <a:extLst>
                    <a:ext uri="{9D8B030D-6E8A-4147-A177-3AD203B41FA5}">
                      <a16:colId xmlns:a16="http://schemas.microsoft.com/office/drawing/2014/main" val="2418596989"/>
                    </a:ext>
                  </a:extLst>
                </a:gridCol>
              </a:tblGrid>
              <a:tr h="1043146">
                <a:tc>
                  <a:txBody>
                    <a:bodyPr/>
                    <a:lstStyle/>
                    <a:p>
                      <a:r>
                        <a:rPr lang="en-GB" sz="38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Worked up </a:t>
                      </a:r>
                    </a:p>
                    <a:p>
                      <a:r>
                        <a:rPr lang="en-GB" sz="38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Types of </a:t>
                      </a:r>
                    </a:p>
                    <a:p>
                      <a:r>
                        <a:rPr lang="en-GB" sz="38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Job</a:t>
                      </a:r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r>
                        <a:rPr lang="en-GB" sz="3800" dirty="0">
                          <a:solidFill>
                            <a:schemeClr val="accent1"/>
                          </a:solidFill>
                          <a:effectLst/>
                          <a:latin typeface="Comic Sans MS" panose="030F0702030302020204" pitchFamily="66" charset="0"/>
                        </a:rPr>
                        <a:t>Communicate</a:t>
                      </a:r>
                      <a:r>
                        <a:rPr lang="en-GB" sz="38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r>
                        <a:rPr lang="en-GB" sz="38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Give up </a:t>
                      </a:r>
                    </a:p>
                    <a:p>
                      <a:r>
                        <a:rPr lang="en-GB" sz="38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Live in </a:t>
                      </a:r>
                    </a:p>
                    <a:p>
                      <a:endParaRPr lang="en-GB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935672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B0CE290-945F-4846-9755-020146FC8C4B}"/>
              </a:ext>
            </a:extLst>
          </p:cNvPr>
          <p:cNvSpPr/>
          <p:nvPr/>
        </p:nvSpPr>
        <p:spPr>
          <a:xfrm>
            <a:off x="8229600" y="4443984"/>
            <a:ext cx="3749040" cy="22243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Can you link any of these? </a:t>
            </a:r>
          </a:p>
          <a:p>
            <a:pPr algn="ctr"/>
            <a:r>
              <a:rPr lang="en-GB" sz="2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E.g. Now and Immediately </a:t>
            </a:r>
          </a:p>
        </p:txBody>
      </p:sp>
    </p:spTree>
    <p:extLst>
      <p:ext uri="{BB962C8B-B14F-4D97-AF65-F5344CB8AC3E}">
        <p14:creationId xmlns:p14="http://schemas.microsoft.com/office/powerpoint/2010/main" val="1959793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57CE83E-BD6C-4C04-99D8-A6121828C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318" y="48047"/>
            <a:ext cx="3809524" cy="676190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F898842-AA19-4D07-81B6-298C65776657}"/>
              </a:ext>
            </a:extLst>
          </p:cNvPr>
          <p:cNvSpPr/>
          <p:nvPr/>
        </p:nvSpPr>
        <p:spPr>
          <a:xfrm>
            <a:off x="4508232" y="986628"/>
            <a:ext cx="722985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As you know, a text </a:t>
            </a:r>
            <a:endParaRPr lang="en-GB" sz="32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message is quite </a:t>
            </a:r>
            <a:endParaRPr lang="en-GB" sz="32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informal. </a:t>
            </a:r>
          </a:p>
          <a:p>
            <a:pPr algn="ctr"/>
            <a:endParaRPr lang="en-GB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However, </a:t>
            </a:r>
            <a:endParaRPr lang="en-GB" sz="32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my informal language</a:t>
            </a:r>
            <a:endParaRPr lang="en-GB" sz="32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isn't appropriate </a:t>
            </a:r>
            <a:endParaRPr lang="en-GB" sz="32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for talking to Mr </a:t>
            </a:r>
            <a:endParaRPr lang="en-GB" sz="32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3200" dirty="0" err="1">
                <a:solidFill>
                  <a:srgbClr val="000000"/>
                </a:solidFill>
                <a:latin typeface="Arial Rounded MT Bold" panose="020F0704030504030204" pitchFamily="34" charset="0"/>
              </a:rPr>
              <a:t>Gaibee</a:t>
            </a:r>
            <a:r>
              <a:rPr lang="en-GB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 here. Can you</a:t>
            </a:r>
            <a:endParaRPr lang="en-GB" sz="32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change my informal/</a:t>
            </a:r>
            <a:endParaRPr lang="en-GB" sz="32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slang into more formal language?</a:t>
            </a:r>
            <a:endParaRPr lang="en-GB" sz="32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7FD961-9EB9-4A6E-BA5C-BEBAD0D6AD2A}"/>
              </a:ext>
            </a:extLst>
          </p:cNvPr>
          <p:cNvSpPr txBox="1"/>
          <p:nvPr/>
        </p:nvSpPr>
        <p:spPr>
          <a:xfrm>
            <a:off x="7336776" y="362172"/>
            <a:ext cx="157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highlight>
                  <a:srgbClr val="FFFF00"/>
                </a:highlight>
                <a:latin typeface="Arial Rounded MT Bold" panose="020F0704030504030204" pitchFamily="34" charset="0"/>
              </a:rPr>
              <a:t>Task 3</a:t>
            </a:r>
          </a:p>
        </p:txBody>
      </p:sp>
    </p:spTree>
    <p:extLst>
      <p:ext uri="{BB962C8B-B14F-4D97-AF65-F5344CB8AC3E}">
        <p14:creationId xmlns:p14="http://schemas.microsoft.com/office/powerpoint/2010/main" val="2641735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B9ECC0-B6E9-4B91-BEF8-3929620CAB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0" y="1117866"/>
            <a:ext cx="9703381" cy="51977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98A7DDA-BB71-43C5-8E28-A6872B518CBA}"/>
              </a:ext>
            </a:extLst>
          </p:cNvPr>
          <p:cNvSpPr txBox="1"/>
          <p:nvPr/>
        </p:nvSpPr>
        <p:spPr>
          <a:xfrm>
            <a:off x="5009508" y="253628"/>
            <a:ext cx="2172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highlight>
                  <a:srgbClr val="FFFF00"/>
                </a:highlight>
                <a:latin typeface="Arial Rounded MT Bold" panose="020F0704030504030204" pitchFamily="34" charset="0"/>
              </a:rPr>
              <a:t>Final task</a:t>
            </a:r>
          </a:p>
        </p:txBody>
      </p:sp>
    </p:spTree>
    <p:extLst>
      <p:ext uri="{BB962C8B-B14F-4D97-AF65-F5344CB8AC3E}">
        <p14:creationId xmlns:p14="http://schemas.microsoft.com/office/powerpoint/2010/main" val="1611158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0B64655-92A9-4623-8900-EC93C18FD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708" y="345732"/>
            <a:ext cx="9575452" cy="616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033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232</Words>
  <Application>Microsoft Office PowerPoint</Application>
  <PresentationFormat>Widescreen</PresentationFormat>
  <Paragraphs>90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Rounded MT Bold</vt:lpstr>
      <vt:lpstr>Calibri</vt:lpstr>
      <vt:lpstr>Calibri Light</vt:lpstr>
      <vt:lpstr>Comic Sans MS</vt:lpstr>
      <vt:lpstr>Office Theme</vt:lpstr>
      <vt:lpstr>Home Learning: English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Learning: English</dc:title>
  <dc:creator>John-Paul Silvester</dc:creator>
  <cp:lastModifiedBy>John-Paul Silvester</cp:lastModifiedBy>
  <cp:revision>13</cp:revision>
  <dcterms:created xsi:type="dcterms:W3CDTF">2020-04-29T10:47:38Z</dcterms:created>
  <dcterms:modified xsi:type="dcterms:W3CDTF">2020-05-19T18:31:02Z</dcterms:modified>
</cp:coreProperties>
</file>