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85" r:id="rId3"/>
    <p:sldId id="286" r:id="rId4"/>
    <p:sldId id="270" r:id="rId5"/>
    <p:sldId id="287" r:id="rId6"/>
    <p:sldId id="288" r:id="rId7"/>
    <p:sldId id="271" r:id="rId8"/>
    <p:sldId id="282" r:id="rId9"/>
    <p:sldId id="289" r:id="rId10"/>
    <p:sldId id="277" r:id="rId11"/>
    <p:sldId id="278" r:id="rId12"/>
    <p:sldId id="279" r:id="rId13"/>
    <p:sldId id="280" r:id="rId14"/>
    <p:sldId id="283" r:id="rId15"/>
    <p:sldId id="284" r:id="rId16"/>
    <p:sldId id="29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37" autoAdjust="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8F86B-8410-4383-B6CA-E81B8604F59A}" type="datetimeFigureOut">
              <a:rPr lang="en-GB" smtClean="0"/>
              <a:t>25/05/2020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5C981-FBCC-4A53-A090-8DFC87AA8FD8}" type="slidenum">
              <a:rPr lang="en-GB" smtClean="0"/>
              <a:t>‹#›</a:t>
            </a:fld>
            <a:endParaRPr lang="en-GB"/>
          </a:p>
        </p:txBody>
      </p:sp>
    </p:spTree>
    <p:extLst>
      <p:ext uri="{BB962C8B-B14F-4D97-AF65-F5344CB8AC3E}">
        <p14:creationId xmlns:p14="http://schemas.microsoft.com/office/powerpoint/2010/main" val="67553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85C981-FBCC-4A53-A090-8DFC87AA8FD8}" type="slidenum">
              <a:rPr lang="en-GB" smtClean="0"/>
              <a:t>2</a:t>
            </a:fld>
            <a:endParaRPr lang="en-GB"/>
          </a:p>
        </p:txBody>
      </p:sp>
    </p:spTree>
    <p:extLst>
      <p:ext uri="{BB962C8B-B14F-4D97-AF65-F5344CB8AC3E}">
        <p14:creationId xmlns:p14="http://schemas.microsoft.com/office/powerpoint/2010/main" val="23775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list of all cars, visit: https://www.gosocial.co/vehicles-wacky-races/</a:t>
            </a:r>
          </a:p>
        </p:txBody>
      </p:sp>
      <p:sp>
        <p:nvSpPr>
          <p:cNvPr id="4" name="Slide Number Placeholder 3"/>
          <p:cNvSpPr>
            <a:spLocks noGrp="1"/>
          </p:cNvSpPr>
          <p:nvPr>
            <p:ph type="sldNum" sz="quarter" idx="5"/>
          </p:nvPr>
        </p:nvSpPr>
        <p:spPr/>
        <p:txBody>
          <a:bodyPr/>
          <a:lstStyle/>
          <a:p>
            <a:fld id="{9685C981-FBCC-4A53-A090-8DFC87AA8FD8}" type="slidenum">
              <a:rPr lang="en-GB" smtClean="0"/>
              <a:t>5</a:t>
            </a:fld>
            <a:endParaRPr lang="en-GB"/>
          </a:p>
        </p:txBody>
      </p:sp>
    </p:spTree>
    <p:extLst>
      <p:ext uri="{BB962C8B-B14F-4D97-AF65-F5344CB8AC3E}">
        <p14:creationId xmlns:p14="http://schemas.microsoft.com/office/powerpoint/2010/main" val="11392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31C5EE-4915-40F9-9340-029BB5B4E639}"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348604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1C5EE-4915-40F9-9340-029BB5B4E639}"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31471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1C5EE-4915-40F9-9340-029BB5B4E639}"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200166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31C5EE-4915-40F9-9340-029BB5B4E639}"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87926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1C5EE-4915-40F9-9340-029BB5B4E639}"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12790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31C5EE-4915-40F9-9340-029BB5B4E639}"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191102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31C5EE-4915-40F9-9340-029BB5B4E639}"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112846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31C5EE-4915-40F9-9340-029BB5B4E639}"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336136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1C5EE-4915-40F9-9340-029BB5B4E639}"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250450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31C5EE-4915-40F9-9340-029BB5B4E639}"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349099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31C5EE-4915-40F9-9340-029BB5B4E639}"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16432-F0D8-4795-AB3F-099F12611165}" type="slidenum">
              <a:rPr lang="en-GB" smtClean="0"/>
              <a:t>‹#›</a:t>
            </a:fld>
            <a:endParaRPr lang="en-GB"/>
          </a:p>
        </p:txBody>
      </p:sp>
    </p:spTree>
    <p:extLst>
      <p:ext uri="{BB962C8B-B14F-4D97-AF65-F5344CB8AC3E}">
        <p14:creationId xmlns:p14="http://schemas.microsoft.com/office/powerpoint/2010/main" val="147191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1C5EE-4915-40F9-9340-029BB5B4E639}" type="datetimeFigureOut">
              <a:rPr lang="en-GB" smtClean="0"/>
              <a:t>25/05/2020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16432-F0D8-4795-AB3F-099F12611165}" type="slidenum">
              <a:rPr lang="en-GB" smtClean="0"/>
              <a:t>‹#›</a:t>
            </a:fld>
            <a:endParaRPr lang="en-GB"/>
          </a:p>
        </p:txBody>
      </p:sp>
    </p:spTree>
    <p:extLst>
      <p:ext uri="{BB962C8B-B14F-4D97-AF65-F5344CB8AC3E}">
        <p14:creationId xmlns:p14="http://schemas.microsoft.com/office/powerpoint/2010/main" val="239358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YHjcSds93_A?feature=oembe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gosocial.co/vehicles-wacky-rac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assic Wacky Races | See Saw to Arkansas | Pop Up Trivia | Boomerang Official">
            <a:hlinkClick r:id="" action="ppaction://media"/>
            <a:extLst>
              <a:ext uri="{FF2B5EF4-FFF2-40B4-BE49-F238E27FC236}">
                <a16:creationId xmlns:a16="http://schemas.microsoft.com/office/drawing/2014/main" id="{38610444-DDC6-4E13-88F9-5E2B9B1FC175}"/>
              </a:ext>
            </a:extLst>
          </p:cNvPr>
          <p:cNvPicPr>
            <a:picLocks noGrp="1" noRot="1" noChangeAspect="1"/>
          </p:cNvPicPr>
          <p:nvPr>
            <p:ph idx="1"/>
            <a:videoFile r:link="rId1"/>
          </p:nvPr>
        </p:nvPicPr>
        <p:blipFill>
          <a:blip r:embed="rId3"/>
          <a:stretch>
            <a:fillRect/>
          </a:stretch>
        </p:blipFill>
        <p:spPr>
          <a:xfrm>
            <a:off x="395536" y="1844824"/>
            <a:ext cx="8045450" cy="4525963"/>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718" t="31466" r="25355" b="31207"/>
          <a:stretch/>
        </p:blipFill>
        <p:spPr bwMode="auto">
          <a:xfrm>
            <a:off x="2775772" y="188640"/>
            <a:ext cx="3592455" cy="151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SassoonPrimaryType" pitchFamily="2" charset="0"/>
              </a:rPr>
              <a:t> Super sentences</a:t>
            </a:r>
          </a:p>
        </p:txBody>
      </p:sp>
      <p:sp>
        <p:nvSpPr>
          <p:cNvPr id="3" name="Content Placeholder 2"/>
          <p:cNvSpPr>
            <a:spLocks noGrp="1"/>
          </p:cNvSpPr>
          <p:nvPr>
            <p:ph idx="1"/>
          </p:nvPr>
        </p:nvSpPr>
        <p:spPr>
          <a:xfrm>
            <a:off x="457200" y="1600201"/>
            <a:ext cx="8229600" cy="676672"/>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GB" dirty="0"/>
              <a:t>Getting worse/getting better sentences</a:t>
            </a:r>
          </a:p>
        </p:txBody>
      </p:sp>
      <p:sp>
        <p:nvSpPr>
          <p:cNvPr id="4" name="Content Placeholder 2"/>
          <p:cNvSpPr txBox="1">
            <a:spLocks/>
          </p:cNvSpPr>
          <p:nvPr/>
        </p:nvSpPr>
        <p:spPr>
          <a:xfrm>
            <a:off x="467544" y="2636912"/>
            <a:ext cx="41148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dirty="0">
                <a:latin typeface="Arial Rounded MT Bold" panose="020F0704030504030204" pitchFamily="34" charset="0"/>
              </a:rPr>
              <a:t>What is it?</a:t>
            </a:r>
          </a:p>
          <a:p>
            <a:pPr marL="0" indent="0" algn="ctr">
              <a:buFont typeface="Arial" panose="020B0604020202020204" pitchFamily="34" charset="0"/>
              <a:buNone/>
            </a:pPr>
            <a:r>
              <a:rPr lang="en-GB" dirty="0">
                <a:latin typeface="Arial Rounded MT Bold" panose="020F0704030504030204" pitchFamily="34" charset="0"/>
              </a:rPr>
              <a:t>This sentence type serves to dramatically heighten a text by using three words/phrases that get better or worse. </a:t>
            </a:r>
          </a:p>
          <a:p>
            <a:pPr marL="0" indent="0" algn="ctr">
              <a:buFont typeface="Arial" panose="020B0604020202020204" pitchFamily="34" charset="0"/>
              <a:buNone/>
            </a:pPr>
            <a:endParaRPr lang="en-GB" sz="2000" dirty="0">
              <a:latin typeface="SassoonPrimaryType" pitchFamily="2" charset="0"/>
            </a:endParaRPr>
          </a:p>
        </p:txBody>
      </p:sp>
      <p:sp>
        <p:nvSpPr>
          <p:cNvPr id="5" name="Content Placeholder 2"/>
          <p:cNvSpPr txBox="1">
            <a:spLocks/>
          </p:cNvSpPr>
          <p:nvPr/>
        </p:nvSpPr>
        <p:spPr>
          <a:xfrm>
            <a:off x="4734744" y="2636912"/>
            <a:ext cx="4114800" cy="36004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latin typeface="Arial Rounded MT Bold" panose="020F0704030504030204" pitchFamily="34" charset="0"/>
              </a:rPr>
              <a:t>Example (getting worse)</a:t>
            </a:r>
          </a:p>
          <a:p>
            <a:pPr marL="0" indent="0" algn="ctr">
              <a:buFont typeface="Arial" panose="020B0604020202020204" pitchFamily="34" charset="0"/>
              <a:buNone/>
            </a:pPr>
            <a:r>
              <a:rPr lang="en-GB" sz="2000" dirty="0">
                <a:latin typeface="Arial Rounded MT Bold" panose="020F0704030504030204" pitchFamily="34" charset="0"/>
              </a:rPr>
              <a:t>How would you feel if you child could be </a:t>
            </a:r>
            <a:r>
              <a:rPr lang="en-GB" sz="2000" b="1" dirty="0">
                <a:latin typeface="Arial Rounded MT Bold" panose="020F0704030504030204" pitchFamily="34" charset="0"/>
              </a:rPr>
              <a:t>hurt</a:t>
            </a:r>
            <a:r>
              <a:rPr lang="en-GB" sz="2000" dirty="0">
                <a:latin typeface="Arial Rounded MT Bold" panose="020F0704030504030204" pitchFamily="34" charset="0"/>
              </a:rPr>
              <a:t>, </a:t>
            </a:r>
            <a:r>
              <a:rPr lang="en-GB" sz="2000" b="1" dirty="0">
                <a:latin typeface="Arial Rounded MT Bold" panose="020F0704030504030204" pitchFamily="34" charset="0"/>
              </a:rPr>
              <a:t>maimed</a:t>
            </a:r>
            <a:r>
              <a:rPr lang="en-GB" sz="2000" dirty="0">
                <a:latin typeface="Arial Rounded MT Bold" panose="020F0704030504030204" pitchFamily="34" charset="0"/>
              </a:rPr>
              <a:t> or even </a:t>
            </a:r>
            <a:r>
              <a:rPr lang="en-GB" sz="2000" b="1" dirty="0">
                <a:latin typeface="Arial Rounded MT Bold" panose="020F0704030504030204" pitchFamily="34" charset="0"/>
              </a:rPr>
              <a:t>killed</a:t>
            </a:r>
            <a:r>
              <a:rPr lang="en-GB" sz="2000" dirty="0">
                <a:latin typeface="Arial Rounded MT Bold" panose="020F0704030504030204" pitchFamily="34" charset="0"/>
              </a:rPr>
              <a:t> by a car. </a:t>
            </a:r>
          </a:p>
          <a:p>
            <a:pPr marL="0" indent="0" algn="ctr">
              <a:buFont typeface="Arial" panose="020B0604020202020204" pitchFamily="34" charset="0"/>
              <a:buNone/>
            </a:pPr>
            <a:endParaRPr lang="en-GB" sz="2000" dirty="0">
              <a:latin typeface="Arial Rounded MT Bold" panose="020F0704030504030204" pitchFamily="34" charset="0"/>
            </a:endParaRPr>
          </a:p>
          <a:p>
            <a:pPr marL="0" indent="0" algn="ctr">
              <a:buNone/>
            </a:pPr>
            <a:r>
              <a:rPr lang="en-GB" sz="2000" dirty="0">
                <a:latin typeface="Arial Rounded MT Bold" panose="020F0704030504030204" pitchFamily="34" charset="0"/>
              </a:rPr>
              <a:t>Example (getting better)</a:t>
            </a:r>
          </a:p>
          <a:p>
            <a:pPr marL="0" indent="0" algn="ctr">
              <a:buNone/>
            </a:pPr>
            <a:r>
              <a:rPr lang="en-GB" sz="2000" dirty="0">
                <a:latin typeface="Arial Rounded MT Bold" panose="020F0704030504030204" pitchFamily="34" charset="0"/>
              </a:rPr>
              <a:t>Steam engines were </a:t>
            </a:r>
            <a:r>
              <a:rPr lang="en-GB" sz="2000" b="1" dirty="0">
                <a:latin typeface="Arial Rounded MT Bold" panose="020F0704030504030204" pitchFamily="34" charset="0"/>
              </a:rPr>
              <a:t>good</a:t>
            </a:r>
            <a:r>
              <a:rPr lang="en-GB" sz="2000" dirty="0">
                <a:latin typeface="Arial Rounded MT Bold" panose="020F0704030504030204" pitchFamily="34" charset="0"/>
              </a:rPr>
              <a:t>, combustion engines were </a:t>
            </a:r>
            <a:r>
              <a:rPr lang="en-GB" sz="2000" b="1" dirty="0">
                <a:latin typeface="Arial Rounded MT Bold" panose="020F0704030504030204" pitchFamily="34" charset="0"/>
              </a:rPr>
              <a:t>even better</a:t>
            </a:r>
            <a:r>
              <a:rPr lang="en-GB" sz="2000" dirty="0">
                <a:latin typeface="Arial Rounded MT Bold" panose="020F0704030504030204" pitchFamily="34" charset="0"/>
              </a:rPr>
              <a:t>, but hydrogen-powered engines are </a:t>
            </a:r>
            <a:r>
              <a:rPr lang="en-GB" sz="2000" b="1" dirty="0">
                <a:latin typeface="Arial Rounded MT Bold" panose="020F0704030504030204" pitchFamily="34" charset="0"/>
              </a:rPr>
              <a:t>set to change the world</a:t>
            </a:r>
            <a:r>
              <a:rPr lang="en-GB" sz="2000" dirty="0">
                <a:latin typeface="Arial Rounded MT Bold" panose="020F0704030504030204" pitchFamily="34" charset="0"/>
              </a:rPr>
              <a:t>.</a:t>
            </a:r>
          </a:p>
          <a:p>
            <a:pPr marL="0" indent="0" algn="ctr">
              <a:buFont typeface="Arial" panose="020B0604020202020204" pitchFamily="34" charset="0"/>
              <a:buNone/>
            </a:pPr>
            <a:endParaRPr lang="en-GB" sz="2000" dirty="0">
              <a:latin typeface="SassoonPrimaryType" pitchFamily="2" charset="0"/>
            </a:endParaRPr>
          </a:p>
        </p:txBody>
      </p:sp>
      <p:pic>
        <p:nvPicPr>
          <p:cNvPr id="6" name="Picture 5" descr="A picture containing drawing&#10;&#10;Description automatically generated">
            <a:extLst>
              <a:ext uri="{FF2B5EF4-FFF2-40B4-BE49-F238E27FC236}">
                <a16:creationId xmlns:a16="http://schemas.microsoft.com/office/drawing/2014/main" id="{BF8D4C3E-6A14-4F98-9729-B8F6067E6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76" r="30313"/>
          <a:stretch/>
        </p:blipFill>
        <p:spPr>
          <a:xfrm>
            <a:off x="467544" y="43393"/>
            <a:ext cx="1008112" cy="1527986"/>
          </a:xfrm>
          <a:prstGeom prst="rect">
            <a:avLst/>
          </a:prstGeom>
        </p:spPr>
      </p:pic>
    </p:spTree>
    <p:extLst>
      <p:ext uri="{BB962C8B-B14F-4D97-AF65-F5344CB8AC3E}">
        <p14:creationId xmlns:p14="http://schemas.microsoft.com/office/powerpoint/2010/main" val="240902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 Super sentences</a:t>
            </a:r>
          </a:p>
        </p:txBody>
      </p:sp>
      <p:sp>
        <p:nvSpPr>
          <p:cNvPr id="3" name="Content Placeholder 2"/>
          <p:cNvSpPr>
            <a:spLocks noGrp="1"/>
          </p:cNvSpPr>
          <p:nvPr>
            <p:ph idx="1"/>
          </p:nvPr>
        </p:nvSpPr>
        <p:spPr>
          <a:xfrm>
            <a:off x="457200" y="1600201"/>
            <a:ext cx="8229600" cy="676672"/>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GB" dirty="0">
                <a:latin typeface="Arial Rounded MT Bold" panose="020F0704030504030204" pitchFamily="34" charset="0"/>
              </a:rPr>
              <a:t>Does not/does     will not/will</a:t>
            </a:r>
          </a:p>
        </p:txBody>
      </p:sp>
      <p:sp>
        <p:nvSpPr>
          <p:cNvPr id="4" name="Content Placeholder 2"/>
          <p:cNvSpPr txBox="1">
            <a:spLocks/>
          </p:cNvSpPr>
          <p:nvPr/>
        </p:nvSpPr>
        <p:spPr>
          <a:xfrm>
            <a:off x="467544" y="2636912"/>
            <a:ext cx="41148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800" dirty="0">
                <a:latin typeface="Arial Rounded MT Bold" panose="020F0704030504030204" pitchFamily="34" charset="0"/>
              </a:rPr>
              <a:t>What is it?</a:t>
            </a:r>
          </a:p>
          <a:p>
            <a:pPr marL="0" indent="0" algn="ctr">
              <a:buFont typeface="Arial" panose="020B0604020202020204" pitchFamily="34" charset="0"/>
              <a:buNone/>
            </a:pPr>
            <a:r>
              <a:rPr lang="en-GB" sz="2800" dirty="0">
                <a:latin typeface="Arial Rounded MT Bold" panose="020F0704030504030204" pitchFamily="34" charset="0"/>
              </a:rPr>
              <a:t>The first sentence says something that does not /will not happen the second sentence shows something that negates this (argues against it) using does/ will</a:t>
            </a:r>
          </a:p>
          <a:p>
            <a:pPr marL="0" indent="0" algn="ctr">
              <a:buFont typeface="Arial" panose="020B0604020202020204" pitchFamily="34" charset="0"/>
              <a:buNone/>
            </a:pPr>
            <a:endParaRPr lang="en-GB" sz="2000" dirty="0">
              <a:latin typeface="SassoonPrimaryType" pitchFamily="2" charset="0"/>
            </a:endParaRPr>
          </a:p>
        </p:txBody>
      </p:sp>
      <p:sp>
        <p:nvSpPr>
          <p:cNvPr id="5" name="Content Placeholder 2"/>
          <p:cNvSpPr txBox="1">
            <a:spLocks/>
          </p:cNvSpPr>
          <p:nvPr/>
        </p:nvSpPr>
        <p:spPr>
          <a:xfrm>
            <a:off x="4734744" y="2636912"/>
            <a:ext cx="4114800" cy="36004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latin typeface="Arial Rounded MT Bold" panose="020F0704030504030204" pitchFamily="34" charset="0"/>
              </a:rPr>
              <a:t>Example (does not/does)</a:t>
            </a:r>
          </a:p>
          <a:p>
            <a:pPr marL="0" indent="0" algn="ctr">
              <a:buFont typeface="Arial" panose="020B0604020202020204" pitchFamily="34" charset="0"/>
              <a:buNone/>
            </a:pPr>
            <a:r>
              <a:rPr lang="en-GB" sz="1600" dirty="0">
                <a:latin typeface="Arial Rounded MT Bold" panose="020F0704030504030204" pitchFamily="34" charset="0"/>
              </a:rPr>
              <a:t>I’ve know people who say that dropping a sweet wrapper does not matter. What does matter is the fact that if everyone thought like this then the world would be a dreadful place. </a:t>
            </a:r>
          </a:p>
          <a:p>
            <a:pPr marL="0" indent="0" algn="ctr">
              <a:buNone/>
            </a:pPr>
            <a:endParaRPr lang="en-GB" sz="2000" dirty="0">
              <a:latin typeface="Arial Rounded MT Bold" panose="020F0704030504030204" pitchFamily="34" charset="0"/>
            </a:endParaRPr>
          </a:p>
          <a:p>
            <a:pPr marL="0" indent="0" algn="ctr">
              <a:buNone/>
            </a:pPr>
            <a:r>
              <a:rPr lang="en-GB" sz="2000" dirty="0">
                <a:latin typeface="Arial Rounded MT Bold" panose="020F0704030504030204" pitchFamily="34" charset="0"/>
              </a:rPr>
              <a:t>Example (will not/ will)</a:t>
            </a:r>
          </a:p>
          <a:p>
            <a:pPr marL="0" indent="0" algn="ctr">
              <a:buNone/>
            </a:pPr>
            <a:r>
              <a:rPr lang="en-GB" sz="1600" dirty="0">
                <a:latin typeface="Arial Rounded MT Bold" panose="020F0704030504030204" pitchFamily="34" charset="0"/>
              </a:rPr>
              <a:t>I know that you will not believe how phenomenal this car will be</a:t>
            </a:r>
            <a:r>
              <a:rPr lang="en-GB" sz="2000" dirty="0">
                <a:latin typeface="Arial Rounded MT Bold" panose="020F0704030504030204" pitchFamily="34" charset="0"/>
              </a:rPr>
              <a:t>. </a:t>
            </a:r>
            <a:r>
              <a:rPr lang="en-GB" sz="1600" dirty="0">
                <a:latin typeface="Arial Rounded MT Bold" panose="020F0704030504030204" pitchFamily="34" charset="0"/>
              </a:rPr>
              <a:t>What you will believe is that I am capable of building you a car that can win this race. </a:t>
            </a:r>
          </a:p>
          <a:p>
            <a:pPr marL="0" indent="0" algn="ctr">
              <a:buFont typeface="Arial" panose="020B0604020202020204" pitchFamily="34" charset="0"/>
              <a:buNone/>
            </a:pPr>
            <a:endParaRPr lang="en-GB" sz="2000" dirty="0">
              <a:latin typeface="SassoonPrimaryType" pitchFamily="2" charset="0"/>
            </a:endParaRPr>
          </a:p>
        </p:txBody>
      </p:sp>
      <p:pic>
        <p:nvPicPr>
          <p:cNvPr id="6" name="Picture 5" descr="A picture containing drawing&#10;&#10;Description automatically generated">
            <a:extLst>
              <a:ext uri="{FF2B5EF4-FFF2-40B4-BE49-F238E27FC236}">
                <a16:creationId xmlns:a16="http://schemas.microsoft.com/office/drawing/2014/main" id="{4A1B4673-06E7-421D-AA92-5ECFBC53B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76" r="30313"/>
          <a:stretch/>
        </p:blipFill>
        <p:spPr>
          <a:xfrm>
            <a:off x="251520" y="253868"/>
            <a:ext cx="864096" cy="1309702"/>
          </a:xfrm>
          <a:prstGeom prst="rect">
            <a:avLst/>
          </a:prstGeom>
        </p:spPr>
      </p:pic>
    </p:spTree>
    <p:extLst>
      <p:ext uri="{BB962C8B-B14F-4D97-AF65-F5344CB8AC3E}">
        <p14:creationId xmlns:p14="http://schemas.microsoft.com/office/powerpoint/2010/main" val="119437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Arial Rounded MT Bold" panose="020F0704030504030204" pitchFamily="34" charset="0"/>
              </a:rPr>
              <a:t> Super sentences</a:t>
            </a:r>
          </a:p>
        </p:txBody>
      </p:sp>
      <p:sp>
        <p:nvSpPr>
          <p:cNvPr id="3" name="Content Placeholder 2"/>
          <p:cNvSpPr>
            <a:spLocks noGrp="1"/>
          </p:cNvSpPr>
          <p:nvPr>
            <p:ph idx="1"/>
          </p:nvPr>
        </p:nvSpPr>
        <p:spPr>
          <a:xfrm>
            <a:off x="457200" y="1600201"/>
            <a:ext cx="8229600" cy="676672"/>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GB" dirty="0">
                <a:latin typeface="Arial Rounded MT Bold" panose="020F0704030504030204" pitchFamily="34" charset="0"/>
              </a:rPr>
              <a:t>Then and now</a:t>
            </a:r>
          </a:p>
        </p:txBody>
      </p:sp>
      <p:sp>
        <p:nvSpPr>
          <p:cNvPr id="4" name="Content Placeholder 2"/>
          <p:cNvSpPr txBox="1">
            <a:spLocks/>
          </p:cNvSpPr>
          <p:nvPr/>
        </p:nvSpPr>
        <p:spPr>
          <a:xfrm>
            <a:off x="467544" y="2636912"/>
            <a:ext cx="41148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800" dirty="0">
                <a:latin typeface="Arial Rounded MT Bold" panose="020F0704030504030204" pitchFamily="34" charset="0"/>
              </a:rPr>
              <a:t>What is it?</a:t>
            </a:r>
          </a:p>
          <a:p>
            <a:pPr marL="0" indent="0" algn="ctr">
              <a:buFont typeface="Arial" panose="020B0604020202020204" pitchFamily="34" charset="0"/>
              <a:buNone/>
            </a:pPr>
            <a:endParaRPr lang="en-GB" sz="2800" dirty="0">
              <a:latin typeface="Arial Rounded MT Bold" panose="020F0704030504030204" pitchFamily="34" charset="0"/>
            </a:endParaRPr>
          </a:p>
          <a:p>
            <a:pPr marL="0" indent="0" algn="ctr">
              <a:buFont typeface="Arial" panose="020B0604020202020204" pitchFamily="34" charset="0"/>
              <a:buNone/>
            </a:pPr>
            <a:r>
              <a:rPr lang="en-GB" sz="2800" dirty="0">
                <a:latin typeface="Arial Rounded MT Bold" panose="020F0704030504030204" pitchFamily="34" charset="0"/>
              </a:rPr>
              <a:t>The first part of this sentence opens with a time-related statement about how things were. </a:t>
            </a:r>
          </a:p>
          <a:p>
            <a:pPr marL="0" indent="0" algn="ctr">
              <a:buFont typeface="Arial" panose="020B0604020202020204" pitchFamily="34" charset="0"/>
              <a:buNone/>
            </a:pPr>
            <a:r>
              <a:rPr lang="en-GB" sz="2800" dirty="0">
                <a:latin typeface="Arial Rounded MT Bold" panose="020F0704030504030204" pitchFamily="34" charset="0"/>
              </a:rPr>
              <a:t>The second shows how things are now.</a:t>
            </a:r>
          </a:p>
        </p:txBody>
      </p:sp>
      <p:sp>
        <p:nvSpPr>
          <p:cNvPr id="5" name="Content Placeholder 2"/>
          <p:cNvSpPr txBox="1">
            <a:spLocks/>
          </p:cNvSpPr>
          <p:nvPr/>
        </p:nvSpPr>
        <p:spPr>
          <a:xfrm>
            <a:off x="4734744" y="2636912"/>
            <a:ext cx="4114800" cy="36004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latin typeface="Arial Rounded MT Bold" panose="020F0704030504030204" pitchFamily="34" charset="0"/>
              </a:rPr>
              <a:t>Example </a:t>
            </a:r>
          </a:p>
          <a:p>
            <a:pPr marL="0" indent="0" algn="ctr">
              <a:buFont typeface="Arial" panose="020B0604020202020204" pitchFamily="34" charset="0"/>
              <a:buNone/>
            </a:pPr>
            <a:endParaRPr lang="en-GB" sz="2000" dirty="0">
              <a:latin typeface="Arial Rounded MT Bold" panose="020F0704030504030204" pitchFamily="34" charset="0"/>
            </a:endParaRPr>
          </a:p>
          <a:p>
            <a:pPr marL="0" indent="0" algn="ctr">
              <a:buFont typeface="Arial" panose="020B0604020202020204" pitchFamily="34" charset="0"/>
              <a:buNone/>
            </a:pPr>
            <a:r>
              <a:rPr lang="en-GB" sz="2000" dirty="0">
                <a:latin typeface="Arial Rounded MT Bold" panose="020F0704030504030204" pitchFamily="34" charset="0"/>
              </a:rPr>
              <a:t>Although this was once a peaceful neighbourhood, now, with the building of the motorway, things are very different. </a:t>
            </a:r>
          </a:p>
          <a:p>
            <a:pPr marL="0" indent="0" algn="ctr">
              <a:buFont typeface="Arial" panose="020B0604020202020204" pitchFamily="34" charset="0"/>
              <a:buNone/>
            </a:pPr>
            <a:r>
              <a:rPr lang="en-GB" sz="2000" dirty="0">
                <a:latin typeface="Arial Rounded MT Bold" panose="020F0704030504030204" pitchFamily="34" charset="0"/>
              </a:rPr>
              <a:t>Before I wrote this sales pitch you didn’t realise how much you needed this car, now you do. </a:t>
            </a:r>
            <a:endParaRPr lang="en-GB" sz="2400" dirty="0">
              <a:latin typeface="Arial Rounded MT Bold" panose="020F070403050403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79C41836-C88E-4168-B2FA-E2C590E8BE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76" r="30313"/>
          <a:stretch/>
        </p:blipFill>
        <p:spPr>
          <a:xfrm>
            <a:off x="457200" y="199218"/>
            <a:ext cx="864096" cy="1309702"/>
          </a:xfrm>
          <a:prstGeom prst="rect">
            <a:avLst/>
          </a:prstGeom>
        </p:spPr>
      </p:pic>
    </p:spTree>
    <p:extLst>
      <p:ext uri="{BB962C8B-B14F-4D97-AF65-F5344CB8AC3E}">
        <p14:creationId xmlns:p14="http://schemas.microsoft.com/office/powerpoint/2010/main" val="367204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Arial Rounded MT Bold" panose="020F0704030504030204" pitchFamily="34" charset="0"/>
              </a:rPr>
              <a:t> Super sentences</a:t>
            </a:r>
          </a:p>
        </p:txBody>
      </p:sp>
      <p:sp>
        <p:nvSpPr>
          <p:cNvPr id="3" name="Content Placeholder 2"/>
          <p:cNvSpPr>
            <a:spLocks noGrp="1"/>
          </p:cNvSpPr>
          <p:nvPr>
            <p:ph idx="1"/>
          </p:nvPr>
        </p:nvSpPr>
        <p:spPr>
          <a:xfrm>
            <a:off x="457200" y="1600201"/>
            <a:ext cx="8229600" cy="676672"/>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GB" dirty="0">
                <a:latin typeface="Arial Rounded MT Bold" panose="020F0704030504030204" pitchFamily="34" charset="0"/>
              </a:rPr>
              <a:t>Most important – in short. </a:t>
            </a:r>
          </a:p>
        </p:txBody>
      </p:sp>
      <p:sp>
        <p:nvSpPr>
          <p:cNvPr id="4" name="Content Placeholder 2"/>
          <p:cNvSpPr txBox="1">
            <a:spLocks/>
          </p:cNvSpPr>
          <p:nvPr/>
        </p:nvSpPr>
        <p:spPr>
          <a:xfrm>
            <a:off x="467544" y="2636912"/>
            <a:ext cx="41148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400" dirty="0">
                <a:latin typeface="Arial Rounded MT Bold" panose="020F0704030504030204" pitchFamily="34" charset="0"/>
              </a:rPr>
              <a:t>What is it?</a:t>
            </a:r>
          </a:p>
          <a:p>
            <a:pPr marL="0" indent="0" algn="ctr">
              <a:buFont typeface="Arial" panose="020B0604020202020204" pitchFamily="34" charset="0"/>
              <a:buNone/>
            </a:pPr>
            <a:r>
              <a:rPr lang="en-GB" sz="2400" dirty="0">
                <a:latin typeface="Arial Rounded MT Bold" panose="020F0704030504030204" pitchFamily="34" charset="0"/>
              </a:rPr>
              <a:t>Typically used when you are concluding. It states several of the most (or one of the most) important aspects of the subject then ends, after he words </a:t>
            </a:r>
            <a:r>
              <a:rPr lang="en-GB" sz="2400" b="1" dirty="0">
                <a:latin typeface="Arial Rounded MT Bold" panose="020F0704030504030204" pitchFamily="34" charset="0"/>
              </a:rPr>
              <a:t>in short</a:t>
            </a:r>
            <a:r>
              <a:rPr lang="en-GB" sz="2400" dirty="0">
                <a:latin typeface="Arial Rounded MT Bold" panose="020F0704030504030204" pitchFamily="34" charset="0"/>
              </a:rPr>
              <a:t>, with the same thing said in a summed up way</a:t>
            </a:r>
            <a:r>
              <a:rPr lang="en-GB" sz="2000" dirty="0">
                <a:latin typeface="SassoonPrimaryType" pitchFamily="2" charset="0"/>
              </a:rPr>
              <a:t>.  </a:t>
            </a:r>
          </a:p>
        </p:txBody>
      </p:sp>
      <p:sp>
        <p:nvSpPr>
          <p:cNvPr id="5" name="Content Placeholder 2"/>
          <p:cNvSpPr txBox="1">
            <a:spLocks/>
          </p:cNvSpPr>
          <p:nvPr/>
        </p:nvSpPr>
        <p:spPr>
          <a:xfrm>
            <a:off x="4734744" y="2636912"/>
            <a:ext cx="4114800" cy="36004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800" dirty="0">
                <a:latin typeface="Arial Rounded MT Bold" panose="020F0704030504030204" pitchFamily="34" charset="0"/>
              </a:rPr>
              <a:t>Example </a:t>
            </a:r>
          </a:p>
          <a:p>
            <a:pPr marL="0" indent="0" algn="ctr">
              <a:buFont typeface="Arial" panose="020B0604020202020204" pitchFamily="34" charset="0"/>
              <a:buNone/>
            </a:pPr>
            <a:endParaRPr lang="en-GB" sz="2800" dirty="0">
              <a:latin typeface="Arial Rounded MT Bold" panose="020F0704030504030204" pitchFamily="34" charset="0"/>
            </a:endParaRPr>
          </a:p>
          <a:p>
            <a:pPr marL="0" indent="0" algn="ctr">
              <a:buFont typeface="Arial" panose="020B0604020202020204" pitchFamily="34" charset="0"/>
              <a:buNone/>
            </a:pPr>
            <a:r>
              <a:rPr lang="en-GB" sz="2800" dirty="0">
                <a:latin typeface="Arial Rounded MT Bold" panose="020F0704030504030204" pitchFamily="34" charset="0"/>
              </a:rPr>
              <a:t>But above al fox-hunting should be banned because of the extreme cruelty involved in the chase and kill – in short, it is barbaric. </a:t>
            </a:r>
          </a:p>
          <a:p>
            <a:pPr marL="0" indent="0" algn="ctr">
              <a:buFont typeface="Arial" panose="020B0604020202020204" pitchFamily="34" charset="0"/>
              <a:buNone/>
            </a:pPr>
            <a:endParaRPr lang="en-GB" sz="2000" dirty="0">
              <a:latin typeface="SassoonPrimaryType" pitchFamily="2" charset="0"/>
            </a:endParaRPr>
          </a:p>
          <a:p>
            <a:pPr marL="0" indent="0" algn="ctr">
              <a:buFont typeface="Arial" panose="020B0604020202020204" pitchFamily="34" charset="0"/>
              <a:buNone/>
            </a:pPr>
            <a:r>
              <a:rPr lang="en-GB" sz="2000" dirty="0">
                <a:latin typeface="SassoonPrimaryType" pitchFamily="2" charset="0"/>
              </a:rPr>
              <a:t> </a:t>
            </a:r>
          </a:p>
        </p:txBody>
      </p:sp>
      <p:pic>
        <p:nvPicPr>
          <p:cNvPr id="6" name="Picture 5" descr="A picture containing drawing&#10;&#10;Description automatically generated">
            <a:extLst>
              <a:ext uri="{FF2B5EF4-FFF2-40B4-BE49-F238E27FC236}">
                <a16:creationId xmlns:a16="http://schemas.microsoft.com/office/drawing/2014/main" id="{F378849A-6874-44F4-9F40-FD3A227F65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76" r="30313"/>
          <a:stretch/>
        </p:blipFill>
        <p:spPr>
          <a:xfrm>
            <a:off x="251520" y="253868"/>
            <a:ext cx="864096" cy="1309702"/>
          </a:xfrm>
          <a:prstGeom prst="rect">
            <a:avLst/>
          </a:prstGeom>
        </p:spPr>
      </p:pic>
    </p:spTree>
    <p:extLst>
      <p:ext uri="{BB962C8B-B14F-4D97-AF65-F5344CB8AC3E}">
        <p14:creationId xmlns:p14="http://schemas.microsoft.com/office/powerpoint/2010/main" val="161604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a:latin typeface="Arial Rounded MT Bold" panose="020F0704030504030204" pitchFamily="34" charset="0"/>
              </a:rPr>
              <a:t>Magpie time </a:t>
            </a:r>
          </a:p>
        </p:txBody>
      </p:sp>
      <p:pic>
        <p:nvPicPr>
          <p:cNvPr id="1026" name="Picture 2" descr="C:\Users\laura\AppData\Local\Microsoft\Windows\Temporary Internet Files\Content.IE5\9A5T0F71\680px-Black-billed_Magpi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26" y="3645024"/>
            <a:ext cx="6477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2C3DE71-ABCD-4288-9002-1241F6EED480}"/>
              </a:ext>
            </a:extLst>
          </p:cNvPr>
          <p:cNvSpPr txBox="1">
            <a:spLocks/>
          </p:cNvSpPr>
          <p:nvPr/>
        </p:nvSpPr>
        <p:spPr>
          <a:xfrm>
            <a:off x="2843808" y="1604530"/>
            <a:ext cx="6318804" cy="290459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Arial Rounded MT Bold" panose="020F0704030504030204" pitchFamily="34" charset="0"/>
              </a:rPr>
              <a:t>Read the following example and magpie any ideas you think are good or have lots of impact! </a:t>
            </a:r>
          </a:p>
        </p:txBody>
      </p:sp>
    </p:spTree>
    <p:extLst>
      <p:ext uri="{BB962C8B-B14F-4D97-AF65-F5344CB8AC3E}">
        <p14:creationId xmlns:p14="http://schemas.microsoft.com/office/powerpoint/2010/main" val="422409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964488" cy="6408712"/>
          </a:xfrm>
        </p:spPr>
        <p:txBody>
          <a:bodyPr>
            <a:normAutofit fontScale="92500" lnSpcReduction="20000"/>
          </a:bodyPr>
          <a:lstStyle/>
          <a:p>
            <a:pPr marL="0" indent="0">
              <a:buNone/>
            </a:pPr>
            <a:r>
              <a:rPr lang="en-GB" sz="1800" dirty="0">
                <a:latin typeface="Arial Rounded MT Bold" panose="020F0704030504030204" pitchFamily="34" charset="0"/>
              </a:rPr>
              <a:t>The </a:t>
            </a:r>
            <a:r>
              <a:rPr lang="en-GB" sz="1800" dirty="0" err="1">
                <a:latin typeface="Arial Rounded MT Bold" panose="020F0704030504030204" pitchFamily="34" charset="0"/>
              </a:rPr>
              <a:t>Mclaren</a:t>
            </a:r>
            <a:r>
              <a:rPr lang="en-GB" sz="1800" dirty="0">
                <a:latin typeface="Arial Rounded MT Bold" panose="020F0704030504030204" pitchFamily="34" charset="0"/>
              </a:rPr>
              <a:t> was good, the Mazda was better, but nothing beats the </a:t>
            </a:r>
            <a:r>
              <a:rPr lang="en-GB" sz="1800" dirty="0" err="1">
                <a:latin typeface="Arial Rounded MT Bold" panose="020F0704030504030204" pitchFamily="34" charset="0"/>
              </a:rPr>
              <a:t>StrawberryLaceinator</a:t>
            </a:r>
            <a:r>
              <a:rPr lang="en-GB" sz="1800" dirty="0">
                <a:latin typeface="Arial Rounded MT Bold" panose="020F0704030504030204" pitchFamily="34" charset="0"/>
              </a:rPr>
              <a:t>. This is the only car you will need to invest in to guarantee you are the ultimate Wacky Races champion. A beacon in car engineering and ingenuity, this original design and ingenious gadgets will not be beaten on that all important race track.</a:t>
            </a:r>
          </a:p>
          <a:p>
            <a:pPr marL="0" indent="0">
              <a:buNone/>
            </a:pPr>
            <a:endParaRPr lang="en-GB" sz="1800" dirty="0">
              <a:latin typeface="Arial Rounded MT Bold" panose="020F0704030504030204" pitchFamily="34" charset="0"/>
            </a:endParaRPr>
          </a:p>
          <a:p>
            <a:pPr marL="0" indent="0">
              <a:buNone/>
            </a:pPr>
            <a:r>
              <a:rPr lang="en-GB" sz="1800" dirty="0">
                <a:latin typeface="Arial Rounded MT Bold" panose="020F0704030504030204" pitchFamily="34" charset="0"/>
              </a:rPr>
              <a:t>Sporting a unique strawberry-shaped shell, the </a:t>
            </a:r>
            <a:r>
              <a:rPr lang="en-GB" sz="1800" dirty="0" err="1">
                <a:latin typeface="Arial Rounded MT Bold" panose="020F0704030504030204" pitchFamily="34" charset="0"/>
              </a:rPr>
              <a:t>StrawberryLaceinator</a:t>
            </a:r>
            <a:r>
              <a:rPr lang="en-GB" sz="1800" dirty="0">
                <a:latin typeface="Arial Rounded MT Bold" panose="020F0704030504030204" pitchFamily="34" charset="0"/>
              </a:rPr>
              <a:t> stands at an impressive 10ft tall; this enables the driver to plan ahead and see out onto the race track. Made of the strongest titanium, the shell is impenetrable to any incoming attack.</a:t>
            </a:r>
          </a:p>
          <a:p>
            <a:pPr marL="0" indent="0">
              <a:buNone/>
            </a:pPr>
            <a:r>
              <a:rPr lang="en-GB" sz="1800" dirty="0">
                <a:latin typeface="Arial Rounded MT Bold" panose="020F0704030504030204" pitchFamily="34" charset="0"/>
              </a:rPr>
              <a:t> </a:t>
            </a:r>
          </a:p>
          <a:p>
            <a:pPr marL="0" indent="0">
              <a:buNone/>
            </a:pPr>
            <a:r>
              <a:rPr lang="en-GB" sz="1800" dirty="0">
                <a:latin typeface="Arial Rounded MT Bold" panose="020F0704030504030204" pitchFamily="34" charset="0"/>
              </a:rPr>
              <a:t>From the top of the design, you will see 8, 6ft long and 30cm in diameter, strawberry laces. Why have I attached giant sweets to the top of my car do you ask? Well, reaching up to 100mph, these spinning laces provide enough up thrust to send the </a:t>
            </a:r>
            <a:r>
              <a:rPr lang="en-GB" sz="1800" dirty="0" err="1">
                <a:latin typeface="Arial Rounded MT Bold" panose="020F0704030504030204" pitchFamily="34" charset="0"/>
              </a:rPr>
              <a:t>StrawberyyLaceinator</a:t>
            </a:r>
            <a:r>
              <a:rPr lang="en-GB" sz="1800" dirty="0">
                <a:latin typeface="Arial Rounded MT Bold" panose="020F0704030504030204" pitchFamily="34" charset="0"/>
              </a:rPr>
              <a:t> into the air: this allows the driver to escape any tricky situations down below and advance to the front of the pack. That’s not the only thing that will propel you into front place! The single wheel situated at the bottom of the vehicle can allow top speeds of 120mph – that is faster than any other car on the track. The one wheel design allows easy manoeuvring in and out of the competition as well as a nifty response to any issues up ahead. </a:t>
            </a:r>
          </a:p>
          <a:p>
            <a:pPr marL="0" indent="0">
              <a:buNone/>
            </a:pPr>
            <a:endParaRPr lang="en-GB" sz="1800" dirty="0">
              <a:latin typeface="Arial Rounded MT Bold" panose="020F0704030504030204" pitchFamily="34" charset="0"/>
            </a:endParaRPr>
          </a:p>
          <a:p>
            <a:pPr marL="0" indent="0">
              <a:buNone/>
            </a:pPr>
            <a:r>
              <a:rPr lang="en-GB" sz="1800" dirty="0">
                <a:latin typeface="Arial Rounded MT Bold" panose="020F0704030504030204" pitchFamily="34" charset="0"/>
              </a:rPr>
              <a:t>Defending the rear of the vehicle, is a barrage of Strawberry ‘Bomb Bombs’ – yes they may look cute and cuddly, but they are truly deadly. Shooting from the open hatch, they grow bigger and bigger as they launch themselves at opponents. Upon connecting with their car, they explode causing a deathly strawberry mess and prevent your opponents from continuing.   </a:t>
            </a:r>
          </a:p>
        </p:txBody>
      </p:sp>
    </p:spTree>
    <p:extLst>
      <p:ext uri="{BB962C8B-B14F-4D97-AF65-F5344CB8AC3E}">
        <p14:creationId xmlns:p14="http://schemas.microsoft.com/office/powerpoint/2010/main" val="360984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6F820A4-3B29-41E7-8EC8-6026C07D6354}"/>
              </a:ext>
            </a:extLst>
          </p:cNvPr>
          <p:cNvSpPr/>
          <p:nvPr/>
        </p:nvSpPr>
        <p:spPr>
          <a:xfrm>
            <a:off x="309317" y="260648"/>
            <a:ext cx="86409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TIME TO WRITE! </a:t>
            </a:r>
          </a:p>
        </p:txBody>
      </p:sp>
      <p:sp>
        <p:nvSpPr>
          <p:cNvPr id="4" name="Rectangle: Rounded Corners 3">
            <a:extLst>
              <a:ext uri="{FF2B5EF4-FFF2-40B4-BE49-F238E27FC236}">
                <a16:creationId xmlns:a16="http://schemas.microsoft.com/office/drawing/2014/main" id="{F4DCB05A-B868-4F8B-A1FD-93DC2CD84ED8}"/>
              </a:ext>
            </a:extLst>
          </p:cNvPr>
          <p:cNvSpPr/>
          <p:nvPr/>
        </p:nvSpPr>
        <p:spPr>
          <a:xfrm>
            <a:off x="323528" y="2132856"/>
            <a:ext cx="3960440" cy="446449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Remember to continuously proof read your work to ensure: </a:t>
            </a:r>
          </a:p>
          <a:p>
            <a:pPr marL="342900" indent="-342900" algn="ctr">
              <a:buAutoNum type="arabicParenR"/>
            </a:pPr>
            <a:r>
              <a:rPr lang="en-GB" sz="2000" dirty="0">
                <a:latin typeface="Arial Rounded MT Bold" panose="020F0704030504030204" pitchFamily="34" charset="0"/>
              </a:rPr>
              <a:t>It makes sense. </a:t>
            </a:r>
          </a:p>
          <a:p>
            <a:pPr marL="342900" indent="-342900" algn="ctr">
              <a:buAutoNum type="arabicParenR"/>
            </a:pPr>
            <a:r>
              <a:rPr lang="en-GB" sz="2000" dirty="0">
                <a:latin typeface="Arial Rounded MT Bold" panose="020F0704030504030204" pitchFamily="34" charset="0"/>
              </a:rPr>
              <a:t>It has impact. </a:t>
            </a:r>
          </a:p>
          <a:p>
            <a:pPr marL="342900" indent="-342900" algn="ctr">
              <a:buAutoNum type="arabicParenR"/>
            </a:pPr>
            <a:r>
              <a:rPr lang="en-GB" sz="2000" dirty="0">
                <a:latin typeface="Arial Rounded MT Bold" panose="020F0704030504030204" pitchFamily="34" charset="0"/>
              </a:rPr>
              <a:t>It is persuasive. </a:t>
            </a:r>
          </a:p>
          <a:p>
            <a:pPr marL="342900" indent="-342900" algn="ctr">
              <a:buAutoNum type="arabicParenR"/>
            </a:pPr>
            <a:r>
              <a:rPr lang="en-GB" sz="2000" dirty="0">
                <a:latin typeface="Arial Rounded MT Bold" panose="020F0704030504030204" pitchFamily="34" charset="0"/>
              </a:rPr>
              <a:t>You have used higher-level vocabulary.</a:t>
            </a:r>
          </a:p>
          <a:p>
            <a:pPr marL="342900" indent="-342900" algn="ctr">
              <a:buAutoNum type="arabicParenR"/>
            </a:pPr>
            <a:r>
              <a:rPr lang="en-GB" sz="2000" dirty="0">
                <a:latin typeface="Arial Rounded MT Bold" panose="020F0704030504030204" pitchFamily="34" charset="0"/>
              </a:rPr>
              <a:t>You have used Year Six grammar and punctuation.</a:t>
            </a:r>
          </a:p>
        </p:txBody>
      </p:sp>
      <p:pic>
        <p:nvPicPr>
          <p:cNvPr id="6" name="Picture 5" descr="A picture containing bird&#10;&#10;Description automatically generated">
            <a:extLst>
              <a:ext uri="{FF2B5EF4-FFF2-40B4-BE49-F238E27FC236}">
                <a16:creationId xmlns:a16="http://schemas.microsoft.com/office/drawing/2014/main" id="{61937F34-24AC-438B-A425-194032B92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733794"/>
            <a:ext cx="2304256" cy="2304256"/>
          </a:xfrm>
          <a:prstGeom prst="rect">
            <a:avLst/>
          </a:prstGeom>
        </p:spPr>
      </p:pic>
      <p:sp>
        <p:nvSpPr>
          <p:cNvPr id="7" name="Title 1">
            <a:extLst>
              <a:ext uri="{FF2B5EF4-FFF2-40B4-BE49-F238E27FC236}">
                <a16:creationId xmlns:a16="http://schemas.microsoft.com/office/drawing/2014/main" id="{653E50AF-8108-47CA-B2D9-F0390C77460F}"/>
              </a:ext>
            </a:extLst>
          </p:cNvPr>
          <p:cNvSpPr txBox="1">
            <a:spLocks/>
          </p:cNvSpPr>
          <p:nvPr/>
        </p:nvSpPr>
        <p:spPr>
          <a:xfrm>
            <a:off x="4472938" y="4041320"/>
            <a:ext cx="4806636" cy="29045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latin typeface="Arial Rounded MT Bold" panose="020F0704030504030204" pitchFamily="34" charset="0"/>
              </a:rPr>
              <a:t>With your parent/carer permission. Get them to take a photo of your design and writing and then share it with us @FeathrstoeYR6.</a:t>
            </a:r>
          </a:p>
        </p:txBody>
      </p:sp>
    </p:spTree>
    <p:extLst>
      <p:ext uri="{BB962C8B-B14F-4D97-AF65-F5344CB8AC3E}">
        <p14:creationId xmlns:p14="http://schemas.microsoft.com/office/powerpoint/2010/main" val="33209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31550F-C537-454E-9C16-F310F152CFBD}"/>
              </a:ext>
            </a:extLst>
          </p:cNvPr>
          <p:cNvSpPr/>
          <p:nvPr/>
        </p:nvSpPr>
        <p:spPr>
          <a:xfrm>
            <a:off x="305780" y="4437112"/>
            <a:ext cx="8532440" cy="2308324"/>
          </a:xfrm>
          <a:prstGeom prst="rect">
            <a:avLst/>
          </a:prstGeom>
        </p:spPr>
        <p:txBody>
          <a:bodyPr wrap="square">
            <a:spAutoFit/>
          </a:bodyPr>
          <a:lstStyle/>
          <a:p>
            <a:pPr algn="ctr"/>
            <a:r>
              <a:rPr lang="en-GB" sz="2400" dirty="0">
                <a:latin typeface="Arial Rounded MT Bold" panose="020F0704030504030204" pitchFamily="34" charset="0"/>
              </a:rPr>
              <a:t>Wacky Races is an American animated television series produced by Hanna-Barbera Productions. The series features 11 different cars racing against each other in various road rallies throughout North America, with all of the drivers hoping to win the title of the "World's Wackiest Racer".</a:t>
            </a:r>
          </a:p>
        </p:txBody>
      </p:sp>
      <p:pic>
        <p:nvPicPr>
          <p:cNvPr id="10" name="Picture 9" descr="A picture containing sign, puzzle, box, old&#10;&#10;Description automatically generated">
            <a:extLst>
              <a:ext uri="{FF2B5EF4-FFF2-40B4-BE49-F238E27FC236}">
                <a16:creationId xmlns:a16="http://schemas.microsoft.com/office/drawing/2014/main" id="{B2624261-0928-40C7-A4E5-C469AC253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04664"/>
            <a:ext cx="7020272" cy="3887258"/>
          </a:xfrm>
          <a:prstGeom prst="rect">
            <a:avLst/>
          </a:prstGeom>
        </p:spPr>
      </p:pic>
    </p:spTree>
    <p:extLst>
      <p:ext uri="{BB962C8B-B14F-4D97-AF65-F5344CB8AC3E}">
        <p14:creationId xmlns:p14="http://schemas.microsoft.com/office/powerpoint/2010/main" val="156030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8CB63-2234-4A3D-8038-B98E938604B2}"/>
              </a:ext>
            </a:extLst>
          </p:cNvPr>
          <p:cNvSpPr/>
          <p:nvPr/>
        </p:nvSpPr>
        <p:spPr>
          <a:xfrm>
            <a:off x="-108520" y="12932"/>
            <a:ext cx="6174432" cy="1938992"/>
          </a:xfrm>
          <a:prstGeom prst="rect">
            <a:avLst/>
          </a:prstGeom>
        </p:spPr>
        <p:txBody>
          <a:bodyPr wrap="square">
            <a:spAutoFit/>
          </a:bodyPr>
          <a:lstStyle/>
          <a:p>
            <a:pPr algn="ctr"/>
            <a:r>
              <a:rPr lang="en-GB" sz="2000" dirty="0">
                <a:latin typeface="Arial Rounded MT Bold" panose="020F0704030504030204" pitchFamily="34" charset="0"/>
              </a:rPr>
              <a:t>The villain of the series drives The Mean Machine (00), a purple, rocket-powered car with an abundance of concealed weapons and the ability to fly. Dastardly is an archetypal moustache-twirling villain; Muttley is his wheezily snickering dog. </a:t>
            </a:r>
          </a:p>
        </p:txBody>
      </p:sp>
      <p:sp>
        <p:nvSpPr>
          <p:cNvPr id="4" name="Rectangle 3">
            <a:extLst>
              <a:ext uri="{FF2B5EF4-FFF2-40B4-BE49-F238E27FC236}">
                <a16:creationId xmlns:a16="http://schemas.microsoft.com/office/drawing/2014/main" id="{FD1E1359-A8D5-45E8-926E-3A53269D22A2}"/>
              </a:ext>
            </a:extLst>
          </p:cNvPr>
          <p:cNvSpPr/>
          <p:nvPr/>
        </p:nvSpPr>
        <p:spPr>
          <a:xfrm>
            <a:off x="2978696" y="4290523"/>
            <a:ext cx="6030416" cy="2554545"/>
          </a:xfrm>
          <a:prstGeom prst="rect">
            <a:avLst/>
          </a:prstGeom>
        </p:spPr>
        <p:txBody>
          <a:bodyPr wrap="square">
            <a:spAutoFit/>
          </a:bodyPr>
          <a:lstStyle/>
          <a:p>
            <a:pPr algn="ctr"/>
            <a:r>
              <a:rPr lang="en-GB" sz="2000" dirty="0" err="1">
                <a:latin typeface="Arial Rounded MT Bold" panose="020F0704030504030204" pitchFamily="34" charset="0"/>
              </a:rPr>
              <a:t>Dastardly's</a:t>
            </a:r>
            <a:r>
              <a:rPr lang="en-GB" sz="2000" dirty="0">
                <a:latin typeface="Arial Rounded MT Bold" panose="020F0704030504030204" pitchFamily="34" charset="0"/>
              </a:rPr>
              <a:t> usual race strategy revolves around using the Mean Machine's great speed to get ahead of the other racers, and then setting a trap to stop them and maintain the lead, but most of his plans backfire, causing him to fall back into last place. Dastardly is the only racer who not only never wins, but never even finishes in the top three in any race.</a:t>
            </a:r>
            <a:endParaRPr lang="en-GB" sz="2000" dirty="0"/>
          </a:p>
        </p:txBody>
      </p:sp>
      <p:pic>
        <p:nvPicPr>
          <p:cNvPr id="6" name="Picture 5" descr="A picture containing drawing&#10;&#10;Description automatically generated">
            <a:extLst>
              <a:ext uri="{FF2B5EF4-FFF2-40B4-BE49-F238E27FC236}">
                <a16:creationId xmlns:a16="http://schemas.microsoft.com/office/drawing/2014/main" id="{A0CE1381-8B0D-4ECC-8677-0610FEAF1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772815"/>
            <a:ext cx="3861048" cy="240524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8C05F1E-1F6E-4F52-B8EE-736F0BAB0AE1}"/>
              </a:ext>
            </a:extLst>
          </p:cNvPr>
          <p:cNvPicPr>
            <a:picLocks noChangeAspect="1"/>
          </p:cNvPicPr>
          <p:nvPr/>
        </p:nvPicPr>
        <p:blipFill rotWithShape="1">
          <a:blip r:embed="rId3">
            <a:extLst>
              <a:ext uri="{28A0092B-C50C-407E-A947-70E740481C1C}">
                <a14:useLocalDpi xmlns:a14="http://schemas.microsoft.com/office/drawing/2010/main" val="0"/>
              </a:ext>
            </a:extLst>
          </a:blip>
          <a:srcRect l="32576" r="30313"/>
          <a:stretch/>
        </p:blipFill>
        <p:spPr>
          <a:xfrm>
            <a:off x="318226" y="2540868"/>
            <a:ext cx="2660470" cy="4032448"/>
          </a:xfrm>
          <a:prstGeom prst="rect">
            <a:avLst/>
          </a:prstGeom>
        </p:spPr>
      </p:pic>
    </p:spTree>
    <p:extLst>
      <p:ext uri="{BB962C8B-B14F-4D97-AF65-F5344CB8AC3E}">
        <p14:creationId xmlns:p14="http://schemas.microsoft.com/office/powerpoint/2010/main" val="138982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62872" cy="1143000"/>
          </a:xfrm>
        </p:spPr>
        <p:txBody>
          <a:bodyPr/>
          <a:lstStyle/>
          <a:p>
            <a:r>
              <a:rPr lang="en-GB" u="sng" dirty="0">
                <a:latin typeface="Arial Rounded MT Bold" panose="020F0704030504030204" pitchFamily="34" charset="0"/>
              </a:rPr>
              <a:t>Today’s task</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Arial Rounded MT Bold" panose="020F0704030504030204" pitchFamily="34" charset="0"/>
              </a:rPr>
              <a:t>Today you are going to write your sales pitch to Mr </a:t>
            </a:r>
            <a:r>
              <a:rPr lang="en-GB" dirty="0" err="1">
                <a:latin typeface="Arial Rounded MT Bold" panose="020F0704030504030204" pitchFamily="34" charset="0"/>
              </a:rPr>
              <a:t>Gaibee</a:t>
            </a:r>
            <a:r>
              <a:rPr lang="en-GB" dirty="0">
                <a:latin typeface="Arial Rounded MT Bold" panose="020F0704030504030204" pitchFamily="34" charset="0"/>
              </a:rPr>
              <a:t> to persuade him to invest in your car.</a:t>
            </a:r>
          </a:p>
          <a:p>
            <a:pPr marL="0" indent="0">
              <a:buNone/>
            </a:pPr>
            <a:r>
              <a:rPr lang="en-GB" dirty="0">
                <a:latin typeface="Arial Rounded MT Bold" panose="020F0704030504030204" pitchFamily="34" charset="0"/>
              </a:rPr>
              <a:t> </a:t>
            </a:r>
          </a:p>
          <a:p>
            <a:pPr marL="0" indent="0">
              <a:buNone/>
            </a:pPr>
            <a:r>
              <a:rPr lang="en-GB" dirty="0">
                <a:latin typeface="Arial Rounded MT Bold" panose="020F0704030504030204" pitchFamily="34" charset="0"/>
              </a:rPr>
              <a:t>He wants : </a:t>
            </a:r>
          </a:p>
          <a:p>
            <a:r>
              <a:rPr lang="en-GB" dirty="0">
                <a:latin typeface="Arial Rounded MT Bold" panose="020F0704030504030204" pitchFamily="34" charset="0"/>
              </a:rPr>
              <a:t>A car that’s going to win the race. </a:t>
            </a:r>
          </a:p>
          <a:p>
            <a:r>
              <a:rPr lang="en-GB" dirty="0">
                <a:latin typeface="Arial Rounded MT Bold" panose="020F0704030504030204" pitchFamily="34" charset="0"/>
              </a:rPr>
              <a:t>An original design with original gadget ideas. </a:t>
            </a:r>
          </a:p>
          <a:p>
            <a:r>
              <a:rPr lang="en-GB" dirty="0">
                <a:latin typeface="Arial Rounded MT Bold" panose="020F0704030504030204" pitchFamily="34" charset="0"/>
              </a:rPr>
              <a:t>A car which is high quality.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18" t="31466" r="25355" b="31207"/>
          <a:stretch/>
        </p:blipFill>
        <p:spPr bwMode="auto">
          <a:xfrm>
            <a:off x="5624290" y="260648"/>
            <a:ext cx="325490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32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718FC-B261-4236-9E21-8006ADB6B330}"/>
              </a:ext>
            </a:extLst>
          </p:cNvPr>
          <p:cNvPicPr>
            <a:picLocks noChangeAspect="1"/>
          </p:cNvPicPr>
          <p:nvPr/>
        </p:nvPicPr>
        <p:blipFill>
          <a:blip r:embed="rId3"/>
          <a:stretch>
            <a:fillRect/>
          </a:stretch>
        </p:blipFill>
        <p:spPr>
          <a:xfrm>
            <a:off x="241992" y="2504989"/>
            <a:ext cx="2701625" cy="2456497"/>
          </a:xfrm>
          <a:prstGeom prst="rect">
            <a:avLst/>
          </a:prstGeom>
        </p:spPr>
      </p:pic>
      <p:pic>
        <p:nvPicPr>
          <p:cNvPr id="4" name="Picture 3">
            <a:extLst>
              <a:ext uri="{FF2B5EF4-FFF2-40B4-BE49-F238E27FC236}">
                <a16:creationId xmlns:a16="http://schemas.microsoft.com/office/drawing/2014/main" id="{149D2325-AAF5-4EF0-B2CA-45E076DDC3F9}"/>
              </a:ext>
            </a:extLst>
          </p:cNvPr>
          <p:cNvPicPr>
            <a:picLocks noChangeAspect="1"/>
          </p:cNvPicPr>
          <p:nvPr/>
        </p:nvPicPr>
        <p:blipFill>
          <a:blip r:embed="rId4"/>
          <a:stretch>
            <a:fillRect/>
          </a:stretch>
        </p:blipFill>
        <p:spPr>
          <a:xfrm>
            <a:off x="241992" y="168985"/>
            <a:ext cx="2312354" cy="2179895"/>
          </a:xfrm>
          <a:prstGeom prst="rect">
            <a:avLst/>
          </a:prstGeom>
        </p:spPr>
      </p:pic>
      <p:pic>
        <p:nvPicPr>
          <p:cNvPr id="5" name="Picture 4">
            <a:extLst>
              <a:ext uri="{FF2B5EF4-FFF2-40B4-BE49-F238E27FC236}">
                <a16:creationId xmlns:a16="http://schemas.microsoft.com/office/drawing/2014/main" id="{4876B7BC-8922-440C-B0DA-3D85B24FFC9D}"/>
              </a:ext>
            </a:extLst>
          </p:cNvPr>
          <p:cNvPicPr>
            <a:picLocks noChangeAspect="1"/>
          </p:cNvPicPr>
          <p:nvPr/>
        </p:nvPicPr>
        <p:blipFill>
          <a:blip r:embed="rId5"/>
          <a:stretch>
            <a:fillRect/>
          </a:stretch>
        </p:blipFill>
        <p:spPr>
          <a:xfrm>
            <a:off x="3234782" y="238444"/>
            <a:ext cx="2674436" cy="2287347"/>
          </a:xfrm>
          <a:prstGeom prst="rect">
            <a:avLst/>
          </a:prstGeom>
        </p:spPr>
      </p:pic>
      <p:pic>
        <p:nvPicPr>
          <p:cNvPr id="6" name="Picture 5">
            <a:extLst>
              <a:ext uri="{FF2B5EF4-FFF2-40B4-BE49-F238E27FC236}">
                <a16:creationId xmlns:a16="http://schemas.microsoft.com/office/drawing/2014/main" id="{2790CB1C-9337-4D56-AF68-27ED3A991EA8}"/>
              </a:ext>
            </a:extLst>
          </p:cNvPr>
          <p:cNvPicPr>
            <a:picLocks noChangeAspect="1"/>
          </p:cNvPicPr>
          <p:nvPr/>
        </p:nvPicPr>
        <p:blipFill>
          <a:blip r:embed="rId6"/>
          <a:stretch>
            <a:fillRect/>
          </a:stretch>
        </p:blipFill>
        <p:spPr>
          <a:xfrm>
            <a:off x="188881" y="4990048"/>
            <a:ext cx="3074955" cy="1813584"/>
          </a:xfrm>
          <a:prstGeom prst="rect">
            <a:avLst/>
          </a:prstGeom>
        </p:spPr>
      </p:pic>
      <p:sp>
        <p:nvSpPr>
          <p:cNvPr id="7" name="TextBox 6">
            <a:extLst>
              <a:ext uri="{FF2B5EF4-FFF2-40B4-BE49-F238E27FC236}">
                <a16:creationId xmlns:a16="http://schemas.microsoft.com/office/drawing/2014/main" id="{36C7D2F1-DA85-4FE7-96B0-E9731DADFF0B}"/>
              </a:ext>
            </a:extLst>
          </p:cNvPr>
          <p:cNvSpPr txBox="1"/>
          <p:nvPr/>
        </p:nvSpPr>
        <p:spPr>
          <a:xfrm>
            <a:off x="3843656" y="2852936"/>
            <a:ext cx="4968552" cy="4524315"/>
          </a:xfrm>
          <a:prstGeom prst="rect">
            <a:avLst/>
          </a:prstGeom>
          <a:noFill/>
        </p:spPr>
        <p:txBody>
          <a:bodyPr wrap="square" rtlCol="0">
            <a:spAutoFit/>
          </a:bodyPr>
          <a:lstStyle/>
          <a:p>
            <a:pPr algn="ctr"/>
            <a:r>
              <a:rPr lang="en-GB" sz="2800" dirty="0">
                <a:latin typeface="Arial Rounded MT Bold" panose="020F0704030504030204" pitchFamily="34" charset="0"/>
              </a:rPr>
              <a:t>Before you start to think about writing, first you need to </a:t>
            </a:r>
            <a:r>
              <a:rPr lang="en-GB" sz="2800" dirty="0">
                <a:solidFill>
                  <a:srgbClr val="FF0000"/>
                </a:solidFill>
                <a:latin typeface="Arial Rounded MT Bold" panose="020F0704030504030204" pitchFamily="34" charset="0"/>
              </a:rPr>
              <a:t>design</a:t>
            </a:r>
            <a:r>
              <a:rPr lang="en-GB" sz="2800" dirty="0">
                <a:latin typeface="Arial Rounded MT Bold" panose="020F0704030504030204" pitchFamily="34" charset="0"/>
              </a:rPr>
              <a:t> your car. Use the following website to have a look at some of the original Wacky Races cars: </a:t>
            </a:r>
            <a:r>
              <a:rPr lang="en-GB" sz="2800" dirty="0">
                <a:hlinkClick r:id="rId7"/>
              </a:rPr>
              <a:t>https://www.gosocial.co/vehicles-wacky-races/</a:t>
            </a:r>
            <a:endParaRPr lang="en-GB" sz="2800" dirty="0"/>
          </a:p>
          <a:p>
            <a:endParaRPr lang="en-GB" dirty="0">
              <a:latin typeface="Arial Rounded MT Bold" panose="020F0704030504030204" pitchFamily="34" charset="0"/>
            </a:endParaRPr>
          </a:p>
          <a:p>
            <a:endParaRPr lang="en-GB" dirty="0">
              <a:latin typeface="Arial Rounded MT Bold" panose="020F0704030504030204" pitchFamily="34" charset="0"/>
            </a:endParaRPr>
          </a:p>
        </p:txBody>
      </p:sp>
    </p:spTree>
    <p:extLst>
      <p:ext uri="{BB962C8B-B14F-4D97-AF65-F5344CB8AC3E}">
        <p14:creationId xmlns:p14="http://schemas.microsoft.com/office/powerpoint/2010/main" val="17227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855F-E58C-4098-BB6C-71A263BE15F3}"/>
              </a:ext>
            </a:extLst>
          </p:cNvPr>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u="sng" dirty="0">
                <a:latin typeface="Arial Rounded MT Bold" panose="020F0704030504030204" pitchFamily="34" charset="0"/>
              </a:rPr>
              <a:t>Car design</a:t>
            </a:r>
          </a:p>
        </p:txBody>
      </p:sp>
      <p:sp>
        <p:nvSpPr>
          <p:cNvPr id="3" name="Rectangle 2">
            <a:extLst>
              <a:ext uri="{FF2B5EF4-FFF2-40B4-BE49-F238E27FC236}">
                <a16:creationId xmlns:a16="http://schemas.microsoft.com/office/drawing/2014/main" id="{74C69EC1-1A0E-4822-AE5F-A88005247733}"/>
              </a:ext>
            </a:extLst>
          </p:cNvPr>
          <p:cNvSpPr/>
          <p:nvPr/>
        </p:nvSpPr>
        <p:spPr>
          <a:xfrm>
            <a:off x="251520" y="1268760"/>
            <a:ext cx="6120680" cy="5472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B69A11D-9A0A-4C05-B5B5-B98F4B100B84}"/>
              </a:ext>
            </a:extLst>
          </p:cNvPr>
          <p:cNvSpPr txBox="1"/>
          <p:nvPr/>
        </p:nvSpPr>
        <p:spPr>
          <a:xfrm>
            <a:off x="6742584" y="801280"/>
            <a:ext cx="2232248" cy="5940088"/>
          </a:xfrm>
          <a:prstGeom prst="rect">
            <a:avLst/>
          </a:prstGeom>
          <a:noFill/>
        </p:spPr>
        <p:txBody>
          <a:bodyPr wrap="square" rtlCol="0">
            <a:spAutoFit/>
          </a:bodyPr>
          <a:lstStyle/>
          <a:p>
            <a:r>
              <a:rPr lang="en-GB" sz="2000" dirty="0">
                <a:latin typeface="Arial Rounded MT Bold" panose="020F0704030504030204" pitchFamily="34" charset="0"/>
              </a:rPr>
              <a:t>Your car must:</a:t>
            </a:r>
          </a:p>
          <a:p>
            <a:pPr marL="285750" indent="-285750">
              <a:buFont typeface="Arial" panose="020B0604020202020204" pitchFamily="34" charset="0"/>
              <a:buChar char="•"/>
            </a:pPr>
            <a:r>
              <a:rPr lang="en-GB" sz="2000" dirty="0">
                <a:latin typeface="Arial Rounded MT Bold" panose="020F0704030504030204" pitchFamily="34" charset="0"/>
              </a:rPr>
              <a:t>Be original (not just the latest Ferrari)</a:t>
            </a:r>
          </a:p>
          <a:p>
            <a:pPr marL="285750" indent="-285750">
              <a:buFont typeface="Arial" panose="020B0604020202020204" pitchFamily="34" charset="0"/>
              <a:buChar char="•"/>
            </a:pPr>
            <a:r>
              <a:rPr lang="en-GB" sz="2000" dirty="0">
                <a:latin typeface="Arial Rounded MT Bold" panose="020F0704030504030204" pitchFamily="34" charset="0"/>
              </a:rPr>
              <a:t>Have gadgets (at least three to help persuade Mr </a:t>
            </a:r>
            <a:r>
              <a:rPr lang="en-GB" sz="2000" dirty="0" err="1">
                <a:latin typeface="Arial Rounded MT Bold" panose="020F0704030504030204" pitchFamily="34" charset="0"/>
              </a:rPr>
              <a:t>Gaibee</a:t>
            </a:r>
            <a:r>
              <a:rPr lang="en-GB" sz="2000" dirty="0">
                <a:latin typeface="Arial Rounded MT Bold" panose="020F0704030504030204" pitchFamily="34" charset="0"/>
              </a:rPr>
              <a:t>) </a:t>
            </a:r>
          </a:p>
          <a:p>
            <a:pPr marL="285750" indent="-285750">
              <a:buFont typeface="Arial" panose="020B0604020202020204" pitchFamily="34" charset="0"/>
              <a:buChar char="•"/>
            </a:pPr>
            <a:r>
              <a:rPr lang="en-GB" sz="2000" dirty="0">
                <a:latin typeface="Arial Rounded MT Bold" panose="020F0704030504030204" pitchFamily="34" charset="0"/>
              </a:rPr>
              <a:t>Have the potential to be a winning car</a:t>
            </a:r>
          </a:p>
          <a:p>
            <a:pPr marL="285750" indent="-285750">
              <a:buFont typeface="Arial" panose="020B0604020202020204" pitchFamily="34" charset="0"/>
              <a:buChar char="•"/>
            </a:pPr>
            <a:endParaRPr lang="en-GB" sz="2000" dirty="0">
              <a:latin typeface="Arial Rounded MT Bold" panose="020F0704030504030204" pitchFamily="34" charset="0"/>
            </a:endParaRPr>
          </a:p>
          <a:p>
            <a:pPr algn="ctr"/>
            <a:r>
              <a:rPr lang="en-GB" sz="2000" dirty="0">
                <a:latin typeface="Arial Rounded MT Bold" panose="020F0704030504030204" pitchFamily="34" charset="0"/>
              </a:rPr>
              <a:t>Annotate your drawing with your gadgets and why it will win.</a:t>
            </a:r>
          </a:p>
        </p:txBody>
      </p:sp>
    </p:spTree>
    <p:extLst>
      <p:ext uri="{BB962C8B-B14F-4D97-AF65-F5344CB8AC3E}">
        <p14:creationId xmlns:p14="http://schemas.microsoft.com/office/powerpoint/2010/main" val="275068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just"/>
            <a:r>
              <a:rPr lang="en-GB" dirty="0">
                <a:latin typeface="Arial Rounded MT Bold" panose="020F0704030504030204" pitchFamily="34" charset="0"/>
              </a:rPr>
              <a:t>Audience- Mr </a:t>
            </a:r>
            <a:r>
              <a:rPr lang="en-GB" dirty="0" err="1">
                <a:latin typeface="Arial Rounded MT Bold" panose="020F0704030504030204" pitchFamily="34" charset="0"/>
              </a:rPr>
              <a:t>Gaibee</a:t>
            </a:r>
            <a:endParaRPr lang="en-GB" dirty="0">
              <a:latin typeface="Arial Rounded MT Bold" panose="020F0704030504030204" pitchFamily="34" charset="0"/>
            </a:endParaRPr>
          </a:p>
        </p:txBody>
      </p:sp>
      <p:sp>
        <p:nvSpPr>
          <p:cNvPr id="6" name="Title 3"/>
          <p:cNvSpPr txBox="1">
            <a:spLocks/>
          </p:cNvSpPr>
          <p:nvPr/>
        </p:nvSpPr>
        <p:spPr>
          <a:xfrm>
            <a:off x="467544" y="3284984"/>
            <a:ext cx="8229600" cy="1143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GB" dirty="0">
                <a:latin typeface="Arial Rounded MT Bold" panose="020F0704030504030204" pitchFamily="34" charset="0"/>
              </a:rPr>
              <a:t>Purpose – to persuade</a:t>
            </a:r>
          </a:p>
        </p:txBody>
      </p:sp>
      <p:sp>
        <p:nvSpPr>
          <p:cNvPr id="5" name="Title 3">
            <a:extLst>
              <a:ext uri="{FF2B5EF4-FFF2-40B4-BE49-F238E27FC236}">
                <a16:creationId xmlns:a16="http://schemas.microsoft.com/office/drawing/2014/main" id="{3536A0AD-5DE1-4656-A3FF-8E65C6629F20}"/>
              </a:ext>
            </a:extLst>
          </p:cNvPr>
          <p:cNvSpPr txBox="1">
            <a:spLocks/>
          </p:cNvSpPr>
          <p:nvPr/>
        </p:nvSpPr>
        <p:spPr>
          <a:xfrm>
            <a:off x="449885" y="1763519"/>
            <a:ext cx="8229600" cy="9221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dirty="0">
                <a:latin typeface="Arial Rounded MT Bold" panose="020F0704030504030204" pitchFamily="34" charset="0"/>
              </a:rPr>
              <a:t>What implications does this have on the formality of your sales pitch?</a:t>
            </a:r>
          </a:p>
        </p:txBody>
      </p:sp>
      <p:sp>
        <p:nvSpPr>
          <p:cNvPr id="7" name="Title 3">
            <a:extLst>
              <a:ext uri="{FF2B5EF4-FFF2-40B4-BE49-F238E27FC236}">
                <a16:creationId xmlns:a16="http://schemas.microsoft.com/office/drawing/2014/main" id="{145CAA87-3D1E-457D-8E46-F34D884F2AC3}"/>
              </a:ext>
            </a:extLst>
          </p:cNvPr>
          <p:cNvSpPr txBox="1">
            <a:spLocks/>
          </p:cNvSpPr>
          <p:nvPr/>
        </p:nvSpPr>
        <p:spPr>
          <a:xfrm>
            <a:off x="467544" y="4653136"/>
            <a:ext cx="8229600" cy="9221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dirty="0">
                <a:latin typeface="Arial Rounded MT Bold" panose="020F0704030504030204" pitchFamily="34" charset="0"/>
              </a:rPr>
              <a:t>What implications does this have on how you are going to write? </a:t>
            </a:r>
          </a:p>
        </p:txBody>
      </p:sp>
    </p:spTree>
    <p:extLst>
      <p:ext uri="{BB962C8B-B14F-4D97-AF65-F5344CB8AC3E}">
        <p14:creationId xmlns:p14="http://schemas.microsoft.com/office/powerpoint/2010/main" val="80749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Rounded MT Bold" panose="020F0704030504030204" pitchFamily="34" charset="0"/>
              </a:rPr>
              <a:t>So how are you going to make it persuasive?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latin typeface="Arial Rounded MT Bold" panose="020F0704030504030204" pitchFamily="34" charset="0"/>
              </a:rPr>
              <a:t>The basics</a:t>
            </a:r>
          </a:p>
          <a:p>
            <a:pPr marL="514350" indent="-514350">
              <a:buAutoNum type="arabicParenR"/>
            </a:pPr>
            <a:r>
              <a:rPr lang="en-GB" dirty="0">
                <a:latin typeface="Arial Rounded MT Bold" panose="020F0704030504030204" pitchFamily="34" charset="0"/>
              </a:rPr>
              <a:t>You have to say your point of view/what you want from Mr </a:t>
            </a:r>
            <a:r>
              <a:rPr lang="en-GB" dirty="0" err="1">
                <a:latin typeface="Arial Rounded MT Bold" panose="020F0704030504030204" pitchFamily="34" charset="0"/>
              </a:rPr>
              <a:t>Gaibee</a:t>
            </a:r>
            <a:r>
              <a:rPr lang="en-GB" dirty="0">
                <a:latin typeface="Arial Rounded MT Bold" panose="020F0704030504030204" pitchFamily="34" charset="0"/>
              </a:rPr>
              <a:t> (money to invest in your car). </a:t>
            </a:r>
          </a:p>
          <a:p>
            <a:pPr marL="514350" indent="-514350">
              <a:buAutoNum type="arabicParenR"/>
            </a:pPr>
            <a:r>
              <a:rPr lang="en-GB" dirty="0">
                <a:latin typeface="Arial Rounded MT Bold" panose="020F0704030504030204" pitchFamily="34" charset="0"/>
              </a:rPr>
              <a:t>Reasons (why would he invest in a car that won’t win? Why should he invest in your car?) </a:t>
            </a:r>
          </a:p>
          <a:p>
            <a:pPr marL="514350" indent="-514350">
              <a:buAutoNum type="arabicParenR"/>
            </a:pPr>
            <a:r>
              <a:rPr lang="en-GB" dirty="0">
                <a:latin typeface="Arial Rounded MT Bold" panose="020F0704030504030204" pitchFamily="34" charset="0"/>
              </a:rPr>
              <a:t>Facts/Evidence to support your reasons</a:t>
            </a:r>
          </a:p>
          <a:p>
            <a:pPr marL="514350" indent="-514350">
              <a:buAutoNum type="arabicParenR"/>
            </a:pPr>
            <a:r>
              <a:rPr lang="en-GB" dirty="0">
                <a:latin typeface="Arial Rounded MT Bold" panose="020F0704030504030204" pitchFamily="34" charset="0"/>
              </a:rPr>
              <a:t>Powerful adjectives </a:t>
            </a:r>
          </a:p>
          <a:p>
            <a:pPr marL="514350" indent="-514350">
              <a:buAutoNum type="arabicParenR"/>
            </a:pPr>
            <a:r>
              <a:rPr lang="en-GB" dirty="0">
                <a:latin typeface="Arial Rounded MT Bold" panose="020F0704030504030204" pitchFamily="34" charset="0"/>
              </a:rPr>
              <a:t>Rhetorical questions </a:t>
            </a:r>
          </a:p>
          <a:p>
            <a:pPr marL="514350" indent="-514350">
              <a:buAutoNum type="arabicParenR"/>
            </a:pPr>
            <a:r>
              <a:rPr lang="en-GB" dirty="0">
                <a:latin typeface="Arial Rounded MT Bold" panose="020F0704030504030204" pitchFamily="34" charset="0"/>
              </a:rPr>
              <a:t>Persuasive sentences </a:t>
            </a:r>
          </a:p>
          <a:p>
            <a:pPr marL="514350" indent="-514350">
              <a:buAutoNum type="arabicParenR"/>
            </a:pPr>
            <a:r>
              <a:rPr lang="en-GB" dirty="0">
                <a:latin typeface="Arial Rounded MT Bold" panose="020F0704030504030204" pitchFamily="34" charset="0"/>
              </a:rPr>
              <a:t>Conclusion to summarise the</a:t>
            </a:r>
          </a:p>
          <a:p>
            <a:pPr marL="0" indent="0">
              <a:buNone/>
            </a:pPr>
            <a:r>
              <a:rPr lang="en-GB" dirty="0">
                <a:latin typeface="Arial Rounded MT Bold" panose="020F0704030504030204" pitchFamily="34" charset="0"/>
              </a:rPr>
              <a:t> points you have made</a:t>
            </a:r>
          </a:p>
        </p:txBody>
      </p:sp>
      <p:pic>
        <p:nvPicPr>
          <p:cNvPr id="5" name="Picture 4" descr="A close up of a sign&#10;&#10;Description automatically generated">
            <a:extLst>
              <a:ext uri="{FF2B5EF4-FFF2-40B4-BE49-F238E27FC236}">
                <a16:creationId xmlns:a16="http://schemas.microsoft.com/office/drawing/2014/main" id="{73A92594-E48D-42A7-871D-8D233A66E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978082"/>
            <a:ext cx="3491880" cy="2515803"/>
          </a:xfrm>
          <a:prstGeom prst="rect">
            <a:avLst/>
          </a:prstGeom>
        </p:spPr>
      </p:pic>
    </p:spTree>
    <p:extLst>
      <p:ext uri="{BB962C8B-B14F-4D97-AF65-F5344CB8AC3E}">
        <p14:creationId xmlns:p14="http://schemas.microsoft.com/office/powerpoint/2010/main" val="325535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kite&#10;&#10;Description automatically generated">
            <a:extLst>
              <a:ext uri="{FF2B5EF4-FFF2-40B4-BE49-F238E27FC236}">
                <a16:creationId xmlns:a16="http://schemas.microsoft.com/office/drawing/2014/main" id="{7B51653E-A994-4E7E-B29C-D7822E879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09" y="2780901"/>
            <a:ext cx="4320480" cy="1637984"/>
          </a:xfrm>
          <a:prstGeom prst="rect">
            <a:avLst/>
          </a:prstGeom>
        </p:spPr>
      </p:pic>
      <p:sp>
        <p:nvSpPr>
          <p:cNvPr id="4" name="Rectangle: Rounded Corners 3">
            <a:extLst>
              <a:ext uri="{FF2B5EF4-FFF2-40B4-BE49-F238E27FC236}">
                <a16:creationId xmlns:a16="http://schemas.microsoft.com/office/drawing/2014/main" id="{8FDC2C73-DB72-4129-861C-52B56845CB31}"/>
              </a:ext>
            </a:extLst>
          </p:cNvPr>
          <p:cNvSpPr/>
          <p:nvPr/>
        </p:nvSpPr>
        <p:spPr>
          <a:xfrm>
            <a:off x="251520" y="260648"/>
            <a:ext cx="3240360" cy="194421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The basic persuasive features I showed you earlier are essential in any piece of persuasive writing.</a:t>
            </a:r>
          </a:p>
        </p:txBody>
      </p:sp>
      <p:sp>
        <p:nvSpPr>
          <p:cNvPr id="5" name="Rectangle: Rounded Corners 4">
            <a:extLst>
              <a:ext uri="{FF2B5EF4-FFF2-40B4-BE49-F238E27FC236}">
                <a16:creationId xmlns:a16="http://schemas.microsoft.com/office/drawing/2014/main" id="{DC11C8C2-A969-4AD3-817D-A5D5B7265D2D}"/>
              </a:ext>
            </a:extLst>
          </p:cNvPr>
          <p:cNvSpPr/>
          <p:nvPr/>
        </p:nvSpPr>
        <p:spPr>
          <a:xfrm>
            <a:off x="3879542" y="260648"/>
            <a:ext cx="3240360" cy="194421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However, to get to a Year Six quality piece of writing, we need to have impact.</a:t>
            </a:r>
          </a:p>
        </p:txBody>
      </p:sp>
      <p:sp>
        <p:nvSpPr>
          <p:cNvPr id="6" name="Rectangle: Rounded Corners 5">
            <a:extLst>
              <a:ext uri="{FF2B5EF4-FFF2-40B4-BE49-F238E27FC236}">
                <a16:creationId xmlns:a16="http://schemas.microsoft.com/office/drawing/2014/main" id="{3A546B4B-AF0F-4282-A4A1-037E3A3A5ABC}"/>
              </a:ext>
            </a:extLst>
          </p:cNvPr>
          <p:cNvSpPr/>
          <p:nvPr/>
        </p:nvSpPr>
        <p:spPr>
          <a:xfrm>
            <a:off x="278338" y="2627785"/>
            <a:ext cx="3240360" cy="194421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We need to have sentence types that will explain, excite and persuade the reader – Mr </a:t>
            </a:r>
            <a:r>
              <a:rPr lang="en-GB" dirty="0" err="1">
                <a:latin typeface="Arial Rounded MT Bold" panose="020F0704030504030204" pitchFamily="34" charset="0"/>
              </a:rPr>
              <a:t>Gaibee</a:t>
            </a:r>
            <a:r>
              <a:rPr lang="en-GB" dirty="0">
                <a:latin typeface="Arial Rounded MT Bold" panose="020F0704030504030204" pitchFamily="34" charset="0"/>
              </a:rPr>
              <a:t>.</a:t>
            </a:r>
          </a:p>
        </p:txBody>
      </p:sp>
      <p:sp>
        <p:nvSpPr>
          <p:cNvPr id="7" name="Rectangle: Rounded Corners 6">
            <a:extLst>
              <a:ext uri="{FF2B5EF4-FFF2-40B4-BE49-F238E27FC236}">
                <a16:creationId xmlns:a16="http://schemas.microsoft.com/office/drawing/2014/main" id="{B182C4A7-9418-4621-91E0-38B759AC362F}"/>
              </a:ext>
            </a:extLst>
          </p:cNvPr>
          <p:cNvSpPr/>
          <p:nvPr/>
        </p:nvSpPr>
        <p:spPr>
          <a:xfrm>
            <a:off x="251520" y="4797152"/>
            <a:ext cx="8352928" cy="194421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Rounded MT Bold" panose="020F0704030504030204" pitchFamily="34" charset="0"/>
              </a:rPr>
              <a:t>The next few slides will be a selection of our “Exciting Sentences”. Some we will have used before, others will be brand new. Look at the next few slides and note down your own examples that you could use for your car.</a:t>
            </a:r>
          </a:p>
        </p:txBody>
      </p:sp>
    </p:spTree>
    <p:extLst>
      <p:ext uri="{BB962C8B-B14F-4D97-AF65-F5344CB8AC3E}">
        <p14:creationId xmlns:p14="http://schemas.microsoft.com/office/powerpoint/2010/main" val="33278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1323</Words>
  <Application>Microsoft Office PowerPoint</Application>
  <PresentationFormat>On-screen Show (4:3)</PresentationFormat>
  <Paragraphs>93</Paragraphs>
  <Slides>16</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SassoonPrimaryType</vt:lpstr>
      <vt:lpstr>Office Theme</vt:lpstr>
      <vt:lpstr>PowerPoint Presentation</vt:lpstr>
      <vt:lpstr>PowerPoint Presentation</vt:lpstr>
      <vt:lpstr>PowerPoint Presentation</vt:lpstr>
      <vt:lpstr>Today’s task</vt:lpstr>
      <vt:lpstr>PowerPoint Presentation</vt:lpstr>
      <vt:lpstr>PowerPoint Presentation</vt:lpstr>
      <vt:lpstr>Audience- Mr Gaibee</vt:lpstr>
      <vt:lpstr>So how are you going to make it persuasive? </vt:lpstr>
      <vt:lpstr>PowerPoint Presentation</vt:lpstr>
      <vt:lpstr> Super sentences</vt:lpstr>
      <vt:lpstr> Super sentences</vt:lpstr>
      <vt:lpstr> Super sentences</vt:lpstr>
      <vt:lpstr> Super sentences</vt:lpstr>
      <vt:lpstr>Magpie time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ever  co-operate badly?</dc:title>
  <dc:creator>Laura Whitehouse</dc:creator>
  <cp:lastModifiedBy>Jay Lacey</cp:lastModifiedBy>
  <cp:revision>31</cp:revision>
  <dcterms:created xsi:type="dcterms:W3CDTF">2019-03-24T19:42:41Z</dcterms:created>
  <dcterms:modified xsi:type="dcterms:W3CDTF">2020-05-25T12:32:34Z</dcterms:modified>
</cp:coreProperties>
</file>