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91" autoAdjust="0"/>
  </p:normalViewPr>
  <p:slideViewPr>
    <p:cSldViewPr snapToGrid="0">
      <p:cViewPr>
        <p:scale>
          <a:sx n="60" d="100"/>
          <a:sy n="60" d="100"/>
        </p:scale>
        <p:origin x="840" y="3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6 Revision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Calculation #9 writing remainders as decimals to 2 decimal places. 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788A932-2EFD-4107-A6F3-0F4169F202E8}"/>
              </a:ext>
            </a:extLst>
          </p:cNvPr>
          <p:cNvSpPr txBox="1"/>
          <p:nvPr/>
        </p:nvSpPr>
        <p:spPr>
          <a:xfrm>
            <a:off x="982363" y="180663"/>
            <a:ext cx="1946367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1372÷ 36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497EAF6-974F-4B50-AB08-74732C18E6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0236945"/>
              </p:ext>
            </p:extLst>
          </p:nvPr>
        </p:nvGraphicFramePr>
        <p:xfrm>
          <a:off x="982364" y="1090726"/>
          <a:ext cx="4540392" cy="5149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488">
                  <a:extLst>
                    <a:ext uri="{9D8B030D-6E8A-4147-A177-3AD203B41FA5}">
                      <a16:colId xmlns:a16="http://schemas.microsoft.com/office/drawing/2014/main" val="3749274879"/>
                    </a:ext>
                  </a:extLst>
                </a:gridCol>
                <a:gridCol w="504488">
                  <a:extLst>
                    <a:ext uri="{9D8B030D-6E8A-4147-A177-3AD203B41FA5}">
                      <a16:colId xmlns:a16="http://schemas.microsoft.com/office/drawing/2014/main" val="1348637863"/>
                    </a:ext>
                  </a:extLst>
                </a:gridCol>
                <a:gridCol w="504488">
                  <a:extLst>
                    <a:ext uri="{9D8B030D-6E8A-4147-A177-3AD203B41FA5}">
                      <a16:colId xmlns:a16="http://schemas.microsoft.com/office/drawing/2014/main" val="2568518504"/>
                    </a:ext>
                  </a:extLst>
                </a:gridCol>
                <a:gridCol w="504488">
                  <a:extLst>
                    <a:ext uri="{9D8B030D-6E8A-4147-A177-3AD203B41FA5}">
                      <a16:colId xmlns:a16="http://schemas.microsoft.com/office/drawing/2014/main" val="764410510"/>
                    </a:ext>
                  </a:extLst>
                </a:gridCol>
                <a:gridCol w="504488">
                  <a:extLst>
                    <a:ext uri="{9D8B030D-6E8A-4147-A177-3AD203B41FA5}">
                      <a16:colId xmlns:a16="http://schemas.microsoft.com/office/drawing/2014/main" val="604073369"/>
                    </a:ext>
                  </a:extLst>
                </a:gridCol>
                <a:gridCol w="504488">
                  <a:extLst>
                    <a:ext uri="{9D8B030D-6E8A-4147-A177-3AD203B41FA5}">
                      <a16:colId xmlns:a16="http://schemas.microsoft.com/office/drawing/2014/main" val="3199659738"/>
                    </a:ext>
                  </a:extLst>
                </a:gridCol>
                <a:gridCol w="504488">
                  <a:extLst>
                    <a:ext uri="{9D8B030D-6E8A-4147-A177-3AD203B41FA5}">
                      <a16:colId xmlns:a16="http://schemas.microsoft.com/office/drawing/2014/main" val="3487008479"/>
                    </a:ext>
                  </a:extLst>
                </a:gridCol>
                <a:gridCol w="504488">
                  <a:extLst>
                    <a:ext uri="{9D8B030D-6E8A-4147-A177-3AD203B41FA5}">
                      <a16:colId xmlns:a16="http://schemas.microsoft.com/office/drawing/2014/main" val="1915526585"/>
                    </a:ext>
                  </a:extLst>
                </a:gridCol>
                <a:gridCol w="504488">
                  <a:extLst>
                    <a:ext uri="{9D8B030D-6E8A-4147-A177-3AD203B41FA5}">
                      <a16:colId xmlns:a16="http://schemas.microsoft.com/office/drawing/2014/main" val="182618377"/>
                    </a:ext>
                  </a:extLst>
                </a:gridCol>
              </a:tblGrid>
              <a:tr h="51491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5277704"/>
                  </a:ext>
                </a:extLst>
              </a:tr>
              <a:tr h="51491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250538"/>
                  </a:ext>
                </a:extLst>
              </a:tr>
              <a:tr h="514913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359003"/>
                  </a:ext>
                </a:extLst>
              </a:tr>
              <a:tr h="51491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229779"/>
                  </a:ext>
                </a:extLst>
              </a:tr>
              <a:tr h="51491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302140"/>
                  </a:ext>
                </a:extLst>
              </a:tr>
              <a:tr h="51491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306040"/>
                  </a:ext>
                </a:extLst>
              </a:tr>
              <a:tr h="51491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811767"/>
                  </a:ext>
                </a:extLst>
              </a:tr>
              <a:tr h="51491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080184"/>
                  </a:ext>
                </a:extLst>
              </a:tr>
              <a:tr h="51491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795581"/>
                  </a:ext>
                </a:extLst>
              </a:tr>
              <a:tr h="51491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446003"/>
                  </a:ext>
                </a:extLst>
              </a:tr>
            </a:tbl>
          </a:graphicData>
        </a:graphic>
      </p:graphicFrame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688ABD9-CBB8-49CD-BAFC-289D038D6703}"/>
              </a:ext>
            </a:extLst>
          </p:cNvPr>
          <p:cNvCxnSpPr>
            <a:cxnSpLocks/>
          </p:cNvCxnSpPr>
          <p:nvPr/>
        </p:nvCxnSpPr>
        <p:spPr>
          <a:xfrm flipV="1">
            <a:off x="2236902" y="2895436"/>
            <a:ext cx="0" cy="3478"/>
          </a:xfrm>
          <a:prstGeom prst="line">
            <a:avLst/>
          </a:prstGeom>
          <a:ln w="76200"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B15760C-A072-4F4B-9B83-F65D46182C80}"/>
              </a:ext>
            </a:extLst>
          </p:cNvPr>
          <p:cNvCxnSpPr>
            <a:cxnSpLocks/>
          </p:cNvCxnSpPr>
          <p:nvPr/>
        </p:nvCxnSpPr>
        <p:spPr>
          <a:xfrm flipV="1">
            <a:off x="1955546" y="2147418"/>
            <a:ext cx="3026127" cy="23"/>
          </a:xfrm>
          <a:prstGeom prst="line">
            <a:avLst/>
          </a:prstGeom>
          <a:ln w="76200"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40040AA3-5F04-490E-A2F3-D037844C5CC0}"/>
              </a:ext>
            </a:extLst>
          </p:cNvPr>
          <p:cNvSpPr txBox="1"/>
          <p:nvPr/>
        </p:nvSpPr>
        <p:spPr>
          <a:xfrm>
            <a:off x="2041487" y="1550169"/>
            <a:ext cx="533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2E95A67-9428-45B0-857C-E294FC7E8A9E}"/>
              </a:ext>
            </a:extLst>
          </p:cNvPr>
          <p:cNvSpPr txBox="1"/>
          <p:nvPr/>
        </p:nvSpPr>
        <p:spPr>
          <a:xfrm>
            <a:off x="2561311" y="1550170"/>
            <a:ext cx="533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94248B7-E29D-4DC4-AEBB-BA9DCB89BD87}"/>
              </a:ext>
            </a:extLst>
          </p:cNvPr>
          <p:cNvSpPr txBox="1"/>
          <p:nvPr/>
        </p:nvSpPr>
        <p:spPr>
          <a:xfrm>
            <a:off x="3004149" y="1541449"/>
            <a:ext cx="533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2D18957-9473-4A44-9794-D9913129CD9C}"/>
              </a:ext>
            </a:extLst>
          </p:cNvPr>
          <p:cNvSpPr txBox="1"/>
          <p:nvPr/>
        </p:nvSpPr>
        <p:spPr>
          <a:xfrm>
            <a:off x="2027363" y="2564590"/>
            <a:ext cx="533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1D98D40-B8F7-4F82-8DE7-9DD2D9FF7568}"/>
              </a:ext>
            </a:extLst>
          </p:cNvPr>
          <p:cNvSpPr txBox="1"/>
          <p:nvPr/>
        </p:nvSpPr>
        <p:spPr>
          <a:xfrm>
            <a:off x="2478767" y="2572270"/>
            <a:ext cx="533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9EEFEB3-23D9-475C-9E84-4BB329923992}"/>
              </a:ext>
            </a:extLst>
          </p:cNvPr>
          <p:cNvSpPr txBox="1"/>
          <p:nvPr/>
        </p:nvSpPr>
        <p:spPr>
          <a:xfrm>
            <a:off x="2932465" y="2578674"/>
            <a:ext cx="533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6BCCEF5-C6CB-4A8B-A8DB-75F62FEE6B88}"/>
              </a:ext>
            </a:extLst>
          </p:cNvPr>
          <p:cNvSpPr txBox="1"/>
          <p:nvPr/>
        </p:nvSpPr>
        <p:spPr>
          <a:xfrm>
            <a:off x="1675951" y="2314049"/>
            <a:ext cx="533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-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89D84607-4EC8-4BAE-85A4-6395279F5491}"/>
              </a:ext>
            </a:extLst>
          </p:cNvPr>
          <p:cNvCxnSpPr>
            <a:cxnSpLocks/>
          </p:cNvCxnSpPr>
          <p:nvPr/>
        </p:nvCxnSpPr>
        <p:spPr>
          <a:xfrm>
            <a:off x="2000738" y="3165329"/>
            <a:ext cx="1612739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7FAF6A48-9274-4318-89DC-102EE0CD4519}"/>
              </a:ext>
            </a:extLst>
          </p:cNvPr>
          <p:cNvSpPr txBox="1"/>
          <p:nvPr/>
        </p:nvSpPr>
        <p:spPr>
          <a:xfrm>
            <a:off x="3019260" y="3159335"/>
            <a:ext cx="533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17048F2-E4B8-4F4F-9D76-30CD3A75926D}"/>
              </a:ext>
            </a:extLst>
          </p:cNvPr>
          <p:cNvSpPr txBox="1"/>
          <p:nvPr/>
        </p:nvSpPr>
        <p:spPr>
          <a:xfrm>
            <a:off x="2538580" y="3133898"/>
            <a:ext cx="533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2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B934547F-923D-4E94-964E-B53E3686D2EE}"/>
              </a:ext>
            </a:extLst>
          </p:cNvPr>
          <p:cNvCxnSpPr>
            <a:cxnSpLocks/>
          </p:cNvCxnSpPr>
          <p:nvPr/>
        </p:nvCxnSpPr>
        <p:spPr>
          <a:xfrm>
            <a:off x="3775764" y="2666454"/>
            <a:ext cx="0" cy="51885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AAAEE4C9-B97E-419D-9376-D8A9EF30A760}"/>
              </a:ext>
            </a:extLst>
          </p:cNvPr>
          <p:cNvSpPr txBox="1"/>
          <p:nvPr/>
        </p:nvSpPr>
        <p:spPr>
          <a:xfrm>
            <a:off x="3461806" y="3173926"/>
            <a:ext cx="533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8B9554D-F69E-423F-911E-307553F1CBE0}"/>
              </a:ext>
            </a:extLst>
          </p:cNvPr>
          <p:cNvSpPr txBox="1"/>
          <p:nvPr/>
        </p:nvSpPr>
        <p:spPr>
          <a:xfrm>
            <a:off x="3488404" y="1562690"/>
            <a:ext cx="533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E4C603E-A7D3-44CE-A827-BD749B3782F0}"/>
              </a:ext>
            </a:extLst>
          </p:cNvPr>
          <p:cNvSpPr txBox="1"/>
          <p:nvPr/>
        </p:nvSpPr>
        <p:spPr>
          <a:xfrm>
            <a:off x="2149129" y="3350932"/>
            <a:ext cx="491477" cy="6403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59B05828-B933-4DBC-A403-CD055904443C}"/>
              </a:ext>
            </a:extLst>
          </p:cNvPr>
          <p:cNvSpPr txBox="1"/>
          <p:nvPr/>
        </p:nvSpPr>
        <p:spPr>
          <a:xfrm>
            <a:off x="3019496" y="3659470"/>
            <a:ext cx="533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51324D08-B563-4394-A6A6-916A55395212}"/>
              </a:ext>
            </a:extLst>
          </p:cNvPr>
          <p:cNvSpPr txBox="1"/>
          <p:nvPr/>
        </p:nvSpPr>
        <p:spPr>
          <a:xfrm>
            <a:off x="2514419" y="3635390"/>
            <a:ext cx="533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5854CBF-6388-43F5-9D78-7CAA9D458429}"/>
              </a:ext>
            </a:extLst>
          </p:cNvPr>
          <p:cNvSpPr txBox="1"/>
          <p:nvPr/>
        </p:nvSpPr>
        <p:spPr>
          <a:xfrm>
            <a:off x="3507549" y="3593800"/>
            <a:ext cx="533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8</a:t>
            </a: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95D42DD2-71FB-4AD0-BC71-BFD9A85E91A7}"/>
              </a:ext>
            </a:extLst>
          </p:cNvPr>
          <p:cNvCxnSpPr>
            <a:cxnSpLocks/>
          </p:cNvCxnSpPr>
          <p:nvPr/>
        </p:nvCxnSpPr>
        <p:spPr>
          <a:xfrm>
            <a:off x="2514419" y="4219226"/>
            <a:ext cx="1612739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44E2B4C2-86A1-4CC4-8FFF-13DAB5DEB633}"/>
              </a:ext>
            </a:extLst>
          </p:cNvPr>
          <p:cNvSpPr txBox="1"/>
          <p:nvPr/>
        </p:nvSpPr>
        <p:spPr>
          <a:xfrm>
            <a:off x="3530733" y="4210256"/>
            <a:ext cx="533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11D5B817-21A4-4C47-B66F-6160157680D2}"/>
              </a:ext>
            </a:extLst>
          </p:cNvPr>
          <p:cNvSpPr txBox="1"/>
          <p:nvPr/>
        </p:nvSpPr>
        <p:spPr>
          <a:xfrm>
            <a:off x="4805110" y="125577"/>
            <a:ext cx="6870056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000" dirty="0"/>
              <a:t>This question has a remainder of 4 so how do I write this to 2 decimal points? 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86903A95-29BC-4EB5-804F-03C5FF78F58B}"/>
              </a:ext>
            </a:extLst>
          </p:cNvPr>
          <p:cNvSpPr txBox="1"/>
          <p:nvPr/>
        </p:nvSpPr>
        <p:spPr>
          <a:xfrm>
            <a:off x="5830957" y="1090725"/>
            <a:ext cx="5844209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1. Insert the decimal point. 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D30BF1AD-6DE3-4B9C-ADE5-4503BCD2C6FE}"/>
              </a:ext>
            </a:extLst>
          </p:cNvPr>
          <p:cNvSpPr txBox="1"/>
          <p:nvPr/>
        </p:nvSpPr>
        <p:spPr>
          <a:xfrm>
            <a:off x="4086967" y="1464488"/>
            <a:ext cx="533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8B914AB-9AF6-4797-8174-9387A097F2D0}"/>
              </a:ext>
            </a:extLst>
          </p:cNvPr>
          <p:cNvSpPr txBox="1"/>
          <p:nvPr/>
        </p:nvSpPr>
        <p:spPr>
          <a:xfrm>
            <a:off x="4100260" y="1885855"/>
            <a:ext cx="533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195227A3-1D24-42D0-BC85-F8EAEACF4A7D}"/>
              </a:ext>
            </a:extLst>
          </p:cNvPr>
          <p:cNvSpPr txBox="1"/>
          <p:nvPr/>
        </p:nvSpPr>
        <p:spPr>
          <a:xfrm>
            <a:off x="5764158" y="1562690"/>
            <a:ext cx="5914414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2. Place a 0 as a place holder in the decimal point column.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B0B4B948-B5EE-436B-A7FC-949073459A3D}"/>
              </a:ext>
            </a:extLst>
          </p:cNvPr>
          <p:cNvSpPr txBox="1"/>
          <p:nvPr/>
        </p:nvSpPr>
        <p:spPr>
          <a:xfrm>
            <a:off x="4502987" y="2089686"/>
            <a:ext cx="533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D477E795-E99C-435F-AA9E-EBC71D2DB747}"/>
              </a:ext>
            </a:extLst>
          </p:cNvPr>
          <p:cNvSpPr txBox="1"/>
          <p:nvPr/>
        </p:nvSpPr>
        <p:spPr>
          <a:xfrm>
            <a:off x="5764153" y="2058627"/>
            <a:ext cx="5977815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3. You can now bring the 0 down to the remainder and continue to divide. </a:t>
            </a: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010722CE-50CB-4FC0-8847-5D19DD680AC5}"/>
              </a:ext>
            </a:extLst>
          </p:cNvPr>
          <p:cNvCxnSpPr>
            <a:cxnSpLocks/>
          </p:cNvCxnSpPr>
          <p:nvPr/>
        </p:nvCxnSpPr>
        <p:spPr>
          <a:xfrm>
            <a:off x="4661273" y="2804249"/>
            <a:ext cx="0" cy="155288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A395B307-D462-42A4-A263-158C3554A389}"/>
              </a:ext>
            </a:extLst>
          </p:cNvPr>
          <p:cNvSpPr txBox="1"/>
          <p:nvPr/>
        </p:nvSpPr>
        <p:spPr>
          <a:xfrm>
            <a:off x="4486679" y="4213519"/>
            <a:ext cx="533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ABCDF6C6-918C-482F-B993-A6FEB4EC08D2}"/>
              </a:ext>
            </a:extLst>
          </p:cNvPr>
          <p:cNvSpPr txBox="1"/>
          <p:nvPr/>
        </p:nvSpPr>
        <p:spPr>
          <a:xfrm>
            <a:off x="5764153" y="2895916"/>
            <a:ext cx="5981221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4. 40 divided by 36 is 1 group. Groups at the top, take away underneath. 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9AA0ACE-3046-4C71-A8F6-BEBB6877BE38}"/>
              </a:ext>
            </a:extLst>
          </p:cNvPr>
          <p:cNvSpPr txBox="1"/>
          <p:nvPr/>
        </p:nvSpPr>
        <p:spPr>
          <a:xfrm>
            <a:off x="4486679" y="1509258"/>
            <a:ext cx="533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50AEA2B7-C437-42D3-8582-2085E1ADE2E3}"/>
              </a:ext>
            </a:extLst>
          </p:cNvPr>
          <p:cNvSpPr txBox="1"/>
          <p:nvPr/>
        </p:nvSpPr>
        <p:spPr>
          <a:xfrm>
            <a:off x="3252167" y="4474014"/>
            <a:ext cx="533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46306F07-73E3-4A87-A0F9-17DB96D06B16}"/>
              </a:ext>
            </a:extLst>
          </p:cNvPr>
          <p:cNvSpPr txBox="1"/>
          <p:nvPr/>
        </p:nvSpPr>
        <p:spPr>
          <a:xfrm>
            <a:off x="3538097" y="4673605"/>
            <a:ext cx="533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2EFC7B7B-9A93-47F1-B3F4-F55C86CC1BAA}"/>
              </a:ext>
            </a:extLst>
          </p:cNvPr>
          <p:cNvSpPr txBox="1"/>
          <p:nvPr/>
        </p:nvSpPr>
        <p:spPr>
          <a:xfrm>
            <a:off x="4502987" y="4673604"/>
            <a:ext cx="533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6</a:t>
            </a:r>
          </a:p>
        </p:txBody>
      </p: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2D4EB119-E690-435E-9049-2EDDDE83B080}"/>
              </a:ext>
            </a:extLst>
          </p:cNvPr>
          <p:cNvCxnSpPr>
            <a:cxnSpLocks/>
          </p:cNvCxnSpPr>
          <p:nvPr/>
        </p:nvCxnSpPr>
        <p:spPr>
          <a:xfrm flipV="1">
            <a:off x="2041487" y="2105154"/>
            <a:ext cx="0" cy="553278"/>
          </a:xfrm>
          <a:prstGeom prst="line">
            <a:avLst/>
          </a:prstGeom>
          <a:ln w="76200"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4CECA542-CEE2-4567-BCD3-ED89560436CE}"/>
              </a:ext>
            </a:extLst>
          </p:cNvPr>
          <p:cNvCxnSpPr>
            <a:cxnSpLocks/>
          </p:cNvCxnSpPr>
          <p:nvPr/>
        </p:nvCxnSpPr>
        <p:spPr>
          <a:xfrm>
            <a:off x="3530733" y="5199939"/>
            <a:ext cx="1506202" cy="2141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DE17E6E8-6CDA-4901-B158-13034633D6E5}"/>
              </a:ext>
            </a:extLst>
          </p:cNvPr>
          <p:cNvSpPr txBox="1"/>
          <p:nvPr/>
        </p:nvSpPr>
        <p:spPr>
          <a:xfrm>
            <a:off x="4504096" y="5169692"/>
            <a:ext cx="533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5CD6DAF7-847A-4E40-8061-89088A348E5D}"/>
              </a:ext>
            </a:extLst>
          </p:cNvPr>
          <p:cNvSpPr txBox="1"/>
          <p:nvPr/>
        </p:nvSpPr>
        <p:spPr>
          <a:xfrm>
            <a:off x="5794715" y="3753315"/>
            <a:ext cx="5981221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5. We want our answer to 2 decimal points so again 0 as a place holder and bring this down. . 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F0574D47-ABE4-42D1-A3CB-0278DC9A2348}"/>
              </a:ext>
            </a:extLst>
          </p:cNvPr>
          <p:cNvSpPr txBox="1"/>
          <p:nvPr/>
        </p:nvSpPr>
        <p:spPr>
          <a:xfrm>
            <a:off x="4988808" y="2058626"/>
            <a:ext cx="533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0</a:t>
            </a:r>
          </a:p>
        </p:txBody>
      </p: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BE5F621D-E6F9-41CB-B66A-613F53427670}"/>
              </a:ext>
            </a:extLst>
          </p:cNvPr>
          <p:cNvCxnSpPr>
            <a:cxnSpLocks/>
          </p:cNvCxnSpPr>
          <p:nvPr/>
        </p:nvCxnSpPr>
        <p:spPr>
          <a:xfrm>
            <a:off x="5255782" y="2720648"/>
            <a:ext cx="0" cy="244904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>
            <a:extLst>
              <a:ext uri="{FF2B5EF4-FFF2-40B4-BE49-F238E27FC236}">
                <a16:creationId xmlns:a16="http://schemas.microsoft.com/office/drawing/2014/main" id="{00D8009C-E292-4C63-8AAA-CD0E89F023C0}"/>
              </a:ext>
            </a:extLst>
          </p:cNvPr>
          <p:cNvSpPr txBox="1"/>
          <p:nvPr/>
        </p:nvSpPr>
        <p:spPr>
          <a:xfrm>
            <a:off x="5020627" y="5165599"/>
            <a:ext cx="533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61135847-E773-40C1-A244-C32690ECD5B7}"/>
              </a:ext>
            </a:extLst>
          </p:cNvPr>
          <p:cNvSpPr txBox="1"/>
          <p:nvPr/>
        </p:nvSpPr>
        <p:spPr>
          <a:xfrm>
            <a:off x="5811917" y="4564317"/>
            <a:ext cx="5981221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6. 40 divided by 36 is 1 group. I can place my 1 group at the top to give my second decimal place and my final answer. 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233D05C2-1CFA-4A64-9AB3-9AC0E9415D1F}"/>
              </a:ext>
            </a:extLst>
          </p:cNvPr>
          <p:cNvSpPr txBox="1"/>
          <p:nvPr/>
        </p:nvSpPr>
        <p:spPr>
          <a:xfrm>
            <a:off x="5010925" y="1515728"/>
            <a:ext cx="533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0C884481-B9A9-4427-B395-DA665C21F40D}"/>
              </a:ext>
            </a:extLst>
          </p:cNvPr>
          <p:cNvSpPr txBox="1"/>
          <p:nvPr/>
        </p:nvSpPr>
        <p:spPr>
          <a:xfrm>
            <a:off x="5954807" y="5657214"/>
            <a:ext cx="5720359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1372÷ 36 = 38.11</a:t>
            </a:r>
          </a:p>
        </p:txBody>
      </p:sp>
    </p:spTree>
    <p:extLst>
      <p:ext uri="{BB962C8B-B14F-4D97-AF65-F5344CB8AC3E}">
        <p14:creationId xmlns:p14="http://schemas.microsoft.com/office/powerpoint/2010/main" val="3547886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5" grpId="0"/>
      <p:bldP spid="76" grpId="0"/>
      <p:bldP spid="77" grpId="0" animBg="1"/>
      <p:bldP spid="78" grpId="0"/>
      <p:bldP spid="79" grpId="0" animBg="1"/>
      <p:bldP spid="82" grpId="0"/>
      <p:bldP spid="83" grpId="0" animBg="1"/>
      <p:bldP spid="84" grpId="0"/>
      <p:bldP spid="86" grpId="0"/>
      <p:bldP spid="87" grpId="0"/>
      <p:bldP spid="88" grpId="0"/>
      <p:bldP spid="106" grpId="0"/>
      <p:bldP spid="107" grpId="0" animBg="1"/>
      <p:bldP spid="108" grpId="0"/>
      <p:bldP spid="111" grpId="0"/>
      <p:bldP spid="112" grpId="0" animBg="1"/>
      <p:bldP spid="1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788A932-2EFD-4107-A6F3-0F4169F202E8}"/>
              </a:ext>
            </a:extLst>
          </p:cNvPr>
          <p:cNvSpPr txBox="1"/>
          <p:nvPr/>
        </p:nvSpPr>
        <p:spPr>
          <a:xfrm>
            <a:off x="1126435" y="556591"/>
            <a:ext cx="2058962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1668 ÷ 45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497EAF6-974F-4B50-AB08-74732C18E6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8175787"/>
              </p:ext>
            </p:extLst>
          </p:nvPr>
        </p:nvGraphicFramePr>
        <p:xfrm>
          <a:off x="1541670" y="1620812"/>
          <a:ext cx="4249530" cy="40223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2170">
                  <a:extLst>
                    <a:ext uri="{9D8B030D-6E8A-4147-A177-3AD203B41FA5}">
                      <a16:colId xmlns:a16="http://schemas.microsoft.com/office/drawing/2014/main" val="3749274879"/>
                    </a:ext>
                  </a:extLst>
                </a:gridCol>
                <a:gridCol w="472170">
                  <a:extLst>
                    <a:ext uri="{9D8B030D-6E8A-4147-A177-3AD203B41FA5}">
                      <a16:colId xmlns:a16="http://schemas.microsoft.com/office/drawing/2014/main" val="1348637863"/>
                    </a:ext>
                  </a:extLst>
                </a:gridCol>
                <a:gridCol w="472170">
                  <a:extLst>
                    <a:ext uri="{9D8B030D-6E8A-4147-A177-3AD203B41FA5}">
                      <a16:colId xmlns:a16="http://schemas.microsoft.com/office/drawing/2014/main" val="2568518504"/>
                    </a:ext>
                  </a:extLst>
                </a:gridCol>
                <a:gridCol w="472170">
                  <a:extLst>
                    <a:ext uri="{9D8B030D-6E8A-4147-A177-3AD203B41FA5}">
                      <a16:colId xmlns:a16="http://schemas.microsoft.com/office/drawing/2014/main" val="764410510"/>
                    </a:ext>
                  </a:extLst>
                </a:gridCol>
                <a:gridCol w="472170">
                  <a:extLst>
                    <a:ext uri="{9D8B030D-6E8A-4147-A177-3AD203B41FA5}">
                      <a16:colId xmlns:a16="http://schemas.microsoft.com/office/drawing/2014/main" val="604073369"/>
                    </a:ext>
                  </a:extLst>
                </a:gridCol>
                <a:gridCol w="472170">
                  <a:extLst>
                    <a:ext uri="{9D8B030D-6E8A-4147-A177-3AD203B41FA5}">
                      <a16:colId xmlns:a16="http://schemas.microsoft.com/office/drawing/2014/main" val="3199659738"/>
                    </a:ext>
                  </a:extLst>
                </a:gridCol>
                <a:gridCol w="472170">
                  <a:extLst>
                    <a:ext uri="{9D8B030D-6E8A-4147-A177-3AD203B41FA5}">
                      <a16:colId xmlns:a16="http://schemas.microsoft.com/office/drawing/2014/main" val="3487008479"/>
                    </a:ext>
                  </a:extLst>
                </a:gridCol>
                <a:gridCol w="472170">
                  <a:extLst>
                    <a:ext uri="{9D8B030D-6E8A-4147-A177-3AD203B41FA5}">
                      <a16:colId xmlns:a16="http://schemas.microsoft.com/office/drawing/2014/main" val="2751036113"/>
                    </a:ext>
                  </a:extLst>
                </a:gridCol>
                <a:gridCol w="472170">
                  <a:extLst>
                    <a:ext uri="{9D8B030D-6E8A-4147-A177-3AD203B41FA5}">
                      <a16:colId xmlns:a16="http://schemas.microsoft.com/office/drawing/2014/main" val="901226108"/>
                    </a:ext>
                  </a:extLst>
                </a:gridCol>
              </a:tblGrid>
              <a:tr h="44692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5277704"/>
                  </a:ext>
                </a:extLst>
              </a:tr>
              <a:tr h="44692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250538"/>
                  </a:ext>
                </a:extLst>
              </a:tr>
              <a:tr h="446929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359003"/>
                  </a:ext>
                </a:extLst>
              </a:tr>
              <a:tr h="44692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229779"/>
                  </a:ext>
                </a:extLst>
              </a:tr>
              <a:tr h="44692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302140"/>
                  </a:ext>
                </a:extLst>
              </a:tr>
              <a:tr h="44692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306040"/>
                  </a:ext>
                </a:extLst>
              </a:tr>
              <a:tr h="44692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811767"/>
                  </a:ext>
                </a:extLst>
              </a:tr>
              <a:tr h="44692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5875186"/>
                  </a:ext>
                </a:extLst>
              </a:tr>
              <a:tr h="44692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602"/>
                  </a:ext>
                </a:extLst>
              </a:tr>
            </a:tbl>
          </a:graphicData>
        </a:graphic>
      </p:graphicFrame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688ABD9-CBB8-49CD-BAFC-289D038D6703}"/>
              </a:ext>
            </a:extLst>
          </p:cNvPr>
          <p:cNvCxnSpPr>
            <a:cxnSpLocks/>
          </p:cNvCxnSpPr>
          <p:nvPr/>
        </p:nvCxnSpPr>
        <p:spPr>
          <a:xfrm flipV="1">
            <a:off x="2525649" y="2549020"/>
            <a:ext cx="0" cy="432719"/>
          </a:xfrm>
          <a:prstGeom prst="line">
            <a:avLst/>
          </a:prstGeom>
          <a:ln w="76200"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B15760C-A072-4F4B-9B83-F65D46182C80}"/>
              </a:ext>
            </a:extLst>
          </p:cNvPr>
          <p:cNvCxnSpPr>
            <a:cxnSpLocks/>
          </p:cNvCxnSpPr>
          <p:nvPr/>
        </p:nvCxnSpPr>
        <p:spPr>
          <a:xfrm>
            <a:off x="2419632" y="2496012"/>
            <a:ext cx="3371568" cy="0"/>
          </a:xfrm>
          <a:prstGeom prst="line">
            <a:avLst/>
          </a:prstGeom>
          <a:ln w="76200"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40040AA3-5F04-490E-A2F3-D037844C5CC0}"/>
              </a:ext>
            </a:extLst>
          </p:cNvPr>
          <p:cNvSpPr txBox="1"/>
          <p:nvPr/>
        </p:nvSpPr>
        <p:spPr>
          <a:xfrm>
            <a:off x="2500347" y="1963104"/>
            <a:ext cx="5205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2E95A67-9428-45B0-857C-E294FC7E8A9E}"/>
              </a:ext>
            </a:extLst>
          </p:cNvPr>
          <p:cNvSpPr txBox="1"/>
          <p:nvPr/>
        </p:nvSpPr>
        <p:spPr>
          <a:xfrm>
            <a:off x="2950776" y="1963104"/>
            <a:ext cx="5205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94248B7-E29D-4DC4-AEBB-BA9DCB89BD87}"/>
              </a:ext>
            </a:extLst>
          </p:cNvPr>
          <p:cNvSpPr txBox="1"/>
          <p:nvPr/>
        </p:nvSpPr>
        <p:spPr>
          <a:xfrm>
            <a:off x="3459024" y="1963104"/>
            <a:ext cx="5205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2D18957-9473-4A44-9794-D9913129CD9C}"/>
              </a:ext>
            </a:extLst>
          </p:cNvPr>
          <p:cNvSpPr txBox="1"/>
          <p:nvPr/>
        </p:nvSpPr>
        <p:spPr>
          <a:xfrm>
            <a:off x="2482946" y="2857568"/>
            <a:ext cx="5205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1D98D40-B8F7-4F82-8DE7-9DD2D9FF7568}"/>
              </a:ext>
            </a:extLst>
          </p:cNvPr>
          <p:cNvSpPr txBox="1"/>
          <p:nvPr/>
        </p:nvSpPr>
        <p:spPr>
          <a:xfrm>
            <a:off x="2967758" y="2876363"/>
            <a:ext cx="5205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9EEFEB3-23D9-475C-9E84-4BB329923992}"/>
              </a:ext>
            </a:extLst>
          </p:cNvPr>
          <p:cNvSpPr txBox="1"/>
          <p:nvPr/>
        </p:nvSpPr>
        <p:spPr>
          <a:xfrm>
            <a:off x="3454038" y="2906931"/>
            <a:ext cx="5205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6BCCEF5-C6CB-4A8B-A8DB-75F62FEE6B88}"/>
              </a:ext>
            </a:extLst>
          </p:cNvPr>
          <p:cNvSpPr txBox="1"/>
          <p:nvPr/>
        </p:nvSpPr>
        <p:spPr>
          <a:xfrm>
            <a:off x="2250288" y="2693832"/>
            <a:ext cx="5205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-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89D84607-4EC8-4BAE-85A4-6395279F5491}"/>
              </a:ext>
            </a:extLst>
          </p:cNvPr>
          <p:cNvCxnSpPr>
            <a:cxnSpLocks/>
          </p:cNvCxnSpPr>
          <p:nvPr/>
        </p:nvCxnSpPr>
        <p:spPr>
          <a:xfrm>
            <a:off x="2399298" y="3429000"/>
            <a:ext cx="1572197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7FAF6A48-9274-4318-89DC-102EE0CD4519}"/>
              </a:ext>
            </a:extLst>
          </p:cNvPr>
          <p:cNvSpPr txBox="1"/>
          <p:nvPr/>
        </p:nvSpPr>
        <p:spPr>
          <a:xfrm>
            <a:off x="3444386" y="3384528"/>
            <a:ext cx="5205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17048F2-E4B8-4F4F-9D76-30CD3A75926D}"/>
              </a:ext>
            </a:extLst>
          </p:cNvPr>
          <p:cNvSpPr txBox="1"/>
          <p:nvPr/>
        </p:nvSpPr>
        <p:spPr>
          <a:xfrm>
            <a:off x="3005921" y="3387912"/>
            <a:ext cx="5205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3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B934547F-923D-4E94-964E-B53E3686D2EE}"/>
              </a:ext>
            </a:extLst>
          </p:cNvPr>
          <p:cNvCxnSpPr>
            <a:cxnSpLocks/>
          </p:cNvCxnSpPr>
          <p:nvPr/>
        </p:nvCxnSpPr>
        <p:spPr>
          <a:xfrm>
            <a:off x="4150297" y="3023729"/>
            <a:ext cx="0" cy="38094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AAAEE4C9-B97E-419D-9376-D8A9EF30A760}"/>
              </a:ext>
            </a:extLst>
          </p:cNvPr>
          <p:cNvSpPr txBox="1"/>
          <p:nvPr/>
        </p:nvSpPr>
        <p:spPr>
          <a:xfrm>
            <a:off x="3878034" y="3374310"/>
            <a:ext cx="5205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8B9554D-F69E-423F-911E-307553F1CBE0}"/>
              </a:ext>
            </a:extLst>
          </p:cNvPr>
          <p:cNvSpPr txBox="1"/>
          <p:nvPr/>
        </p:nvSpPr>
        <p:spPr>
          <a:xfrm>
            <a:off x="3897175" y="1963103"/>
            <a:ext cx="5205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E4C603E-A7D3-44CE-A827-BD749B3782F0}"/>
              </a:ext>
            </a:extLst>
          </p:cNvPr>
          <p:cNvSpPr txBox="1"/>
          <p:nvPr/>
        </p:nvSpPr>
        <p:spPr>
          <a:xfrm>
            <a:off x="2715774" y="3503899"/>
            <a:ext cx="5205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59B05828-B933-4DBC-A403-CD055904443C}"/>
              </a:ext>
            </a:extLst>
          </p:cNvPr>
          <p:cNvSpPr txBox="1"/>
          <p:nvPr/>
        </p:nvSpPr>
        <p:spPr>
          <a:xfrm>
            <a:off x="3487849" y="3790664"/>
            <a:ext cx="5205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51324D08-B563-4394-A6A6-916A55395212}"/>
              </a:ext>
            </a:extLst>
          </p:cNvPr>
          <p:cNvSpPr txBox="1"/>
          <p:nvPr/>
        </p:nvSpPr>
        <p:spPr>
          <a:xfrm>
            <a:off x="2984115" y="3820190"/>
            <a:ext cx="5205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5854CBF-6388-43F5-9D78-7CAA9D458429}"/>
              </a:ext>
            </a:extLst>
          </p:cNvPr>
          <p:cNvSpPr txBox="1"/>
          <p:nvPr/>
        </p:nvSpPr>
        <p:spPr>
          <a:xfrm>
            <a:off x="3880442" y="3762383"/>
            <a:ext cx="5205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5</a:t>
            </a: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95D42DD2-71FB-4AD0-BC71-BFD9A85E91A7}"/>
              </a:ext>
            </a:extLst>
          </p:cNvPr>
          <p:cNvCxnSpPr>
            <a:cxnSpLocks/>
          </p:cNvCxnSpPr>
          <p:nvPr/>
        </p:nvCxnSpPr>
        <p:spPr>
          <a:xfrm>
            <a:off x="2826363" y="4315128"/>
            <a:ext cx="1572197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44E2B4C2-86A1-4CC4-8FFF-13DAB5DEB633}"/>
              </a:ext>
            </a:extLst>
          </p:cNvPr>
          <p:cNvSpPr txBox="1"/>
          <p:nvPr/>
        </p:nvSpPr>
        <p:spPr>
          <a:xfrm>
            <a:off x="3878034" y="4279125"/>
            <a:ext cx="5205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7DFD455-660B-4958-9FE5-267F3319D808}"/>
              </a:ext>
            </a:extLst>
          </p:cNvPr>
          <p:cNvSpPr txBox="1"/>
          <p:nvPr/>
        </p:nvSpPr>
        <p:spPr>
          <a:xfrm>
            <a:off x="5169440" y="125577"/>
            <a:ext cx="6505726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000" dirty="0"/>
              <a:t>This question has a remainder of 3 so how do I write this to 2 decimal points? 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4013931-4E9E-42EE-8839-F12E85E5781C}"/>
              </a:ext>
            </a:extLst>
          </p:cNvPr>
          <p:cNvSpPr txBox="1"/>
          <p:nvPr/>
        </p:nvSpPr>
        <p:spPr>
          <a:xfrm>
            <a:off x="6140885" y="1090725"/>
            <a:ext cx="5534281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1. Insert the decimal point. 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E9AC53F-6D81-4AA3-AB3F-02FD1176CBE8}"/>
              </a:ext>
            </a:extLst>
          </p:cNvPr>
          <p:cNvSpPr txBox="1"/>
          <p:nvPr/>
        </p:nvSpPr>
        <p:spPr>
          <a:xfrm>
            <a:off x="6077808" y="1562690"/>
            <a:ext cx="5600763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2. Place a 0 as a place holder in the decimal point column.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635B3A04-1404-438C-B0A6-8CD474EFB237}"/>
              </a:ext>
            </a:extLst>
          </p:cNvPr>
          <p:cNvSpPr txBox="1"/>
          <p:nvPr/>
        </p:nvSpPr>
        <p:spPr>
          <a:xfrm>
            <a:off x="6077808" y="2269322"/>
            <a:ext cx="5660802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3. You can now bring the 0 down to the remainder and continue to divide. 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6513B546-10CF-470F-9913-314768B18EDC}"/>
              </a:ext>
            </a:extLst>
          </p:cNvPr>
          <p:cNvSpPr txBox="1"/>
          <p:nvPr/>
        </p:nvSpPr>
        <p:spPr>
          <a:xfrm>
            <a:off x="6074583" y="3016997"/>
            <a:ext cx="5664027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4. We can’t do 3 divided by 45 so we write 0 as a place holder in our answer. . 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723DE555-29ED-4226-87B5-793318989A93}"/>
              </a:ext>
            </a:extLst>
          </p:cNvPr>
          <p:cNvSpPr txBox="1"/>
          <p:nvPr/>
        </p:nvSpPr>
        <p:spPr>
          <a:xfrm>
            <a:off x="6111909" y="3753315"/>
            <a:ext cx="5664027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5. We want our answer to 2 decimal points so again 0 as a place holder and bring this down. . 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967C349-3F76-495E-8A0F-D60C6C277E8C}"/>
              </a:ext>
            </a:extLst>
          </p:cNvPr>
          <p:cNvSpPr txBox="1"/>
          <p:nvPr/>
        </p:nvSpPr>
        <p:spPr>
          <a:xfrm>
            <a:off x="6129111" y="4564317"/>
            <a:ext cx="5664027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6. 300 divided by 45 is 6 groups – place the number of groups at the top. 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2A8D6062-1FC1-41F6-9C17-9CB9EAC96BF3}"/>
              </a:ext>
            </a:extLst>
          </p:cNvPr>
          <p:cNvSpPr txBox="1"/>
          <p:nvPr/>
        </p:nvSpPr>
        <p:spPr>
          <a:xfrm>
            <a:off x="6258167" y="5657214"/>
            <a:ext cx="5416999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1668 ÷ 45 = 37.06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86F7B39D-7FF9-4981-A7D0-39F070EC40B3}"/>
              </a:ext>
            </a:extLst>
          </p:cNvPr>
          <p:cNvSpPr txBox="1"/>
          <p:nvPr/>
        </p:nvSpPr>
        <p:spPr>
          <a:xfrm>
            <a:off x="4398560" y="1869518"/>
            <a:ext cx="533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95855DC3-17A8-4A94-B94F-287564C72DE5}"/>
              </a:ext>
            </a:extLst>
          </p:cNvPr>
          <p:cNvSpPr txBox="1"/>
          <p:nvPr/>
        </p:nvSpPr>
        <p:spPr>
          <a:xfrm>
            <a:off x="4393574" y="2330565"/>
            <a:ext cx="533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E0E10D25-8DBB-4622-96B6-1F5CB1DEE1BE}"/>
              </a:ext>
            </a:extLst>
          </p:cNvPr>
          <p:cNvSpPr txBox="1"/>
          <p:nvPr/>
        </p:nvSpPr>
        <p:spPr>
          <a:xfrm>
            <a:off x="4848579" y="2441389"/>
            <a:ext cx="533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0</a:t>
            </a:r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56AB9525-8604-4599-9E6D-C763A54B1865}"/>
              </a:ext>
            </a:extLst>
          </p:cNvPr>
          <p:cNvCxnSpPr>
            <a:cxnSpLocks/>
          </p:cNvCxnSpPr>
          <p:nvPr/>
        </p:nvCxnSpPr>
        <p:spPr>
          <a:xfrm>
            <a:off x="5023173" y="2989648"/>
            <a:ext cx="0" cy="126409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2A80F89E-95EE-4453-A59C-285FE5964F05}"/>
              </a:ext>
            </a:extLst>
          </p:cNvPr>
          <p:cNvSpPr txBox="1"/>
          <p:nvPr/>
        </p:nvSpPr>
        <p:spPr>
          <a:xfrm>
            <a:off x="4827906" y="4253739"/>
            <a:ext cx="533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CB216FF7-5892-4211-A6F5-D1327FD6D66F}"/>
              </a:ext>
            </a:extLst>
          </p:cNvPr>
          <p:cNvSpPr txBox="1"/>
          <p:nvPr/>
        </p:nvSpPr>
        <p:spPr>
          <a:xfrm>
            <a:off x="4865503" y="2007399"/>
            <a:ext cx="3865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E5E422F6-F536-432F-A3D9-3303A11375C3}"/>
              </a:ext>
            </a:extLst>
          </p:cNvPr>
          <p:cNvSpPr txBox="1"/>
          <p:nvPr/>
        </p:nvSpPr>
        <p:spPr>
          <a:xfrm>
            <a:off x="5306076" y="2441388"/>
            <a:ext cx="533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0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3F898DD9-FE6E-4A0B-90C9-CCE426A6C284}"/>
              </a:ext>
            </a:extLst>
          </p:cNvPr>
          <p:cNvCxnSpPr>
            <a:cxnSpLocks/>
          </p:cNvCxnSpPr>
          <p:nvPr/>
        </p:nvCxnSpPr>
        <p:spPr>
          <a:xfrm>
            <a:off x="5540519" y="3049404"/>
            <a:ext cx="0" cy="126572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EEEFFD40-3A8C-4E87-AEB4-82E3A8B5DD16}"/>
              </a:ext>
            </a:extLst>
          </p:cNvPr>
          <p:cNvSpPr txBox="1"/>
          <p:nvPr/>
        </p:nvSpPr>
        <p:spPr>
          <a:xfrm>
            <a:off x="5298994" y="4222188"/>
            <a:ext cx="533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CFE1736F-B132-49AF-B962-974F3D5BEE59}"/>
              </a:ext>
            </a:extLst>
          </p:cNvPr>
          <p:cNvSpPr txBox="1"/>
          <p:nvPr/>
        </p:nvSpPr>
        <p:spPr>
          <a:xfrm>
            <a:off x="5292859" y="1999482"/>
            <a:ext cx="533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656794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9" grpId="0" animBg="1"/>
      <p:bldP spid="69" grpId="0" animBg="1"/>
      <p:bldP spid="70" grpId="0" animBg="1"/>
      <p:bldP spid="71" grpId="0" animBg="1"/>
      <p:bldP spid="72" grpId="0" animBg="1"/>
      <p:bldP spid="74" grpId="0"/>
      <p:bldP spid="75" grpId="0"/>
      <p:bldP spid="76" grpId="0"/>
      <p:bldP spid="78" grpId="0"/>
      <p:bldP spid="79" grpId="0"/>
      <p:bldP spid="80" grpId="0"/>
      <p:bldP spid="82" grpId="0"/>
      <p:bldP spid="8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FDCC009F-F40A-4FDC-879A-28CC09632FDB}"/>
              </a:ext>
            </a:extLst>
          </p:cNvPr>
          <p:cNvSpPr txBox="1"/>
          <p:nvPr/>
        </p:nvSpPr>
        <p:spPr>
          <a:xfrm>
            <a:off x="736026" y="111701"/>
            <a:ext cx="2034788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6449 ÷ 74</a:t>
            </a:r>
          </a:p>
        </p:txBody>
      </p:sp>
      <p:graphicFrame>
        <p:nvGraphicFramePr>
          <p:cNvPr id="37" name="Table 36">
            <a:extLst>
              <a:ext uri="{FF2B5EF4-FFF2-40B4-BE49-F238E27FC236}">
                <a16:creationId xmlns:a16="http://schemas.microsoft.com/office/drawing/2014/main" id="{2922A060-7027-4FBE-A3F9-3385A5140A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076367"/>
              </p:ext>
            </p:extLst>
          </p:nvPr>
        </p:nvGraphicFramePr>
        <p:xfrm>
          <a:off x="947720" y="1222895"/>
          <a:ext cx="4048632" cy="5444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848">
                  <a:extLst>
                    <a:ext uri="{9D8B030D-6E8A-4147-A177-3AD203B41FA5}">
                      <a16:colId xmlns:a16="http://schemas.microsoft.com/office/drawing/2014/main" val="3749274879"/>
                    </a:ext>
                  </a:extLst>
                </a:gridCol>
                <a:gridCol w="449848">
                  <a:extLst>
                    <a:ext uri="{9D8B030D-6E8A-4147-A177-3AD203B41FA5}">
                      <a16:colId xmlns:a16="http://schemas.microsoft.com/office/drawing/2014/main" val="1348637863"/>
                    </a:ext>
                  </a:extLst>
                </a:gridCol>
                <a:gridCol w="449848">
                  <a:extLst>
                    <a:ext uri="{9D8B030D-6E8A-4147-A177-3AD203B41FA5}">
                      <a16:colId xmlns:a16="http://schemas.microsoft.com/office/drawing/2014/main" val="2568518504"/>
                    </a:ext>
                  </a:extLst>
                </a:gridCol>
                <a:gridCol w="449848">
                  <a:extLst>
                    <a:ext uri="{9D8B030D-6E8A-4147-A177-3AD203B41FA5}">
                      <a16:colId xmlns:a16="http://schemas.microsoft.com/office/drawing/2014/main" val="764410510"/>
                    </a:ext>
                  </a:extLst>
                </a:gridCol>
                <a:gridCol w="449848">
                  <a:extLst>
                    <a:ext uri="{9D8B030D-6E8A-4147-A177-3AD203B41FA5}">
                      <a16:colId xmlns:a16="http://schemas.microsoft.com/office/drawing/2014/main" val="604073369"/>
                    </a:ext>
                  </a:extLst>
                </a:gridCol>
                <a:gridCol w="449848">
                  <a:extLst>
                    <a:ext uri="{9D8B030D-6E8A-4147-A177-3AD203B41FA5}">
                      <a16:colId xmlns:a16="http://schemas.microsoft.com/office/drawing/2014/main" val="3199659738"/>
                    </a:ext>
                  </a:extLst>
                </a:gridCol>
                <a:gridCol w="449848">
                  <a:extLst>
                    <a:ext uri="{9D8B030D-6E8A-4147-A177-3AD203B41FA5}">
                      <a16:colId xmlns:a16="http://schemas.microsoft.com/office/drawing/2014/main" val="3487008479"/>
                    </a:ext>
                  </a:extLst>
                </a:gridCol>
                <a:gridCol w="449848">
                  <a:extLst>
                    <a:ext uri="{9D8B030D-6E8A-4147-A177-3AD203B41FA5}">
                      <a16:colId xmlns:a16="http://schemas.microsoft.com/office/drawing/2014/main" val="1287729963"/>
                    </a:ext>
                  </a:extLst>
                </a:gridCol>
                <a:gridCol w="449848">
                  <a:extLst>
                    <a:ext uri="{9D8B030D-6E8A-4147-A177-3AD203B41FA5}">
                      <a16:colId xmlns:a16="http://schemas.microsoft.com/office/drawing/2014/main" val="1309227015"/>
                    </a:ext>
                  </a:extLst>
                </a:gridCol>
              </a:tblGrid>
              <a:tr h="54442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5277704"/>
                  </a:ext>
                </a:extLst>
              </a:tr>
              <a:tr h="54442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250538"/>
                  </a:ext>
                </a:extLst>
              </a:tr>
              <a:tr h="544429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359003"/>
                  </a:ext>
                </a:extLst>
              </a:tr>
              <a:tr h="54442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229779"/>
                  </a:ext>
                </a:extLst>
              </a:tr>
              <a:tr h="54442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302140"/>
                  </a:ext>
                </a:extLst>
              </a:tr>
              <a:tr h="54442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306040"/>
                  </a:ext>
                </a:extLst>
              </a:tr>
              <a:tr h="54442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811767"/>
                  </a:ext>
                </a:extLst>
              </a:tr>
              <a:tr h="54442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021707"/>
                  </a:ext>
                </a:extLst>
              </a:tr>
              <a:tr h="54442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033460"/>
                  </a:ext>
                </a:extLst>
              </a:tr>
              <a:tr h="54442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392729"/>
                  </a:ext>
                </a:extLst>
              </a:tr>
            </a:tbl>
          </a:graphicData>
        </a:graphic>
      </p:graphicFrame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B392E73-F943-46FF-B3C3-F8AA9D67854B}"/>
              </a:ext>
            </a:extLst>
          </p:cNvPr>
          <p:cNvCxnSpPr>
            <a:cxnSpLocks/>
          </p:cNvCxnSpPr>
          <p:nvPr/>
        </p:nvCxnSpPr>
        <p:spPr>
          <a:xfrm flipV="1">
            <a:off x="1837244" y="2310893"/>
            <a:ext cx="0" cy="487018"/>
          </a:xfrm>
          <a:prstGeom prst="line">
            <a:avLst/>
          </a:prstGeom>
          <a:ln w="76200"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B5645665-4063-4BF8-A91C-0C00B839B665}"/>
              </a:ext>
            </a:extLst>
          </p:cNvPr>
          <p:cNvCxnSpPr>
            <a:cxnSpLocks/>
          </p:cNvCxnSpPr>
          <p:nvPr/>
        </p:nvCxnSpPr>
        <p:spPr>
          <a:xfrm>
            <a:off x="1823992" y="2310893"/>
            <a:ext cx="2863242" cy="0"/>
          </a:xfrm>
          <a:prstGeom prst="line">
            <a:avLst/>
          </a:prstGeom>
          <a:ln w="76200"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AD78E5A7-BF5B-4147-A4A7-8D9DD39157B4}"/>
              </a:ext>
            </a:extLst>
          </p:cNvPr>
          <p:cNvSpPr txBox="1"/>
          <p:nvPr/>
        </p:nvSpPr>
        <p:spPr>
          <a:xfrm>
            <a:off x="1910787" y="1743101"/>
            <a:ext cx="604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1C24C111-E0A0-408E-8735-89D8A1E2EAA3}"/>
              </a:ext>
            </a:extLst>
          </p:cNvPr>
          <p:cNvSpPr txBox="1"/>
          <p:nvPr/>
        </p:nvSpPr>
        <p:spPr>
          <a:xfrm>
            <a:off x="2326232" y="1765098"/>
            <a:ext cx="604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848C29D-F292-413C-B008-430901ECC124}"/>
              </a:ext>
            </a:extLst>
          </p:cNvPr>
          <p:cNvSpPr txBox="1"/>
          <p:nvPr/>
        </p:nvSpPr>
        <p:spPr>
          <a:xfrm>
            <a:off x="2783132" y="1765854"/>
            <a:ext cx="604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7D0CF702-353A-43AB-9603-861830878197}"/>
              </a:ext>
            </a:extLst>
          </p:cNvPr>
          <p:cNvSpPr txBox="1"/>
          <p:nvPr/>
        </p:nvSpPr>
        <p:spPr>
          <a:xfrm>
            <a:off x="1910787" y="2803916"/>
            <a:ext cx="604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F788414-90F6-44C3-8F87-02BCD393D7E7}"/>
              </a:ext>
            </a:extLst>
          </p:cNvPr>
          <p:cNvSpPr txBox="1"/>
          <p:nvPr/>
        </p:nvSpPr>
        <p:spPr>
          <a:xfrm>
            <a:off x="2286559" y="2827761"/>
            <a:ext cx="604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FDE1D3C7-50F5-45E7-8B4C-4E2D3C2F1A1B}"/>
              </a:ext>
            </a:extLst>
          </p:cNvPr>
          <p:cNvSpPr txBox="1"/>
          <p:nvPr/>
        </p:nvSpPr>
        <p:spPr>
          <a:xfrm>
            <a:off x="2683087" y="2815395"/>
            <a:ext cx="604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5F14846D-B2C2-4E50-A8D1-13B41588E8BD}"/>
              </a:ext>
            </a:extLst>
          </p:cNvPr>
          <p:cNvSpPr txBox="1"/>
          <p:nvPr/>
        </p:nvSpPr>
        <p:spPr>
          <a:xfrm>
            <a:off x="1720020" y="2469386"/>
            <a:ext cx="604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-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9A64C4F5-A7B0-488A-8BFE-15991FD356A7}"/>
              </a:ext>
            </a:extLst>
          </p:cNvPr>
          <p:cNvCxnSpPr>
            <a:cxnSpLocks/>
          </p:cNvCxnSpPr>
          <p:nvPr/>
        </p:nvCxnSpPr>
        <p:spPr>
          <a:xfrm>
            <a:off x="1857957" y="3390899"/>
            <a:ext cx="1369373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D72CEC35-7580-4E07-93B5-5159FE86D4D7}"/>
              </a:ext>
            </a:extLst>
          </p:cNvPr>
          <p:cNvSpPr txBox="1"/>
          <p:nvPr/>
        </p:nvSpPr>
        <p:spPr>
          <a:xfrm>
            <a:off x="2697266" y="3418778"/>
            <a:ext cx="604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007AA509-6039-4E40-945C-21C076F796F0}"/>
              </a:ext>
            </a:extLst>
          </p:cNvPr>
          <p:cNvSpPr txBox="1"/>
          <p:nvPr/>
        </p:nvSpPr>
        <p:spPr>
          <a:xfrm>
            <a:off x="2314474" y="3368025"/>
            <a:ext cx="604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5</a:t>
            </a: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361E2D68-A725-4B4B-855C-39D9F65B8FBA}"/>
              </a:ext>
            </a:extLst>
          </p:cNvPr>
          <p:cNvCxnSpPr>
            <a:cxnSpLocks/>
          </p:cNvCxnSpPr>
          <p:nvPr/>
        </p:nvCxnSpPr>
        <p:spPr>
          <a:xfrm>
            <a:off x="3387592" y="2838396"/>
            <a:ext cx="0" cy="60032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9238565D-14F0-42A2-8D6F-AD976C872C0C}"/>
              </a:ext>
            </a:extLst>
          </p:cNvPr>
          <p:cNvSpPr txBox="1"/>
          <p:nvPr/>
        </p:nvSpPr>
        <p:spPr>
          <a:xfrm>
            <a:off x="3253593" y="3368278"/>
            <a:ext cx="604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7EC3238E-5D6A-4883-A2B1-3E081EAAAC99}"/>
              </a:ext>
            </a:extLst>
          </p:cNvPr>
          <p:cNvSpPr txBox="1"/>
          <p:nvPr/>
        </p:nvSpPr>
        <p:spPr>
          <a:xfrm>
            <a:off x="3193839" y="1791465"/>
            <a:ext cx="604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9CC67EDC-28E3-4376-ADEE-6977C16DF0D9}"/>
              </a:ext>
            </a:extLst>
          </p:cNvPr>
          <p:cNvSpPr txBox="1"/>
          <p:nvPr/>
        </p:nvSpPr>
        <p:spPr>
          <a:xfrm>
            <a:off x="2753703" y="3908289"/>
            <a:ext cx="604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44F4E01D-7571-47A7-8144-F2CB4393C35F}"/>
              </a:ext>
            </a:extLst>
          </p:cNvPr>
          <p:cNvSpPr txBox="1"/>
          <p:nvPr/>
        </p:nvSpPr>
        <p:spPr>
          <a:xfrm>
            <a:off x="2373398" y="3885981"/>
            <a:ext cx="604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5</a:t>
            </a:r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799F171D-9C2A-461A-9E6E-30A5238401E8}"/>
              </a:ext>
            </a:extLst>
          </p:cNvPr>
          <p:cNvCxnSpPr>
            <a:cxnSpLocks/>
          </p:cNvCxnSpPr>
          <p:nvPr/>
        </p:nvCxnSpPr>
        <p:spPr>
          <a:xfrm>
            <a:off x="2314474" y="4498133"/>
            <a:ext cx="134312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01449765-00E1-4600-9111-D3A2055244C3}"/>
              </a:ext>
            </a:extLst>
          </p:cNvPr>
          <p:cNvSpPr txBox="1"/>
          <p:nvPr/>
        </p:nvSpPr>
        <p:spPr>
          <a:xfrm>
            <a:off x="3227330" y="4541028"/>
            <a:ext cx="604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3F58A4F7-0269-4159-90B9-F0259A8FD2DE}"/>
              </a:ext>
            </a:extLst>
          </p:cNvPr>
          <p:cNvSpPr txBox="1"/>
          <p:nvPr/>
        </p:nvSpPr>
        <p:spPr>
          <a:xfrm>
            <a:off x="3188600" y="3851802"/>
            <a:ext cx="604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3B62909A-FA9E-4394-B46C-22B8D26AF809}"/>
              </a:ext>
            </a:extLst>
          </p:cNvPr>
          <p:cNvSpPr txBox="1"/>
          <p:nvPr/>
        </p:nvSpPr>
        <p:spPr>
          <a:xfrm>
            <a:off x="2810140" y="4503501"/>
            <a:ext cx="604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21D243B3-269B-471B-8137-ED8574633EE5}"/>
              </a:ext>
            </a:extLst>
          </p:cNvPr>
          <p:cNvSpPr txBox="1"/>
          <p:nvPr/>
        </p:nvSpPr>
        <p:spPr>
          <a:xfrm>
            <a:off x="5169440" y="125577"/>
            <a:ext cx="6505726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000" dirty="0"/>
              <a:t>This question has a remainder of 11 so how do I write this to 2 decimal points? 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B54C5DC5-510C-4098-BAC2-A8C2C5E59CE8}"/>
              </a:ext>
            </a:extLst>
          </p:cNvPr>
          <p:cNvSpPr txBox="1"/>
          <p:nvPr/>
        </p:nvSpPr>
        <p:spPr>
          <a:xfrm>
            <a:off x="6140885" y="1090725"/>
            <a:ext cx="5534281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1. Insert the decimal point. 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402F8073-3E4E-42CD-9958-B566AE7A9496}"/>
              </a:ext>
            </a:extLst>
          </p:cNvPr>
          <p:cNvSpPr txBox="1"/>
          <p:nvPr/>
        </p:nvSpPr>
        <p:spPr>
          <a:xfrm>
            <a:off x="6077808" y="1562690"/>
            <a:ext cx="5600763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2. Place a 0 as a place holder in the decimal point column.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A45336C7-30EE-4614-BF63-C1C6C10DDC51}"/>
              </a:ext>
            </a:extLst>
          </p:cNvPr>
          <p:cNvSpPr txBox="1"/>
          <p:nvPr/>
        </p:nvSpPr>
        <p:spPr>
          <a:xfrm>
            <a:off x="6077808" y="2269322"/>
            <a:ext cx="5660802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3. You can now bring the 0 down to the remainder and continue to divide. 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7F4E2565-53F3-4A7E-948E-0DE661BACECD}"/>
              </a:ext>
            </a:extLst>
          </p:cNvPr>
          <p:cNvSpPr txBox="1"/>
          <p:nvPr/>
        </p:nvSpPr>
        <p:spPr>
          <a:xfrm>
            <a:off x="6074583" y="3016997"/>
            <a:ext cx="5664027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4. We can do 110 divided by 74 it is 1 group. Groups at the top, take away underneath. 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1DC3B7B7-6DF5-4778-9530-E54AE223F07A}"/>
              </a:ext>
            </a:extLst>
          </p:cNvPr>
          <p:cNvSpPr txBox="1"/>
          <p:nvPr/>
        </p:nvSpPr>
        <p:spPr>
          <a:xfrm>
            <a:off x="6046175" y="4002649"/>
            <a:ext cx="5664027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5. We want our answer to 2 decimal points so again 0 as a place holder and bring this down. . 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1308DD99-079C-4925-84F2-012B3E6AEB22}"/>
              </a:ext>
            </a:extLst>
          </p:cNvPr>
          <p:cNvSpPr txBox="1"/>
          <p:nvPr/>
        </p:nvSpPr>
        <p:spPr>
          <a:xfrm>
            <a:off x="6074583" y="4982253"/>
            <a:ext cx="5664027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6. 360 divided by 74 is 4 groups. 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7B33F8A7-2100-488A-B3A7-E7E05155E3EF}"/>
              </a:ext>
            </a:extLst>
          </p:cNvPr>
          <p:cNvSpPr txBox="1"/>
          <p:nvPr/>
        </p:nvSpPr>
        <p:spPr>
          <a:xfrm>
            <a:off x="3719644" y="1643114"/>
            <a:ext cx="533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5DA11C16-1B43-4490-9FD6-9469C12D285D}"/>
              </a:ext>
            </a:extLst>
          </p:cNvPr>
          <p:cNvSpPr txBox="1"/>
          <p:nvPr/>
        </p:nvSpPr>
        <p:spPr>
          <a:xfrm>
            <a:off x="3761286" y="2149385"/>
            <a:ext cx="533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F2FF622A-F3EA-43F8-B6AE-848DD7B91272}"/>
              </a:ext>
            </a:extLst>
          </p:cNvPr>
          <p:cNvSpPr txBox="1"/>
          <p:nvPr/>
        </p:nvSpPr>
        <p:spPr>
          <a:xfrm>
            <a:off x="4076566" y="2326117"/>
            <a:ext cx="533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0</a:t>
            </a:r>
          </a:p>
        </p:txBody>
      </p: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6855D4F5-FCF9-4231-BCBA-99899D617816}"/>
              </a:ext>
            </a:extLst>
          </p:cNvPr>
          <p:cNvCxnSpPr>
            <a:cxnSpLocks/>
          </p:cNvCxnSpPr>
          <p:nvPr/>
        </p:nvCxnSpPr>
        <p:spPr>
          <a:xfrm flipH="1">
            <a:off x="4295234" y="2915653"/>
            <a:ext cx="24520" cy="162537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16016E34-6373-43EE-A5C2-F6AE99EB7796}"/>
              </a:ext>
            </a:extLst>
          </p:cNvPr>
          <p:cNvSpPr txBox="1"/>
          <p:nvPr/>
        </p:nvSpPr>
        <p:spPr>
          <a:xfrm>
            <a:off x="4153286" y="4460332"/>
            <a:ext cx="533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313106A3-2111-4926-B721-AFBC3A25DA12}"/>
              </a:ext>
            </a:extLst>
          </p:cNvPr>
          <p:cNvSpPr txBox="1"/>
          <p:nvPr/>
        </p:nvSpPr>
        <p:spPr>
          <a:xfrm>
            <a:off x="4066505" y="1703687"/>
            <a:ext cx="533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56AED1E8-C545-46FE-8AA4-67C10AF742AC}"/>
              </a:ext>
            </a:extLst>
          </p:cNvPr>
          <p:cNvSpPr txBox="1"/>
          <p:nvPr/>
        </p:nvSpPr>
        <p:spPr>
          <a:xfrm>
            <a:off x="2515247" y="4621035"/>
            <a:ext cx="604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2CB29DC-93A7-44B0-8055-00E8AE7F62FD}"/>
              </a:ext>
            </a:extLst>
          </p:cNvPr>
          <p:cNvSpPr txBox="1"/>
          <p:nvPr/>
        </p:nvSpPr>
        <p:spPr>
          <a:xfrm>
            <a:off x="3193839" y="4982253"/>
            <a:ext cx="604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BA384E7B-38A2-4BDF-AA8C-244BDF5E8937}"/>
              </a:ext>
            </a:extLst>
          </p:cNvPr>
          <p:cNvSpPr txBox="1"/>
          <p:nvPr/>
        </p:nvSpPr>
        <p:spPr>
          <a:xfrm>
            <a:off x="4054471" y="4968378"/>
            <a:ext cx="604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4</a:t>
            </a:r>
          </a:p>
        </p:txBody>
      </p: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8D96428B-3119-4B06-9B68-ECAC8DAFD745}"/>
              </a:ext>
            </a:extLst>
          </p:cNvPr>
          <p:cNvCxnSpPr>
            <a:cxnSpLocks/>
          </p:cNvCxnSpPr>
          <p:nvPr/>
        </p:nvCxnSpPr>
        <p:spPr>
          <a:xfrm>
            <a:off x="3160227" y="5569890"/>
            <a:ext cx="134312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3E5DF6F4-A667-4A83-9A1C-2484AEADA460}"/>
              </a:ext>
            </a:extLst>
          </p:cNvPr>
          <p:cNvSpPr txBox="1"/>
          <p:nvPr/>
        </p:nvSpPr>
        <p:spPr>
          <a:xfrm>
            <a:off x="3207991" y="5533385"/>
            <a:ext cx="604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B009A64F-C7D1-4B48-A19B-BBD4F75C753B}"/>
              </a:ext>
            </a:extLst>
          </p:cNvPr>
          <p:cNvSpPr txBox="1"/>
          <p:nvPr/>
        </p:nvSpPr>
        <p:spPr>
          <a:xfrm>
            <a:off x="4005264" y="5517350"/>
            <a:ext cx="604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212C82B0-E737-4B8F-8260-28703EDB0464}"/>
              </a:ext>
            </a:extLst>
          </p:cNvPr>
          <p:cNvSpPr txBox="1"/>
          <p:nvPr/>
        </p:nvSpPr>
        <p:spPr>
          <a:xfrm>
            <a:off x="4591878" y="2269321"/>
            <a:ext cx="533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0</a:t>
            </a:r>
          </a:p>
        </p:txBody>
      </p: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E68320AF-4D74-439D-814B-D634F76634E3}"/>
              </a:ext>
            </a:extLst>
          </p:cNvPr>
          <p:cNvCxnSpPr>
            <a:cxnSpLocks/>
          </p:cNvCxnSpPr>
          <p:nvPr/>
        </p:nvCxnSpPr>
        <p:spPr>
          <a:xfrm>
            <a:off x="4737227" y="2972448"/>
            <a:ext cx="28467" cy="260983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>
            <a:extLst>
              <a:ext uri="{FF2B5EF4-FFF2-40B4-BE49-F238E27FC236}">
                <a16:creationId xmlns:a16="http://schemas.microsoft.com/office/drawing/2014/main" id="{7DA8B0A6-CCAB-48E5-A909-22B1E521C4AA}"/>
              </a:ext>
            </a:extLst>
          </p:cNvPr>
          <p:cNvSpPr txBox="1"/>
          <p:nvPr/>
        </p:nvSpPr>
        <p:spPr>
          <a:xfrm>
            <a:off x="4536064" y="5533385"/>
            <a:ext cx="533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A9FE8195-706D-44F5-B967-B9B04199267C}"/>
              </a:ext>
            </a:extLst>
          </p:cNvPr>
          <p:cNvSpPr txBox="1"/>
          <p:nvPr/>
        </p:nvSpPr>
        <p:spPr>
          <a:xfrm>
            <a:off x="4477212" y="1704613"/>
            <a:ext cx="533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B9576257-EDFF-439A-91A1-C8CA572473CD}"/>
              </a:ext>
            </a:extLst>
          </p:cNvPr>
          <p:cNvSpPr txBox="1"/>
          <p:nvPr/>
        </p:nvSpPr>
        <p:spPr>
          <a:xfrm>
            <a:off x="6258167" y="5657214"/>
            <a:ext cx="5416999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/>
              <a:t>6449 ÷ 74 = 87.14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274276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/>
      <p:bldP spid="111" grpId="0"/>
      <p:bldP spid="112" grpId="0"/>
      <p:bldP spid="114" grpId="0"/>
      <p:bldP spid="115" grpId="0"/>
      <p:bldP spid="116" grpId="0"/>
      <p:bldP spid="117" grpId="0"/>
      <p:bldP spid="118" grpId="0"/>
      <p:bldP spid="120" grpId="0"/>
      <p:bldP spid="121" grpId="0"/>
      <p:bldP spid="122" grpId="0"/>
      <p:bldP spid="124" grpId="0"/>
      <p:bldP spid="125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1289</TotalTime>
  <Words>501</Words>
  <Application>Microsoft Office PowerPoint</Application>
  <PresentationFormat>Widescreen</PresentationFormat>
  <Paragraphs>128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Franklin Gothic Book</vt:lpstr>
      <vt:lpstr>Crop</vt:lpstr>
      <vt:lpstr>Year 6 Revision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113</cp:revision>
  <dcterms:created xsi:type="dcterms:W3CDTF">2020-03-20T11:22:32Z</dcterms:created>
  <dcterms:modified xsi:type="dcterms:W3CDTF">2020-05-05T10:17:17Z</dcterms:modified>
</cp:coreProperties>
</file>