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>
        <p:scale>
          <a:sx n="70" d="100"/>
          <a:sy n="70" d="100"/>
        </p:scale>
        <p:origin x="18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/>
              <a:t>Calculation #6 multiplying by a two-digit number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6FDC77-9B61-4BCE-9061-18DE42861F86}"/>
              </a:ext>
            </a:extLst>
          </p:cNvPr>
          <p:cNvSpPr txBox="1"/>
          <p:nvPr/>
        </p:nvSpPr>
        <p:spPr>
          <a:xfrm>
            <a:off x="4452235" y="477078"/>
            <a:ext cx="2648931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4400"/>
              <a:t>3214 x 72</a:t>
            </a:r>
            <a:endParaRPr lang="en-GB" sz="44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715B1C-4407-4C1E-A20E-7C073C706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83345"/>
              </p:ext>
            </p:extLst>
          </p:nvPr>
        </p:nvGraphicFramePr>
        <p:xfrm>
          <a:off x="3154017" y="1952116"/>
          <a:ext cx="4678020" cy="460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604">
                  <a:extLst>
                    <a:ext uri="{9D8B030D-6E8A-4147-A177-3AD203B41FA5}">
                      <a16:colId xmlns:a16="http://schemas.microsoft.com/office/drawing/2014/main" val="2220102406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3623762172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362206395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475190143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973313587"/>
                    </a:ext>
                  </a:extLst>
                </a:gridCol>
              </a:tblGrid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2278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6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B0F0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1646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7519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20900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4263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365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77236A-A83E-4A38-8438-0DD1412FE33C}"/>
              </a:ext>
            </a:extLst>
          </p:cNvPr>
          <p:cNvCxnSpPr/>
          <p:nvPr/>
        </p:nvCxnSpPr>
        <p:spPr>
          <a:xfrm>
            <a:off x="4139096" y="342900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3DA23A-CCF1-46E1-B049-71125D9F03EE}"/>
              </a:ext>
            </a:extLst>
          </p:cNvPr>
          <p:cNvCxnSpPr/>
          <p:nvPr/>
        </p:nvCxnSpPr>
        <p:spPr>
          <a:xfrm>
            <a:off x="4139096" y="5042452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C7B051-D03A-43FB-A2A7-F1640CC6BE2A}"/>
              </a:ext>
            </a:extLst>
          </p:cNvPr>
          <p:cNvSpPr txBox="1"/>
          <p:nvPr/>
        </p:nvSpPr>
        <p:spPr>
          <a:xfrm>
            <a:off x="8772937" y="408935"/>
            <a:ext cx="306125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 multiply 3214 by 72 we are going to first multiply by 2, then multiply by 70. Finally we add these two values together.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10B5B8-FC8F-445E-982A-C3030EEAD2BD}"/>
              </a:ext>
            </a:extLst>
          </p:cNvPr>
          <p:cNvSpPr txBox="1"/>
          <p:nvPr/>
        </p:nvSpPr>
        <p:spPr>
          <a:xfrm>
            <a:off x="7895998" y="3610048"/>
            <a:ext cx="17538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(3214 x 2)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F1E9-34EC-483B-A0F6-018DB91BAAF4}"/>
              </a:ext>
            </a:extLst>
          </p:cNvPr>
          <p:cNvSpPr txBox="1"/>
          <p:nvPr/>
        </p:nvSpPr>
        <p:spPr>
          <a:xfrm>
            <a:off x="7101166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98765-199D-440E-B820-2FAF680257EB}"/>
              </a:ext>
            </a:extLst>
          </p:cNvPr>
          <p:cNvSpPr txBox="1"/>
          <p:nvPr/>
        </p:nvSpPr>
        <p:spPr>
          <a:xfrm>
            <a:off x="6282208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72CE9-D95B-42F3-BBB9-0DA24DBB1A97}"/>
              </a:ext>
            </a:extLst>
          </p:cNvPr>
          <p:cNvSpPr txBox="1"/>
          <p:nvPr/>
        </p:nvSpPr>
        <p:spPr>
          <a:xfrm>
            <a:off x="5317804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BA36DA-BD34-47F0-98E2-5BF8851CA793}"/>
              </a:ext>
            </a:extLst>
          </p:cNvPr>
          <p:cNvCxnSpPr/>
          <p:nvPr/>
        </p:nvCxnSpPr>
        <p:spPr>
          <a:xfrm>
            <a:off x="4139096" y="5777948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6AEC1A-C625-4445-B53F-FA864364DC60}"/>
              </a:ext>
            </a:extLst>
          </p:cNvPr>
          <p:cNvSpPr txBox="1"/>
          <p:nvPr/>
        </p:nvSpPr>
        <p:spPr>
          <a:xfrm>
            <a:off x="4452235" y="36179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A7F91-BAFD-4974-86F4-E0D116FB83A0}"/>
              </a:ext>
            </a:extLst>
          </p:cNvPr>
          <p:cNvSpPr txBox="1"/>
          <p:nvPr/>
        </p:nvSpPr>
        <p:spPr>
          <a:xfrm>
            <a:off x="9963152" y="3348438"/>
            <a:ext cx="18710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Before we multiply by 70, as we are multiplying by a tens number we place a 0 as a place holder.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Then multiply as normal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C9C94A-E240-4EDF-9371-E2777421BC21}"/>
              </a:ext>
            </a:extLst>
          </p:cNvPr>
          <p:cNvSpPr txBox="1"/>
          <p:nvPr/>
        </p:nvSpPr>
        <p:spPr>
          <a:xfrm>
            <a:off x="7101166" y="438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970E71-8D35-4B81-9D8B-059F63A92AAD}"/>
              </a:ext>
            </a:extLst>
          </p:cNvPr>
          <p:cNvSpPr txBox="1"/>
          <p:nvPr/>
        </p:nvSpPr>
        <p:spPr>
          <a:xfrm>
            <a:off x="6282208" y="436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EFED2F-A6E8-43E1-B616-E55EC156572D}"/>
              </a:ext>
            </a:extLst>
          </p:cNvPr>
          <p:cNvSpPr txBox="1"/>
          <p:nvPr/>
        </p:nvSpPr>
        <p:spPr>
          <a:xfrm>
            <a:off x="5393146" y="504086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3639F-AB5F-44DD-AB5A-E7302B606C6B}"/>
              </a:ext>
            </a:extLst>
          </p:cNvPr>
          <p:cNvSpPr txBox="1"/>
          <p:nvPr/>
        </p:nvSpPr>
        <p:spPr>
          <a:xfrm>
            <a:off x="5328829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531B8-F442-4E19-9F7A-53AF53163947}"/>
              </a:ext>
            </a:extLst>
          </p:cNvPr>
          <p:cNvSpPr txBox="1"/>
          <p:nvPr/>
        </p:nvSpPr>
        <p:spPr>
          <a:xfrm>
            <a:off x="4489906" y="506365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63B6A7-07C4-4E18-8A9D-52CF195E95FE}"/>
              </a:ext>
            </a:extLst>
          </p:cNvPr>
          <p:cNvSpPr txBox="1"/>
          <p:nvPr/>
        </p:nvSpPr>
        <p:spPr>
          <a:xfrm>
            <a:off x="4375450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229281-1B08-44B1-A12E-2D7C67B94C9F}"/>
              </a:ext>
            </a:extLst>
          </p:cNvPr>
          <p:cNvSpPr txBox="1"/>
          <p:nvPr/>
        </p:nvSpPr>
        <p:spPr>
          <a:xfrm>
            <a:off x="3422071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6E2605-5917-41A2-B8A7-FC17F43BF49F}"/>
              </a:ext>
            </a:extLst>
          </p:cNvPr>
          <p:cNvSpPr txBox="1"/>
          <p:nvPr/>
        </p:nvSpPr>
        <p:spPr>
          <a:xfrm>
            <a:off x="755960" y="4562719"/>
            <a:ext cx="1871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Finally add them together.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34FEB1-A8DD-4874-91F8-357342CA1AD4}"/>
              </a:ext>
            </a:extLst>
          </p:cNvPr>
          <p:cNvSpPr txBox="1"/>
          <p:nvPr/>
        </p:nvSpPr>
        <p:spPr>
          <a:xfrm>
            <a:off x="7080283" y="5237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3E78DD-46F8-431C-AE42-C6CA43BAD3A9}"/>
              </a:ext>
            </a:extLst>
          </p:cNvPr>
          <p:cNvSpPr txBox="1"/>
          <p:nvPr/>
        </p:nvSpPr>
        <p:spPr>
          <a:xfrm>
            <a:off x="6239483" y="523867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39B8311-843C-440B-BC0F-9DFCE6F7C44B}"/>
              </a:ext>
            </a:extLst>
          </p:cNvPr>
          <p:cNvSpPr txBox="1"/>
          <p:nvPr/>
        </p:nvSpPr>
        <p:spPr>
          <a:xfrm>
            <a:off x="5366500" y="584437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51C219-46FF-4AF1-94A5-E1C882BB5B09}"/>
              </a:ext>
            </a:extLst>
          </p:cNvPr>
          <p:cNvSpPr txBox="1"/>
          <p:nvPr/>
        </p:nvSpPr>
        <p:spPr>
          <a:xfrm>
            <a:off x="5355475" y="5237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DAD038-55EA-4AC3-A145-D06A2B55BC22}"/>
              </a:ext>
            </a:extLst>
          </p:cNvPr>
          <p:cNvSpPr txBox="1"/>
          <p:nvPr/>
        </p:nvSpPr>
        <p:spPr>
          <a:xfrm>
            <a:off x="4450294" y="585722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22CB8-3A9C-44A2-B510-4A6C4ED113D9}"/>
              </a:ext>
            </a:extLst>
          </p:cNvPr>
          <p:cNvSpPr txBox="1"/>
          <p:nvPr/>
        </p:nvSpPr>
        <p:spPr>
          <a:xfrm>
            <a:off x="4412623" y="524346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56AE-7455-4389-B6CE-76EE8B379081}"/>
              </a:ext>
            </a:extLst>
          </p:cNvPr>
          <p:cNvSpPr txBox="1"/>
          <p:nvPr/>
        </p:nvSpPr>
        <p:spPr>
          <a:xfrm>
            <a:off x="3521366" y="528662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F34115-A8C4-4791-AAAE-5969B53F42C8}"/>
              </a:ext>
            </a:extLst>
          </p:cNvPr>
          <p:cNvCxnSpPr>
            <a:endCxn id="21" idx="3"/>
          </p:cNvCxnSpPr>
          <p:nvPr/>
        </p:nvCxnSpPr>
        <p:spPr>
          <a:xfrm flipV="1">
            <a:off x="4450294" y="5248321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A6B560-4BA4-4DF3-B31E-CEDEDDD8250A}"/>
              </a:ext>
            </a:extLst>
          </p:cNvPr>
          <p:cNvCxnSpPr/>
          <p:nvPr/>
        </p:nvCxnSpPr>
        <p:spPr>
          <a:xfrm flipV="1">
            <a:off x="5344154" y="5212487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17E276BE-15AC-4FDE-ACF1-11E1CB77D9E2}"/>
              </a:ext>
            </a:extLst>
          </p:cNvPr>
          <p:cNvSpPr txBox="1"/>
          <p:nvPr/>
        </p:nvSpPr>
        <p:spPr>
          <a:xfrm>
            <a:off x="7895998" y="4362665"/>
            <a:ext cx="18741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(3214 x70)</a:t>
            </a:r>
          </a:p>
        </p:txBody>
      </p:sp>
    </p:spTree>
    <p:extLst>
      <p:ext uri="{BB962C8B-B14F-4D97-AF65-F5344CB8AC3E}">
        <p14:creationId xmlns:p14="http://schemas.microsoft.com/office/powerpoint/2010/main" val="354788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6FDC77-9B61-4BCE-9061-18DE42861F86}"/>
              </a:ext>
            </a:extLst>
          </p:cNvPr>
          <p:cNvSpPr txBox="1"/>
          <p:nvPr/>
        </p:nvSpPr>
        <p:spPr>
          <a:xfrm>
            <a:off x="4431013" y="477078"/>
            <a:ext cx="2691379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4400" dirty="0"/>
              <a:t>1284 x 63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715B1C-4407-4C1E-A20E-7C073C706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83915"/>
              </p:ext>
            </p:extLst>
          </p:nvPr>
        </p:nvGraphicFramePr>
        <p:xfrm>
          <a:off x="3154017" y="1952116"/>
          <a:ext cx="4678020" cy="4606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604">
                  <a:extLst>
                    <a:ext uri="{9D8B030D-6E8A-4147-A177-3AD203B41FA5}">
                      <a16:colId xmlns:a16="http://schemas.microsoft.com/office/drawing/2014/main" val="2220102406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3623762172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362206395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475190143"/>
                    </a:ext>
                  </a:extLst>
                </a:gridCol>
                <a:gridCol w="935604">
                  <a:extLst>
                    <a:ext uri="{9D8B030D-6E8A-4147-A177-3AD203B41FA5}">
                      <a16:colId xmlns:a16="http://schemas.microsoft.com/office/drawing/2014/main" val="973313587"/>
                    </a:ext>
                  </a:extLst>
                </a:gridCol>
              </a:tblGrid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2278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6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B0F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1646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7519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20900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4263"/>
                  </a:ext>
                </a:extLst>
              </a:tr>
              <a:tr h="767817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365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77236A-A83E-4A38-8438-0DD1412FE33C}"/>
              </a:ext>
            </a:extLst>
          </p:cNvPr>
          <p:cNvCxnSpPr/>
          <p:nvPr/>
        </p:nvCxnSpPr>
        <p:spPr>
          <a:xfrm>
            <a:off x="4139096" y="342900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3DA23A-CCF1-46E1-B049-71125D9F03EE}"/>
              </a:ext>
            </a:extLst>
          </p:cNvPr>
          <p:cNvCxnSpPr/>
          <p:nvPr/>
        </p:nvCxnSpPr>
        <p:spPr>
          <a:xfrm>
            <a:off x="4139096" y="5042452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C7B051-D03A-43FB-A2A7-F1640CC6BE2A}"/>
              </a:ext>
            </a:extLst>
          </p:cNvPr>
          <p:cNvSpPr txBox="1"/>
          <p:nvPr/>
        </p:nvSpPr>
        <p:spPr>
          <a:xfrm>
            <a:off x="8772937" y="408935"/>
            <a:ext cx="306125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 multiply 3214 by 72 we are going to first multiply by 2, then multiply by 70. Finally we add these two values together.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10B5B8-FC8F-445E-982A-C3030EEAD2BD}"/>
              </a:ext>
            </a:extLst>
          </p:cNvPr>
          <p:cNvSpPr txBox="1"/>
          <p:nvPr/>
        </p:nvSpPr>
        <p:spPr>
          <a:xfrm>
            <a:off x="7895998" y="3610048"/>
            <a:ext cx="17808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(1284 x 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F1E9-34EC-483B-A0F6-018DB91BAAF4}"/>
              </a:ext>
            </a:extLst>
          </p:cNvPr>
          <p:cNvSpPr txBox="1"/>
          <p:nvPr/>
        </p:nvSpPr>
        <p:spPr>
          <a:xfrm>
            <a:off x="7101166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98765-199D-440E-B820-2FAF680257EB}"/>
              </a:ext>
            </a:extLst>
          </p:cNvPr>
          <p:cNvSpPr txBox="1"/>
          <p:nvPr/>
        </p:nvSpPr>
        <p:spPr>
          <a:xfrm>
            <a:off x="6282208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72CE9-D95B-42F3-BBB9-0DA24DBB1A97}"/>
              </a:ext>
            </a:extLst>
          </p:cNvPr>
          <p:cNvSpPr txBox="1"/>
          <p:nvPr/>
        </p:nvSpPr>
        <p:spPr>
          <a:xfrm>
            <a:off x="5317804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8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BA36DA-BD34-47F0-98E2-5BF8851CA793}"/>
              </a:ext>
            </a:extLst>
          </p:cNvPr>
          <p:cNvCxnSpPr/>
          <p:nvPr/>
        </p:nvCxnSpPr>
        <p:spPr>
          <a:xfrm>
            <a:off x="4139096" y="5777948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6AEC1A-C625-4445-B53F-FA864364DC60}"/>
              </a:ext>
            </a:extLst>
          </p:cNvPr>
          <p:cNvSpPr txBox="1"/>
          <p:nvPr/>
        </p:nvSpPr>
        <p:spPr>
          <a:xfrm>
            <a:off x="4452235" y="36179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A7F91-BAFD-4974-86F4-E0D116FB83A0}"/>
              </a:ext>
            </a:extLst>
          </p:cNvPr>
          <p:cNvSpPr txBox="1"/>
          <p:nvPr/>
        </p:nvSpPr>
        <p:spPr>
          <a:xfrm>
            <a:off x="9963152" y="3348438"/>
            <a:ext cx="18710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Before we multiply by 70, as we are multiplying by a tens number we place a 0 as a place holder.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Then multiply as normal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C9C94A-E240-4EDF-9371-E2777421BC21}"/>
              </a:ext>
            </a:extLst>
          </p:cNvPr>
          <p:cNvSpPr txBox="1"/>
          <p:nvPr/>
        </p:nvSpPr>
        <p:spPr>
          <a:xfrm>
            <a:off x="7101166" y="438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970E71-8D35-4B81-9D8B-059F63A92AAD}"/>
              </a:ext>
            </a:extLst>
          </p:cNvPr>
          <p:cNvSpPr txBox="1"/>
          <p:nvPr/>
        </p:nvSpPr>
        <p:spPr>
          <a:xfrm>
            <a:off x="6282208" y="436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EFED2F-A6E8-43E1-B616-E55EC156572D}"/>
              </a:ext>
            </a:extLst>
          </p:cNvPr>
          <p:cNvSpPr txBox="1"/>
          <p:nvPr/>
        </p:nvSpPr>
        <p:spPr>
          <a:xfrm>
            <a:off x="5393146" y="504086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3639F-AB5F-44DD-AB5A-E7302B606C6B}"/>
              </a:ext>
            </a:extLst>
          </p:cNvPr>
          <p:cNvSpPr txBox="1"/>
          <p:nvPr/>
        </p:nvSpPr>
        <p:spPr>
          <a:xfrm>
            <a:off x="5328829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E531B8-F442-4E19-9F7A-53AF53163947}"/>
              </a:ext>
            </a:extLst>
          </p:cNvPr>
          <p:cNvSpPr txBox="1"/>
          <p:nvPr/>
        </p:nvSpPr>
        <p:spPr>
          <a:xfrm>
            <a:off x="4489906" y="506365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63B6A7-07C4-4E18-8A9D-52CF195E95FE}"/>
              </a:ext>
            </a:extLst>
          </p:cNvPr>
          <p:cNvSpPr txBox="1"/>
          <p:nvPr/>
        </p:nvSpPr>
        <p:spPr>
          <a:xfrm>
            <a:off x="4375450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229281-1B08-44B1-A12E-2D7C67B94C9F}"/>
              </a:ext>
            </a:extLst>
          </p:cNvPr>
          <p:cNvSpPr txBox="1"/>
          <p:nvPr/>
        </p:nvSpPr>
        <p:spPr>
          <a:xfrm>
            <a:off x="3422071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6E2605-5917-41A2-B8A7-FC17F43BF49F}"/>
              </a:ext>
            </a:extLst>
          </p:cNvPr>
          <p:cNvSpPr txBox="1"/>
          <p:nvPr/>
        </p:nvSpPr>
        <p:spPr>
          <a:xfrm>
            <a:off x="755960" y="4562719"/>
            <a:ext cx="1871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Finally add them together.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34FEB1-A8DD-4874-91F8-357342CA1AD4}"/>
              </a:ext>
            </a:extLst>
          </p:cNvPr>
          <p:cNvSpPr txBox="1"/>
          <p:nvPr/>
        </p:nvSpPr>
        <p:spPr>
          <a:xfrm>
            <a:off x="7080283" y="5237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3E78DD-46F8-431C-AE42-C6CA43BAD3A9}"/>
              </a:ext>
            </a:extLst>
          </p:cNvPr>
          <p:cNvSpPr txBox="1"/>
          <p:nvPr/>
        </p:nvSpPr>
        <p:spPr>
          <a:xfrm>
            <a:off x="6239483" y="523867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51C219-46FF-4AF1-94A5-E1C882BB5B09}"/>
              </a:ext>
            </a:extLst>
          </p:cNvPr>
          <p:cNvSpPr txBox="1"/>
          <p:nvPr/>
        </p:nvSpPr>
        <p:spPr>
          <a:xfrm>
            <a:off x="5355475" y="5237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DAD038-55EA-4AC3-A145-D06A2B55BC22}"/>
              </a:ext>
            </a:extLst>
          </p:cNvPr>
          <p:cNvSpPr txBox="1"/>
          <p:nvPr/>
        </p:nvSpPr>
        <p:spPr>
          <a:xfrm>
            <a:off x="3539368" y="581702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22CB8-3A9C-44A2-B510-4A6C4ED113D9}"/>
              </a:ext>
            </a:extLst>
          </p:cNvPr>
          <p:cNvSpPr txBox="1"/>
          <p:nvPr/>
        </p:nvSpPr>
        <p:spPr>
          <a:xfrm>
            <a:off x="4356593" y="525472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56AE-7455-4389-B6CE-76EE8B379081}"/>
              </a:ext>
            </a:extLst>
          </p:cNvPr>
          <p:cNvSpPr txBox="1"/>
          <p:nvPr/>
        </p:nvSpPr>
        <p:spPr>
          <a:xfrm>
            <a:off x="3521366" y="528662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8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F34115-A8C4-4791-AAAE-5969B53F42C8}"/>
              </a:ext>
            </a:extLst>
          </p:cNvPr>
          <p:cNvCxnSpPr>
            <a:endCxn id="21" idx="3"/>
          </p:cNvCxnSpPr>
          <p:nvPr/>
        </p:nvCxnSpPr>
        <p:spPr>
          <a:xfrm flipV="1">
            <a:off x="4450294" y="5248321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A6B560-4BA4-4DF3-B31E-CEDEDDD8250A}"/>
              </a:ext>
            </a:extLst>
          </p:cNvPr>
          <p:cNvCxnSpPr/>
          <p:nvPr/>
        </p:nvCxnSpPr>
        <p:spPr>
          <a:xfrm flipV="1">
            <a:off x="5344154" y="5212487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8FEB80C-4FEC-4CBA-9DC4-EC21CA3AA333}"/>
              </a:ext>
            </a:extLst>
          </p:cNvPr>
          <p:cNvSpPr txBox="1"/>
          <p:nvPr/>
        </p:nvSpPr>
        <p:spPr>
          <a:xfrm>
            <a:off x="6298786" y="41332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823947-1433-4E86-A90D-F28454AD8ACB}"/>
              </a:ext>
            </a:extLst>
          </p:cNvPr>
          <p:cNvSpPr txBox="1"/>
          <p:nvPr/>
        </p:nvSpPr>
        <p:spPr>
          <a:xfrm>
            <a:off x="5445636" y="406028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F2370F6-C532-4B35-9E2C-B81E25B576D3}"/>
              </a:ext>
            </a:extLst>
          </p:cNvPr>
          <p:cNvSpPr txBox="1"/>
          <p:nvPr/>
        </p:nvSpPr>
        <p:spPr>
          <a:xfrm>
            <a:off x="3543563" y="50243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1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E66AA7D-7933-4E47-8CDE-059FF18ADA6B}"/>
              </a:ext>
            </a:extLst>
          </p:cNvPr>
          <p:cNvCxnSpPr/>
          <p:nvPr/>
        </p:nvCxnSpPr>
        <p:spPr>
          <a:xfrm flipV="1">
            <a:off x="3596046" y="5228282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9479D49-BA7D-4DA0-B43D-ADCA7206DFA7}"/>
              </a:ext>
            </a:extLst>
          </p:cNvPr>
          <p:cNvSpPr txBox="1"/>
          <p:nvPr/>
        </p:nvSpPr>
        <p:spPr>
          <a:xfrm>
            <a:off x="7895998" y="4362665"/>
            <a:ext cx="1901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(1284 x60)</a:t>
            </a:r>
          </a:p>
        </p:txBody>
      </p:sp>
    </p:spTree>
    <p:extLst>
      <p:ext uri="{BB962C8B-B14F-4D97-AF65-F5344CB8AC3E}">
        <p14:creationId xmlns:p14="http://schemas.microsoft.com/office/powerpoint/2010/main" val="152724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5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6FDC77-9B61-4BCE-9061-18DE42861F86}"/>
              </a:ext>
            </a:extLst>
          </p:cNvPr>
          <p:cNvSpPr txBox="1"/>
          <p:nvPr/>
        </p:nvSpPr>
        <p:spPr>
          <a:xfrm>
            <a:off x="4446179" y="477078"/>
            <a:ext cx="2661049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4400" dirty="0"/>
              <a:t>2618 x 45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715B1C-4407-4C1E-A20E-7C073C706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266503"/>
              </p:ext>
            </p:extLst>
          </p:nvPr>
        </p:nvGraphicFramePr>
        <p:xfrm>
          <a:off x="2626998" y="1952116"/>
          <a:ext cx="5205042" cy="452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507">
                  <a:extLst>
                    <a:ext uri="{9D8B030D-6E8A-4147-A177-3AD203B41FA5}">
                      <a16:colId xmlns:a16="http://schemas.microsoft.com/office/drawing/2014/main" val="2573114040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222010240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3623762172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362206395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75190143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973313587"/>
                    </a:ext>
                  </a:extLst>
                </a:gridCol>
              </a:tblGrid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2278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6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B0F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1646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7519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20900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4263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365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77236A-A83E-4A38-8438-0DD1412FE33C}"/>
              </a:ext>
            </a:extLst>
          </p:cNvPr>
          <p:cNvCxnSpPr/>
          <p:nvPr/>
        </p:nvCxnSpPr>
        <p:spPr>
          <a:xfrm>
            <a:off x="4139096" y="342900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3DA23A-CCF1-46E1-B049-71125D9F03EE}"/>
              </a:ext>
            </a:extLst>
          </p:cNvPr>
          <p:cNvCxnSpPr/>
          <p:nvPr/>
        </p:nvCxnSpPr>
        <p:spPr>
          <a:xfrm>
            <a:off x="4203058" y="4986119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C7B051-D03A-43FB-A2A7-F1640CC6BE2A}"/>
              </a:ext>
            </a:extLst>
          </p:cNvPr>
          <p:cNvSpPr txBox="1"/>
          <p:nvPr/>
        </p:nvSpPr>
        <p:spPr>
          <a:xfrm>
            <a:off x="8772937" y="408935"/>
            <a:ext cx="306125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 multiply 3214 by 72 we are going to first multiply by 2, then multiply by 70. Finally we add these two values together.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10B5B8-FC8F-445E-982A-C3030EEAD2BD}"/>
              </a:ext>
            </a:extLst>
          </p:cNvPr>
          <p:cNvSpPr txBox="1"/>
          <p:nvPr/>
        </p:nvSpPr>
        <p:spPr>
          <a:xfrm>
            <a:off x="7895998" y="3610048"/>
            <a:ext cx="1761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(2618 x 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F1E9-34EC-483B-A0F6-018DB91BAAF4}"/>
              </a:ext>
            </a:extLst>
          </p:cNvPr>
          <p:cNvSpPr txBox="1"/>
          <p:nvPr/>
        </p:nvSpPr>
        <p:spPr>
          <a:xfrm>
            <a:off x="7101166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98765-199D-440E-B820-2FAF680257EB}"/>
              </a:ext>
            </a:extLst>
          </p:cNvPr>
          <p:cNvSpPr txBox="1"/>
          <p:nvPr/>
        </p:nvSpPr>
        <p:spPr>
          <a:xfrm>
            <a:off x="6282208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72CE9-D95B-42F3-BBB9-0DA24DBB1A97}"/>
              </a:ext>
            </a:extLst>
          </p:cNvPr>
          <p:cNvSpPr txBox="1"/>
          <p:nvPr/>
        </p:nvSpPr>
        <p:spPr>
          <a:xfrm>
            <a:off x="5317804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BA36DA-BD34-47F0-98E2-5BF8851CA793}"/>
              </a:ext>
            </a:extLst>
          </p:cNvPr>
          <p:cNvCxnSpPr/>
          <p:nvPr/>
        </p:nvCxnSpPr>
        <p:spPr>
          <a:xfrm>
            <a:off x="4203058" y="572816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6AEC1A-C625-4445-B53F-FA864364DC60}"/>
              </a:ext>
            </a:extLst>
          </p:cNvPr>
          <p:cNvSpPr txBox="1"/>
          <p:nvPr/>
        </p:nvSpPr>
        <p:spPr>
          <a:xfrm>
            <a:off x="4452235" y="36179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A7F91-BAFD-4974-86F4-E0D116FB83A0}"/>
              </a:ext>
            </a:extLst>
          </p:cNvPr>
          <p:cNvSpPr txBox="1"/>
          <p:nvPr/>
        </p:nvSpPr>
        <p:spPr>
          <a:xfrm>
            <a:off x="9963152" y="3348438"/>
            <a:ext cx="18710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Before we multiply by 70, as we are multiplying by a tens number we place a 0 as a place holder.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Then multiply as normal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C9C94A-E240-4EDF-9371-E2777421BC21}"/>
              </a:ext>
            </a:extLst>
          </p:cNvPr>
          <p:cNvSpPr txBox="1"/>
          <p:nvPr/>
        </p:nvSpPr>
        <p:spPr>
          <a:xfrm>
            <a:off x="7101166" y="438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970E71-8D35-4B81-9D8B-059F63A92AAD}"/>
              </a:ext>
            </a:extLst>
          </p:cNvPr>
          <p:cNvSpPr txBox="1"/>
          <p:nvPr/>
        </p:nvSpPr>
        <p:spPr>
          <a:xfrm>
            <a:off x="6282208" y="436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EFED2F-A6E8-43E1-B616-E55EC156572D}"/>
              </a:ext>
            </a:extLst>
          </p:cNvPr>
          <p:cNvSpPr txBox="1"/>
          <p:nvPr/>
        </p:nvSpPr>
        <p:spPr>
          <a:xfrm>
            <a:off x="5393146" y="504086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3639F-AB5F-44DD-AB5A-E7302B606C6B}"/>
              </a:ext>
            </a:extLst>
          </p:cNvPr>
          <p:cNvSpPr txBox="1"/>
          <p:nvPr/>
        </p:nvSpPr>
        <p:spPr>
          <a:xfrm>
            <a:off x="5328829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63B6A7-07C4-4E18-8A9D-52CF195E95FE}"/>
              </a:ext>
            </a:extLst>
          </p:cNvPr>
          <p:cNvSpPr txBox="1"/>
          <p:nvPr/>
        </p:nvSpPr>
        <p:spPr>
          <a:xfrm>
            <a:off x="4375450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229281-1B08-44B1-A12E-2D7C67B94C9F}"/>
              </a:ext>
            </a:extLst>
          </p:cNvPr>
          <p:cNvSpPr txBox="1"/>
          <p:nvPr/>
        </p:nvSpPr>
        <p:spPr>
          <a:xfrm>
            <a:off x="3422071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6E2605-5917-41A2-B8A7-FC17F43BF49F}"/>
              </a:ext>
            </a:extLst>
          </p:cNvPr>
          <p:cNvSpPr txBox="1"/>
          <p:nvPr/>
        </p:nvSpPr>
        <p:spPr>
          <a:xfrm>
            <a:off x="755960" y="4562719"/>
            <a:ext cx="1871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Finally add them together.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34FEB1-A8DD-4874-91F8-357342CA1AD4}"/>
              </a:ext>
            </a:extLst>
          </p:cNvPr>
          <p:cNvSpPr txBox="1"/>
          <p:nvPr/>
        </p:nvSpPr>
        <p:spPr>
          <a:xfrm>
            <a:off x="7080283" y="5237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3E78DD-46F8-431C-AE42-C6CA43BAD3A9}"/>
              </a:ext>
            </a:extLst>
          </p:cNvPr>
          <p:cNvSpPr txBox="1"/>
          <p:nvPr/>
        </p:nvSpPr>
        <p:spPr>
          <a:xfrm>
            <a:off x="6239483" y="523867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51C219-46FF-4AF1-94A5-E1C882BB5B09}"/>
              </a:ext>
            </a:extLst>
          </p:cNvPr>
          <p:cNvSpPr txBox="1"/>
          <p:nvPr/>
        </p:nvSpPr>
        <p:spPr>
          <a:xfrm>
            <a:off x="5355475" y="5237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BDAD038-55EA-4AC3-A145-D06A2B55BC22}"/>
              </a:ext>
            </a:extLst>
          </p:cNvPr>
          <p:cNvSpPr txBox="1"/>
          <p:nvPr/>
        </p:nvSpPr>
        <p:spPr>
          <a:xfrm>
            <a:off x="5617044" y="583525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22CB8-3A9C-44A2-B510-4A6C4ED113D9}"/>
              </a:ext>
            </a:extLst>
          </p:cNvPr>
          <p:cNvSpPr txBox="1"/>
          <p:nvPr/>
        </p:nvSpPr>
        <p:spPr>
          <a:xfrm>
            <a:off x="4356593" y="525472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56AE-7455-4389-B6CE-76EE8B379081}"/>
              </a:ext>
            </a:extLst>
          </p:cNvPr>
          <p:cNvSpPr txBox="1"/>
          <p:nvPr/>
        </p:nvSpPr>
        <p:spPr>
          <a:xfrm>
            <a:off x="3521366" y="528662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A6B560-4BA4-4DF3-B31E-CEDEDDD8250A}"/>
              </a:ext>
            </a:extLst>
          </p:cNvPr>
          <p:cNvCxnSpPr/>
          <p:nvPr/>
        </p:nvCxnSpPr>
        <p:spPr>
          <a:xfrm flipV="1">
            <a:off x="5331415" y="5251952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8FEB80C-4FEC-4CBA-9DC4-EC21CA3AA333}"/>
              </a:ext>
            </a:extLst>
          </p:cNvPr>
          <p:cNvSpPr txBox="1"/>
          <p:nvPr/>
        </p:nvSpPr>
        <p:spPr>
          <a:xfrm>
            <a:off x="6298786" y="41332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6823947-1433-4E86-A90D-F28454AD8ACB}"/>
              </a:ext>
            </a:extLst>
          </p:cNvPr>
          <p:cNvSpPr txBox="1"/>
          <p:nvPr/>
        </p:nvSpPr>
        <p:spPr>
          <a:xfrm>
            <a:off x="4526587" y="408958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F2370F6-C532-4B35-9E2C-B81E25B576D3}"/>
              </a:ext>
            </a:extLst>
          </p:cNvPr>
          <p:cNvSpPr txBox="1"/>
          <p:nvPr/>
        </p:nvSpPr>
        <p:spPr>
          <a:xfrm>
            <a:off x="3543563" y="50243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E66AA7D-7933-4E47-8CDE-059FF18ADA6B}"/>
              </a:ext>
            </a:extLst>
          </p:cNvPr>
          <p:cNvCxnSpPr/>
          <p:nvPr/>
        </p:nvCxnSpPr>
        <p:spPr>
          <a:xfrm flipV="1">
            <a:off x="3596046" y="5228282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3BA0B40F-F6CA-49BF-8849-AF5A4A73AB79}"/>
              </a:ext>
            </a:extLst>
          </p:cNvPr>
          <p:cNvSpPr txBox="1"/>
          <p:nvPr/>
        </p:nvSpPr>
        <p:spPr>
          <a:xfrm>
            <a:off x="3464026" y="354138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43216F2-FD5B-491F-980F-A595D015002E}"/>
              </a:ext>
            </a:extLst>
          </p:cNvPr>
          <p:cNvSpPr txBox="1"/>
          <p:nvPr/>
        </p:nvSpPr>
        <p:spPr>
          <a:xfrm>
            <a:off x="2963453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D1C384-C7B3-4DDF-B6FF-66E705D594E1}"/>
              </a:ext>
            </a:extLst>
          </p:cNvPr>
          <p:cNvSpPr txBox="1"/>
          <p:nvPr/>
        </p:nvSpPr>
        <p:spPr>
          <a:xfrm>
            <a:off x="2865754" y="520905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531E78-542A-4AFB-928F-92E6524C36FE}"/>
              </a:ext>
            </a:extLst>
          </p:cNvPr>
          <p:cNvSpPr txBox="1"/>
          <p:nvPr/>
        </p:nvSpPr>
        <p:spPr>
          <a:xfrm>
            <a:off x="7895998" y="4362665"/>
            <a:ext cx="19715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(2618 x 40)</a:t>
            </a:r>
          </a:p>
        </p:txBody>
      </p:sp>
    </p:spTree>
    <p:extLst>
      <p:ext uri="{BB962C8B-B14F-4D97-AF65-F5344CB8AC3E}">
        <p14:creationId xmlns:p14="http://schemas.microsoft.com/office/powerpoint/2010/main" val="3376063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5" grpId="0"/>
      <p:bldP spid="37" grpId="0"/>
      <p:bldP spid="36" grpId="0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6FDC77-9B61-4BCE-9061-18DE42861F86}"/>
              </a:ext>
            </a:extLst>
          </p:cNvPr>
          <p:cNvSpPr txBox="1"/>
          <p:nvPr/>
        </p:nvSpPr>
        <p:spPr>
          <a:xfrm>
            <a:off x="4458300" y="477078"/>
            <a:ext cx="2636812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GB" sz="4400" dirty="0"/>
              <a:t>4037 x 81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7715B1C-4407-4C1E-A20E-7C073C706A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93108"/>
              </p:ext>
            </p:extLst>
          </p:nvPr>
        </p:nvGraphicFramePr>
        <p:xfrm>
          <a:off x="2626998" y="1952116"/>
          <a:ext cx="5205042" cy="452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7507">
                  <a:extLst>
                    <a:ext uri="{9D8B030D-6E8A-4147-A177-3AD203B41FA5}">
                      <a16:colId xmlns:a16="http://schemas.microsoft.com/office/drawing/2014/main" val="2573114040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2220102406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3623762172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362206395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475190143"/>
                    </a:ext>
                  </a:extLst>
                </a:gridCol>
                <a:gridCol w="867507">
                  <a:extLst>
                    <a:ext uri="{9D8B030D-6E8A-4147-A177-3AD203B41FA5}">
                      <a16:colId xmlns:a16="http://schemas.microsoft.com/office/drawing/2014/main" val="973313587"/>
                    </a:ext>
                  </a:extLst>
                </a:gridCol>
              </a:tblGrid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72278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accent6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00B0F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81646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47519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220900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4263"/>
                  </a:ext>
                </a:extLst>
              </a:tr>
              <a:tr h="754700"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503655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377236A-A83E-4A38-8438-0DD1412FE33C}"/>
              </a:ext>
            </a:extLst>
          </p:cNvPr>
          <p:cNvCxnSpPr/>
          <p:nvPr/>
        </p:nvCxnSpPr>
        <p:spPr>
          <a:xfrm>
            <a:off x="4139096" y="342900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33DA23A-CCF1-46E1-B049-71125D9F03EE}"/>
              </a:ext>
            </a:extLst>
          </p:cNvPr>
          <p:cNvCxnSpPr/>
          <p:nvPr/>
        </p:nvCxnSpPr>
        <p:spPr>
          <a:xfrm>
            <a:off x="4203058" y="4986119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C7B051-D03A-43FB-A2A7-F1640CC6BE2A}"/>
              </a:ext>
            </a:extLst>
          </p:cNvPr>
          <p:cNvSpPr txBox="1"/>
          <p:nvPr/>
        </p:nvSpPr>
        <p:spPr>
          <a:xfrm>
            <a:off x="8772937" y="408935"/>
            <a:ext cx="3061253" cy="14773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To multiply 3214 by 72 we are going to first multiply by 2, then multiply by 70. Finally we add these two values together.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10B5B8-FC8F-445E-982A-C3030EEAD2BD}"/>
              </a:ext>
            </a:extLst>
          </p:cNvPr>
          <p:cNvSpPr txBox="1"/>
          <p:nvPr/>
        </p:nvSpPr>
        <p:spPr>
          <a:xfrm>
            <a:off x="7895998" y="3610048"/>
            <a:ext cx="1760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(4037 x 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8E2F1E9-34EC-483B-A0F6-018DB91BAAF4}"/>
              </a:ext>
            </a:extLst>
          </p:cNvPr>
          <p:cNvSpPr txBox="1"/>
          <p:nvPr/>
        </p:nvSpPr>
        <p:spPr>
          <a:xfrm>
            <a:off x="7101166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98765-199D-440E-B820-2FAF680257EB}"/>
              </a:ext>
            </a:extLst>
          </p:cNvPr>
          <p:cNvSpPr txBox="1"/>
          <p:nvPr/>
        </p:nvSpPr>
        <p:spPr>
          <a:xfrm>
            <a:off x="6282208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372CE9-D95B-42F3-BBB9-0DA24DBB1A97}"/>
              </a:ext>
            </a:extLst>
          </p:cNvPr>
          <p:cNvSpPr txBox="1"/>
          <p:nvPr/>
        </p:nvSpPr>
        <p:spPr>
          <a:xfrm>
            <a:off x="5317804" y="35417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0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BA36DA-BD34-47F0-98E2-5BF8851CA793}"/>
              </a:ext>
            </a:extLst>
          </p:cNvPr>
          <p:cNvCxnSpPr/>
          <p:nvPr/>
        </p:nvCxnSpPr>
        <p:spPr>
          <a:xfrm>
            <a:off x="4203058" y="5728160"/>
            <a:ext cx="369294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C6AEC1A-C625-4445-B53F-FA864364DC60}"/>
              </a:ext>
            </a:extLst>
          </p:cNvPr>
          <p:cNvSpPr txBox="1"/>
          <p:nvPr/>
        </p:nvSpPr>
        <p:spPr>
          <a:xfrm>
            <a:off x="4452235" y="36179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83A7F91-BAFD-4974-86F4-E0D116FB83A0}"/>
              </a:ext>
            </a:extLst>
          </p:cNvPr>
          <p:cNvSpPr txBox="1"/>
          <p:nvPr/>
        </p:nvSpPr>
        <p:spPr>
          <a:xfrm>
            <a:off x="9963152" y="3348438"/>
            <a:ext cx="18710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Before we multiply by 70, as we are multiplying by a tens number we place a 0 as a place holder.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Then multiply as normal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C9C94A-E240-4EDF-9371-E2777421BC21}"/>
              </a:ext>
            </a:extLst>
          </p:cNvPr>
          <p:cNvSpPr txBox="1"/>
          <p:nvPr/>
        </p:nvSpPr>
        <p:spPr>
          <a:xfrm>
            <a:off x="7101166" y="438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970E71-8D35-4B81-9D8B-059F63A92AAD}"/>
              </a:ext>
            </a:extLst>
          </p:cNvPr>
          <p:cNvSpPr txBox="1"/>
          <p:nvPr/>
        </p:nvSpPr>
        <p:spPr>
          <a:xfrm>
            <a:off x="6282208" y="4362665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EFED2F-A6E8-43E1-B616-E55EC156572D}"/>
              </a:ext>
            </a:extLst>
          </p:cNvPr>
          <p:cNvSpPr txBox="1"/>
          <p:nvPr/>
        </p:nvSpPr>
        <p:spPr>
          <a:xfrm>
            <a:off x="5393146" y="5040869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23639F-AB5F-44DD-AB5A-E7302B606C6B}"/>
              </a:ext>
            </a:extLst>
          </p:cNvPr>
          <p:cNvSpPr txBox="1"/>
          <p:nvPr/>
        </p:nvSpPr>
        <p:spPr>
          <a:xfrm>
            <a:off x="5328829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63B6A7-07C4-4E18-8A9D-52CF195E95FE}"/>
              </a:ext>
            </a:extLst>
          </p:cNvPr>
          <p:cNvSpPr txBox="1"/>
          <p:nvPr/>
        </p:nvSpPr>
        <p:spPr>
          <a:xfrm>
            <a:off x="4375450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229281-1B08-44B1-A12E-2D7C67B94C9F}"/>
              </a:ext>
            </a:extLst>
          </p:cNvPr>
          <p:cNvSpPr txBox="1"/>
          <p:nvPr/>
        </p:nvSpPr>
        <p:spPr>
          <a:xfrm>
            <a:off x="3422071" y="433623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6E2605-5917-41A2-B8A7-FC17F43BF49F}"/>
              </a:ext>
            </a:extLst>
          </p:cNvPr>
          <p:cNvSpPr txBox="1"/>
          <p:nvPr/>
        </p:nvSpPr>
        <p:spPr>
          <a:xfrm>
            <a:off x="755960" y="4562719"/>
            <a:ext cx="1871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Finally add them together.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434FEB1-A8DD-4874-91F8-357342CA1AD4}"/>
              </a:ext>
            </a:extLst>
          </p:cNvPr>
          <p:cNvSpPr txBox="1"/>
          <p:nvPr/>
        </p:nvSpPr>
        <p:spPr>
          <a:xfrm>
            <a:off x="7080283" y="523724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63E78DD-46F8-431C-AE42-C6CA43BAD3A9}"/>
              </a:ext>
            </a:extLst>
          </p:cNvPr>
          <p:cNvSpPr txBox="1"/>
          <p:nvPr/>
        </p:nvSpPr>
        <p:spPr>
          <a:xfrm>
            <a:off x="6239483" y="523867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A51C219-46FF-4AF1-94A5-E1C882BB5B09}"/>
              </a:ext>
            </a:extLst>
          </p:cNvPr>
          <p:cNvSpPr txBox="1"/>
          <p:nvPr/>
        </p:nvSpPr>
        <p:spPr>
          <a:xfrm>
            <a:off x="5355475" y="52372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22CB8-3A9C-44A2-B510-4A6C4ED113D9}"/>
              </a:ext>
            </a:extLst>
          </p:cNvPr>
          <p:cNvSpPr txBox="1"/>
          <p:nvPr/>
        </p:nvSpPr>
        <p:spPr>
          <a:xfrm>
            <a:off x="4356593" y="525472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CAC56AE-7455-4389-B6CE-76EE8B379081}"/>
              </a:ext>
            </a:extLst>
          </p:cNvPr>
          <p:cNvSpPr txBox="1"/>
          <p:nvPr/>
        </p:nvSpPr>
        <p:spPr>
          <a:xfrm>
            <a:off x="3521366" y="528662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EA6B560-4BA4-4DF3-B31E-CEDEDDD8250A}"/>
              </a:ext>
            </a:extLst>
          </p:cNvPr>
          <p:cNvCxnSpPr/>
          <p:nvPr/>
        </p:nvCxnSpPr>
        <p:spPr>
          <a:xfrm flipV="1">
            <a:off x="5331415" y="5251952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43216F2-FD5B-491F-980F-A595D015002E}"/>
              </a:ext>
            </a:extLst>
          </p:cNvPr>
          <p:cNvSpPr txBox="1"/>
          <p:nvPr/>
        </p:nvSpPr>
        <p:spPr>
          <a:xfrm>
            <a:off x="2963453" y="433377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BD1C384-C7B3-4DDF-B6FF-66E705D594E1}"/>
              </a:ext>
            </a:extLst>
          </p:cNvPr>
          <p:cNvSpPr txBox="1"/>
          <p:nvPr/>
        </p:nvSpPr>
        <p:spPr>
          <a:xfrm>
            <a:off x="2865754" y="520905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15A93C8-82CA-420F-8EE9-E1B5E70C25B7}"/>
              </a:ext>
            </a:extLst>
          </p:cNvPr>
          <p:cNvSpPr txBox="1"/>
          <p:nvPr/>
        </p:nvSpPr>
        <p:spPr>
          <a:xfrm>
            <a:off x="4632765" y="502438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accent6"/>
                </a:solidFill>
              </a:rPr>
              <a:t>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2580FAB-AC5E-4E44-BA74-1CFE5DF161A2}"/>
              </a:ext>
            </a:extLst>
          </p:cNvPr>
          <p:cNvCxnSpPr/>
          <p:nvPr/>
        </p:nvCxnSpPr>
        <p:spPr>
          <a:xfrm flipV="1">
            <a:off x="4624931" y="5228223"/>
            <a:ext cx="358930" cy="383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AB40797-7156-46F1-B805-35124EA7CD48}"/>
              </a:ext>
            </a:extLst>
          </p:cNvPr>
          <p:cNvSpPr txBox="1"/>
          <p:nvPr/>
        </p:nvSpPr>
        <p:spPr>
          <a:xfrm>
            <a:off x="7895998" y="4362665"/>
            <a:ext cx="1970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>
                <a:solidFill>
                  <a:srgbClr val="00B0F0"/>
                </a:solidFill>
              </a:rPr>
              <a:t>(4037 x 80)</a:t>
            </a:r>
            <a:endParaRPr lang="en-GB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53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8" grpId="0"/>
      <p:bldP spid="30" grpId="0"/>
      <p:bldP spid="31" grpId="0"/>
      <p:bldP spid="39" grpId="0"/>
      <p:bldP spid="40" grpId="0"/>
      <p:bldP spid="41" grpId="0"/>
      <p:bldP spid="43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1151</TotalTime>
  <Words>403</Words>
  <Application>Microsoft Office PowerPoint</Application>
  <PresentationFormat>Widescreen</PresentationFormat>
  <Paragraphs>136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98</cp:revision>
  <dcterms:created xsi:type="dcterms:W3CDTF">2020-03-20T11:22:32Z</dcterms:created>
  <dcterms:modified xsi:type="dcterms:W3CDTF">2020-04-28T13:10:07Z</dcterms:modified>
</cp:coreProperties>
</file>