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#8 dividing by a two digit number writing remainders as fractions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1126435" y="556591"/>
            <a:ext cx="194636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1372÷ 36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74615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0681C18-E9FE-45EF-A968-D9B34E74E0B9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36.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4B330E-8331-4ED2-8210-CE002623F3D4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36</a:t>
            </a:r>
          </a:p>
          <a:p>
            <a:pPr algn="ctr"/>
            <a:r>
              <a:rPr lang="en-GB" dirty="0"/>
              <a:t>72</a:t>
            </a:r>
          </a:p>
          <a:p>
            <a:pPr algn="ctr"/>
            <a:r>
              <a:rPr lang="en-GB" dirty="0"/>
              <a:t>108</a:t>
            </a:r>
          </a:p>
          <a:p>
            <a:pPr algn="ctr"/>
            <a:r>
              <a:rPr lang="en-GB" dirty="0"/>
              <a:t>144</a:t>
            </a:r>
          </a:p>
          <a:p>
            <a:pPr algn="ctr"/>
            <a:r>
              <a:rPr lang="en-GB" dirty="0"/>
              <a:t>180</a:t>
            </a:r>
          </a:p>
          <a:p>
            <a:pPr algn="ctr"/>
            <a:r>
              <a:rPr lang="en-GB" dirty="0"/>
              <a:t>216</a:t>
            </a:r>
          </a:p>
          <a:p>
            <a:pPr algn="ctr"/>
            <a:r>
              <a:rPr lang="en-GB" dirty="0"/>
              <a:t>252</a:t>
            </a:r>
          </a:p>
          <a:p>
            <a:pPr algn="ctr"/>
            <a:r>
              <a:rPr lang="en-GB" dirty="0"/>
              <a:t>288</a:t>
            </a:r>
          </a:p>
          <a:p>
            <a:pPr algn="ctr"/>
            <a:r>
              <a:rPr lang="en-GB" dirty="0"/>
              <a:t>324</a:t>
            </a:r>
          </a:p>
          <a:p>
            <a:pPr algn="ctr"/>
            <a:r>
              <a:rPr lang="en-GB" dirty="0"/>
              <a:t>360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EE0B3E-D559-47F6-8E6A-541A31CE410D}"/>
              </a:ext>
            </a:extLst>
          </p:cNvPr>
          <p:cNvSpPr txBox="1"/>
          <p:nvPr/>
        </p:nvSpPr>
        <p:spPr>
          <a:xfrm>
            <a:off x="6202017" y="278295"/>
            <a:ext cx="3419061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Start in the largest column. </a:t>
            </a:r>
          </a:p>
          <a:p>
            <a:pPr algn="ctr"/>
            <a:r>
              <a:rPr lang="en-GB" sz="1600" dirty="0"/>
              <a:t>We can’t do 1 divide by 36 so we put a 0 as a place holder.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096108-EBE6-4EE4-9128-295C7A7914F5}"/>
              </a:ext>
            </a:extLst>
          </p:cNvPr>
          <p:cNvSpPr txBox="1"/>
          <p:nvPr/>
        </p:nvSpPr>
        <p:spPr>
          <a:xfrm>
            <a:off x="6202017" y="1305192"/>
            <a:ext cx="357366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13 divided by 36 so we put a 0 as a place holder.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EBE75A-5C51-4128-B205-2CC825652893}"/>
              </a:ext>
            </a:extLst>
          </p:cNvPr>
          <p:cNvSpPr txBox="1"/>
          <p:nvPr/>
        </p:nvSpPr>
        <p:spPr>
          <a:xfrm>
            <a:off x="6241774" y="2111299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do 137 divided by 36. </a:t>
            </a:r>
          </a:p>
          <a:p>
            <a:pPr algn="ctr"/>
            <a:r>
              <a:rPr lang="en-GB" sz="1600" dirty="0"/>
              <a:t>We can make 3 groups which is 108. </a:t>
            </a:r>
          </a:p>
          <a:p>
            <a:pPr algn="ctr"/>
            <a:r>
              <a:rPr lang="en-GB" sz="1600" dirty="0"/>
              <a:t>Groups at the top take away underneath.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115F99-2EB4-4DCD-8786-EDAD302B041B}"/>
              </a:ext>
            </a:extLst>
          </p:cNvPr>
          <p:cNvSpPr txBox="1"/>
          <p:nvPr/>
        </p:nvSpPr>
        <p:spPr>
          <a:xfrm>
            <a:off x="6221348" y="3377096"/>
            <a:ext cx="353500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29 divided by 36 so we bring down the 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62BF503-5401-4AFF-8ADA-90ABF904F675}"/>
              </a:ext>
            </a:extLst>
          </p:cNvPr>
          <p:cNvSpPr txBox="1"/>
          <p:nvPr/>
        </p:nvSpPr>
        <p:spPr>
          <a:xfrm>
            <a:off x="6202017" y="4209268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292 divided by 36 is 8 groups which is 288</a:t>
            </a:r>
          </a:p>
          <a:p>
            <a:pPr algn="ctr"/>
            <a:r>
              <a:rPr lang="en-GB" sz="1600" dirty="0"/>
              <a:t>Groups at the top, takeaway underneath.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3193775" y="435402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EC994A-38D7-4C86-B62B-847E2BE7CD27}"/>
              </a:ext>
            </a:extLst>
          </p:cNvPr>
          <p:cNvSpPr txBox="1"/>
          <p:nvPr/>
        </p:nvSpPr>
        <p:spPr>
          <a:xfrm>
            <a:off x="6154543" y="5431964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1372÷ 36 = 38 remainder 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81669D2-2D9F-4A36-A923-6E2811B7062A}"/>
              </a:ext>
            </a:extLst>
          </p:cNvPr>
          <p:cNvSpPr txBox="1"/>
          <p:nvPr/>
        </p:nvSpPr>
        <p:spPr>
          <a:xfrm>
            <a:off x="892738" y="6050239"/>
            <a:ext cx="407198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4 left out of a group of 36 so…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3ABDC3B-2BA8-4C16-B371-0D52AD2E8927}"/>
              </a:ext>
            </a:extLst>
          </p:cNvPr>
          <p:cNvSpPr txBox="1"/>
          <p:nvPr/>
        </p:nvSpPr>
        <p:spPr>
          <a:xfrm>
            <a:off x="5950228" y="6161239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1372÷ 36 = 38 </a:t>
            </a:r>
            <a:r>
              <a:rPr lang="en-GB" sz="2000" dirty="0"/>
              <a:t>4/36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4788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8" grpId="0"/>
      <p:bldP spid="60" grpId="0" animBg="1"/>
      <p:bldP spid="61" grpId="0"/>
      <p:bldP spid="62" grpId="0"/>
      <p:bldP spid="63" grpId="0"/>
      <p:bldP spid="64" grpId="0"/>
      <p:bldP spid="65" grpId="0"/>
      <p:bldP spid="67" grpId="0"/>
      <p:bldP spid="68" grpId="0" animBg="1"/>
      <p:bldP spid="69" grpId="0" animBg="1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1126435" y="556591"/>
            <a:ext cx="205896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1668 ÷ 45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6957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0681C18-E9FE-45EF-A968-D9B34E74E0B9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45.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4B330E-8331-4ED2-8210-CE002623F3D4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45</a:t>
            </a:r>
          </a:p>
          <a:p>
            <a:pPr algn="ctr"/>
            <a:r>
              <a:rPr lang="en-GB" dirty="0"/>
              <a:t>90</a:t>
            </a:r>
          </a:p>
          <a:p>
            <a:pPr algn="ctr"/>
            <a:r>
              <a:rPr lang="en-GB" dirty="0"/>
              <a:t>135</a:t>
            </a:r>
          </a:p>
          <a:p>
            <a:pPr algn="ctr"/>
            <a:r>
              <a:rPr lang="en-GB" dirty="0"/>
              <a:t>180</a:t>
            </a:r>
          </a:p>
          <a:p>
            <a:pPr algn="ctr"/>
            <a:r>
              <a:rPr lang="en-GB" dirty="0"/>
              <a:t>225</a:t>
            </a:r>
          </a:p>
          <a:p>
            <a:pPr algn="ctr"/>
            <a:r>
              <a:rPr lang="en-GB" dirty="0"/>
              <a:t>270</a:t>
            </a:r>
          </a:p>
          <a:p>
            <a:pPr algn="ctr"/>
            <a:r>
              <a:rPr lang="en-GB" dirty="0"/>
              <a:t>315</a:t>
            </a:r>
          </a:p>
          <a:p>
            <a:pPr algn="ctr"/>
            <a:r>
              <a:rPr lang="en-GB" dirty="0"/>
              <a:t>360</a:t>
            </a:r>
          </a:p>
          <a:p>
            <a:pPr algn="ctr"/>
            <a:r>
              <a:rPr lang="en-GB" dirty="0"/>
              <a:t>405</a:t>
            </a:r>
          </a:p>
          <a:p>
            <a:pPr algn="ctr"/>
            <a:r>
              <a:rPr lang="en-GB" dirty="0"/>
              <a:t>450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EE0B3E-D559-47F6-8E6A-541A31CE410D}"/>
              </a:ext>
            </a:extLst>
          </p:cNvPr>
          <p:cNvSpPr txBox="1"/>
          <p:nvPr/>
        </p:nvSpPr>
        <p:spPr>
          <a:xfrm>
            <a:off x="6202017" y="278295"/>
            <a:ext cx="3419061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Start in the largest column. </a:t>
            </a:r>
          </a:p>
          <a:p>
            <a:pPr algn="ctr"/>
            <a:r>
              <a:rPr lang="en-GB" sz="1600" dirty="0"/>
              <a:t>We can’t do 1 divide by 45 so we put a 0 as a place holder.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096108-EBE6-4EE4-9128-295C7A7914F5}"/>
              </a:ext>
            </a:extLst>
          </p:cNvPr>
          <p:cNvSpPr txBox="1"/>
          <p:nvPr/>
        </p:nvSpPr>
        <p:spPr>
          <a:xfrm>
            <a:off x="6162815" y="1209928"/>
            <a:ext cx="357366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16 divided by 45 so we put a 0 as a place holder.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EBE75A-5C51-4128-B205-2CC825652893}"/>
              </a:ext>
            </a:extLst>
          </p:cNvPr>
          <p:cNvSpPr txBox="1"/>
          <p:nvPr/>
        </p:nvSpPr>
        <p:spPr>
          <a:xfrm>
            <a:off x="6182146" y="1938710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do 166 divided by 45. </a:t>
            </a:r>
          </a:p>
          <a:p>
            <a:pPr algn="ctr"/>
            <a:r>
              <a:rPr lang="en-GB" sz="1600" dirty="0"/>
              <a:t>We can make 3 groups which is 135. </a:t>
            </a:r>
          </a:p>
          <a:p>
            <a:pPr algn="ctr"/>
            <a:r>
              <a:rPr lang="en-GB" sz="1600" dirty="0"/>
              <a:t>Groups at the top take away underneath.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115F99-2EB4-4DCD-8786-EDAD302B041B}"/>
              </a:ext>
            </a:extLst>
          </p:cNvPr>
          <p:cNvSpPr txBox="1"/>
          <p:nvPr/>
        </p:nvSpPr>
        <p:spPr>
          <a:xfrm>
            <a:off x="6162815" y="3152361"/>
            <a:ext cx="353500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31 divided by 45 so we bring down the 5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62BF503-5401-4AFF-8ADA-90ABF904F675}"/>
              </a:ext>
            </a:extLst>
          </p:cNvPr>
          <p:cNvSpPr txBox="1"/>
          <p:nvPr/>
        </p:nvSpPr>
        <p:spPr>
          <a:xfrm>
            <a:off x="6201478" y="3904930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315 divided by 45 is 7 groups which is 315</a:t>
            </a:r>
          </a:p>
          <a:p>
            <a:pPr algn="ctr"/>
            <a:r>
              <a:rPr lang="en-GB" sz="1600" dirty="0"/>
              <a:t>Groups at the top, takeaway underneath.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3193775" y="4354023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EC994A-38D7-4C86-B62B-847E2BE7CD27}"/>
              </a:ext>
            </a:extLst>
          </p:cNvPr>
          <p:cNvSpPr txBox="1"/>
          <p:nvPr/>
        </p:nvSpPr>
        <p:spPr>
          <a:xfrm>
            <a:off x="6206714" y="5283341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1665÷ 45 = 37 remainder 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1942A6-0D59-4C8C-9F3A-91D2A7394051}"/>
              </a:ext>
            </a:extLst>
          </p:cNvPr>
          <p:cNvSpPr txBox="1"/>
          <p:nvPr/>
        </p:nvSpPr>
        <p:spPr>
          <a:xfrm>
            <a:off x="892738" y="6050239"/>
            <a:ext cx="407198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3 left out of a group of 45 so…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A991FEA-F7AA-465F-8C95-8507D2043B53}"/>
              </a:ext>
            </a:extLst>
          </p:cNvPr>
          <p:cNvSpPr txBox="1"/>
          <p:nvPr/>
        </p:nvSpPr>
        <p:spPr>
          <a:xfrm>
            <a:off x="5950228" y="6161239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1665÷ 45 = 37 </a:t>
            </a:r>
            <a:r>
              <a:rPr lang="en-GB" sz="2000" dirty="0"/>
              <a:t>3/45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5679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8" grpId="0"/>
      <p:bldP spid="60" grpId="0" animBg="1"/>
      <p:bldP spid="61" grpId="0"/>
      <p:bldP spid="62" grpId="0"/>
      <p:bldP spid="63" grpId="0"/>
      <p:bldP spid="64" grpId="0"/>
      <p:bldP spid="65" grpId="0"/>
      <p:bldP spid="67" grpId="0"/>
      <p:bldP spid="68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FDCC009F-F40A-4FDC-879A-28CC09632FDB}"/>
              </a:ext>
            </a:extLst>
          </p:cNvPr>
          <p:cNvSpPr txBox="1"/>
          <p:nvPr/>
        </p:nvSpPr>
        <p:spPr>
          <a:xfrm>
            <a:off x="1126435" y="556591"/>
            <a:ext cx="2034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6449 ÷ 74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48B719-B066-41A8-B232-313C07AD33B0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74.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0B9EC6-6087-486B-969E-3672A9A90249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74</a:t>
            </a:r>
          </a:p>
          <a:p>
            <a:pPr algn="ctr"/>
            <a:r>
              <a:rPr lang="en-GB" dirty="0"/>
              <a:t>148</a:t>
            </a:r>
          </a:p>
          <a:p>
            <a:pPr algn="ctr"/>
            <a:r>
              <a:rPr lang="en-GB" dirty="0"/>
              <a:t>222</a:t>
            </a:r>
          </a:p>
          <a:p>
            <a:pPr algn="ctr"/>
            <a:r>
              <a:rPr lang="en-GB" dirty="0"/>
              <a:t>296</a:t>
            </a:r>
          </a:p>
          <a:p>
            <a:pPr algn="ctr"/>
            <a:r>
              <a:rPr lang="en-GB" dirty="0"/>
              <a:t>370</a:t>
            </a:r>
          </a:p>
          <a:p>
            <a:pPr algn="ctr"/>
            <a:r>
              <a:rPr lang="en-GB" dirty="0"/>
              <a:t>444</a:t>
            </a:r>
          </a:p>
          <a:p>
            <a:pPr algn="ctr"/>
            <a:r>
              <a:rPr lang="en-GB" dirty="0"/>
              <a:t>518</a:t>
            </a:r>
          </a:p>
          <a:p>
            <a:pPr algn="ctr"/>
            <a:r>
              <a:rPr lang="en-GB" dirty="0"/>
              <a:t>592</a:t>
            </a:r>
          </a:p>
          <a:p>
            <a:pPr algn="ctr"/>
            <a:r>
              <a:rPr lang="en-GB" dirty="0"/>
              <a:t>666</a:t>
            </a:r>
          </a:p>
          <a:p>
            <a:pPr algn="ctr"/>
            <a:r>
              <a:rPr lang="en-GB" dirty="0"/>
              <a:t>740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922A060-7027-4FBE-A3F9-3385A5140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82531"/>
              </p:ext>
            </p:extLst>
          </p:nvPr>
        </p:nvGraphicFramePr>
        <p:xfrm>
          <a:off x="1541670" y="1620812"/>
          <a:ext cx="4408558" cy="43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</a:tbl>
          </a:graphicData>
        </a:graphic>
      </p:graphicFrame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B392E73-F943-46FF-B3C3-F8AA9D67854B}"/>
              </a:ext>
            </a:extLst>
          </p:cNvPr>
          <p:cNvCxnSpPr>
            <a:cxnSpLocks/>
          </p:cNvCxnSpPr>
          <p:nvPr/>
        </p:nvCxnSpPr>
        <p:spPr>
          <a:xfrm flipV="1">
            <a:off x="2796209" y="2875722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5645665-4063-4BF8-A91C-0C00B839B665}"/>
              </a:ext>
            </a:extLst>
          </p:cNvPr>
          <p:cNvCxnSpPr>
            <a:cxnSpLocks/>
          </p:cNvCxnSpPr>
          <p:nvPr/>
        </p:nvCxnSpPr>
        <p:spPr>
          <a:xfrm>
            <a:off x="2816088" y="2875722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7499C95-340C-4D9B-AC6C-F10309876601}"/>
              </a:ext>
            </a:extLst>
          </p:cNvPr>
          <p:cNvSpPr txBox="1"/>
          <p:nvPr/>
        </p:nvSpPr>
        <p:spPr>
          <a:xfrm>
            <a:off x="6202017" y="278295"/>
            <a:ext cx="3419061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Start in the largest column. </a:t>
            </a:r>
          </a:p>
          <a:p>
            <a:pPr algn="ctr"/>
            <a:r>
              <a:rPr lang="en-GB" sz="1600" dirty="0"/>
              <a:t>We can’t do 6 divided by 74 so we put a 0 as a place holder.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D78E5A7-BF5B-4147-A4A7-8D9DD39157B4}"/>
              </a:ext>
            </a:extLst>
          </p:cNvPr>
          <p:cNvSpPr txBox="1"/>
          <p:nvPr/>
        </p:nvSpPr>
        <p:spPr>
          <a:xfrm>
            <a:off x="2928730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FB7EC65-06B6-4277-860F-BD3670B6D0A6}"/>
              </a:ext>
            </a:extLst>
          </p:cNvPr>
          <p:cNvSpPr txBox="1"/>
          <p:nvPr/>
        </p:nvSpPr>
        <p:spPr>
          <a:xfrm>
            <a:off x="6171097" y="1251642"/>
            <a:ext cx="357366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64 divided by 74 so we put a 0 as a place holder.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24C111-E0A0-408E-8735-89D8A1E2EAA3}"/>
              </a:ext>
            </a:extLst>
          </p:cNvPr>
          <p:cNvSpPr txBox="1"/>
          <p:nvPr/>
        </p:nvSpPr>
        <p:spPr>
          <a:xfrm>
            <a:off x="3533914" y="223933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5530615-F29C-405C-9231-4107E2C70A0F}"/>
              </a:ext>
            </a:extLst>
          </p:cNvPr>
          <p:cNvSpPr txBox="1"/>
          <p:nvPr/>
        </p:nvSpPr>
        <p:spPr>
          <a:xfrm>
            <a:off x="6163368" y="1968197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do 644 divided by 74.</a:t>
            </a:r>
          </a:p>
          <a:p>
            <a:pPr algn="ctr"/>
            <a:r>
              <a:rPr lang="en-GB" sz="1600" dirty="0"/>
              <a:t>We can make 8 groups which is 592.</a:t>
            </a:r>
          </a:p>
          <a:p>
            <a:pPr algn="ctr"/>
            <a:r>
              <a:rPr lang="en-GB" sz="1600" dirty="0"/>
              <a:t>Groups at the top and take away underneath.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848C29D-F292-413C-B008-430901ECC124}"/>
              </a:ext>
            </a:extLst>
          </p:cNvPr>
          <p:cNvSpPr txBox="1"/>
          <p:nvPr/>
        </p:nvSpPr>
        <p:spPr>
          <a:xfrm>
            <a:off x="4082774" y="222939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D0CF702-353A-43AB-9603-861830878197}"/>
              </a:ext>
            </a:extLst>
          </p:cNvPr>
          <p:cNvSpPr txBox="1"/>
          <p:nvPr/>
        </p:nvSpPr>
        <p:spPr>
          <a:xfrm>
            <a:off x="2892289" y="34942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F788414-90F6-44C3-8F87-02BCD393D7E7}"/>
              </a:ext>
            </a:extLst>
          </p:cNvPr>
          <p:cNvSpPr txBox="1"/>
          <p:nvPr/>
        </p:nvSpPr>
        <p:spPr>
          <a:xfrm>
            <a:off x="3528395" y="347409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E1D3C7-50F5-45E7-8B4C-4E2D3C2F1A1B}"/>
              </a:ext>
            </a:extLst>
          </p:cNvPr>
          <p:cNvSpPr txBox="1"/>
          <p:nvPr/>
        </p:nvSpPr>
        <p:spPr>
          <a:xfrm>
            <a:off x="4103205" y="345024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F14846D-B2C2-4E50-A8D1-13B41588E8BD}"/>
              </a:ext>
            </a:extLst>
          </p:cNvPr>
          <p:cNvSpPr txBox="1"/>
          <p:nvPr/>
        </p:nvSpPr>
        <p:spPr>
          <a:xfrm>
            <a:off x="2605156" y="318851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A64C4F5-A7B0-488A-8BFE-15991FD356A7}"/>
              </a:ext>
            </a:extLst>
          </p:cNvPr>
          <p:cNvCxnSpPr/>
          <p:nvPr/>
        </p:nvCxnSpPr>
        <p:spPr>
          <a:xfrm>
            <a:off x="2770814" y="4096577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72CEC35-7580-4E07-93B5-5159FE86D4D7}"/>
              </a:ext>
            </a:extLst>
          </p:cNvPr>
          <p:cNvSpPr txBox="1"/>
          <p:nvPr/>
        </p:nvSpPr>
        <p:spPr>
          <a:xfrm>
            <a:off x="4172784" y="414057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07AA509-6039-4E40-945C-21C076F796F0}"/>
              </a:ext>
            </a:extLst>
          </p:cNvPr>
          <p:cNvSpPr txBox="1"/>
          <p:nvPr/>
        </p:nvSpPr>
        <p:spPr>
          <a:xfrm>
            <a:off x="3523424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78D768C-E6FB-4A19-B69F-5ADE9881E345}"/>
              </a:ext>
            </a:extLst>
          </p:cNvPr>
          <p:cNvSpPr txBox="1"/>
          <p:nvPr/>
        </p:nvSpPr>
        <p:spPr>
          <a:xfrm>
            <a:off x="6171097" y="3150926"/>
            <a:ext cx="353500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52 divided by 74 so we bring down the 9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61E2D68-A725-4B4B-855C-39D9F65B8FBA}"/>
              </a:ext>
            </a:extLst>
          </p:cNvPr>
          <p:cNvCxnSpPr/>
          <p:nvPr/>
        </p:nvCxnSpPr>
        <p:spPr>
          <a:xfrm>
            <a:off x="5006013" y="3474092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9238565D-14F0-42A2-8D6F-AD976C872C0C}"/>
              </a:ext>
            </a:extLst>
          </p:cNvPr>
          <p:cNvSpPr txBox="1"/>
          <p:nvPr/>
        </p:nvSpPr>
        <p:spPr>
          <a:xfrm>
            <a:off x="4805019" y="410298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F3C8F9D-F040-4FC1-834F-85B09ADEC1BC}"/>
              </a:ext>
            </a:extLst>
          </p:cNvPr>
          <p:cNvSpPr txBox="1"/>
          <p:nvPr/>
        </p:nvSpPr>
        <p:spPr>
          <a:xfrm>
            <a:off x="6217765" y="3863571"/>
            <a:ext cx="3535006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529 divided by 74 is 7 groups which is 518</a:t>
            </a:r>
          </a:p>
          <a:p>
            <a:pPr algn="ctr"/>
            <a:r>
              <a:rPr lang="en-GB" sz="1600" dirty="0"/>
              <a:t>Groups at the top, takeaway underneath.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EC3238E-5D6A-4883-A2B1-3E081EAAAC99}"/>
              </a:ext>
            </a:extLst>
          </p:cNvPr>
          <p:cNvSpPr txBox="1"/>
          <p:nvPr/>
        </p:nvSpPr>
        <p:spPr>
          <a:xfrm>
            <a:off x="4699552" y="2225854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CC67EDC-28E3-4376-ADEE-6977C16DF0D9}"/>
              </a:ext>
            </a:extLst>
          </p:cNvPr>
          <p:cNvSpPr txBox="1"/>
          <p:nvPr/>
        </p:nvSpPr>
        <p:spPr>
          <a:xfrm>
            <a:off x="4163123" y="47045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4F4E01D-7571-47A7-8144-F2CB4393C35F}"/>
              </a:ext>
            </a:extLst>
          </p:cNvPr>
          <p:cNvSpPr txBox="1"/>
          <p:nvPr/>
        </p:nvSpPr>
        <p:spPr>
          <a:xfrm>
            <a:off x="3513763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99F171D-9C2A-461A-9E6E-30A5238401E8}"/>
              </a:ext>
            </a:extLst>
          </p:cNvPr>
          <p:cNvCxnSpPr/>
          <p:nvPr/>
        </p:nvCxnSpPr>
        <p:spPr>
          <a:xfrm>
            <a:off x="3387592" y="5313301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01449765-00E1-4600-9111-D3A2055244C3}"/>
              </a:ext>
            </a:extLst>
          </p:cNvPr>
          <p:cNvSpPr txBox="1"/>
          <p:nvPr/>
        </p:nvSpPr>
        <p:spPr>
          <a:xfrm>
            <a:off x="4754770" y="536146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F58A4F7-0269-4159-90B9-F0259A8FD2DE}"/>
              </a:ext>
            </a:extLst>
          </p:cNvPr>
          <p:cNvSpPr txBox="1"/>
          <p:nvPr/>
        </p:nvSpPr>
        <p:spPr>
          <a:xfrm>
            <a:off x="4795358" y="466697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5C6D618-8FCD-47EA-B984-9013BC02259B}"/>
              </a:ext>
            </a:extLst>
          </p:cNvPr>
          <p:cNvSpPr txBox="1"/>
          <p:nvPr/>
        </p:nvSpPr>
        <p:spPr>
          <a:xfrm>
            <a:off x="6241774" y="5350892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6438÷ 74 = 87 r 11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B62909A-FA9E-4394-B46C-22B8D26AF809}"/>
              </a:ext>
            </a:extLst>
          </p:cNvPr>
          <p:cNvSpPr txBox="1"/>
          <p:nvPr/>
        </p:nvSpPr>
        <p:spPr>
          <a:xfrm>
            <a:off x="4149315" y="531330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5E22710-7D9F-4ABE-9841-9BCDE6482D69}"/>
              </a:ext>
            </a:extLst>
          </p:cNvPr>
          <p:cNvSpPr txBox="1"/>
          <p:nvPr/>
        </p:nvSpPr>
        <p:spPr>
          <a:xfrm>
            <a:off x="892738" y="6050239"/>
            <a:ext cx="4071984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11 left out of a group 74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AA077E6-81C3-4426-B72D-4CA673AE398F}"/>
              </a:ext>
            </a:extLst>
          </p:cNvPr>
          <p:cNvSpPr txBox="1"/>
          <p:nvPr/>
        </p:nvSpPr>
        <p:spPr>
          <a:xfrm>
            <a:off x="5950228" y="6161239"/>
            <a:ext cx="565585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6438÷ 74 = 87 </a:t>
            </a:r>
            <a:r>
              <a:rPr lang="en-GB" sz="2000" dirty="0"/>
              <a:t>11/74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42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6" grpId="0" animBg="1"/>
      <p:bldP spid="59" grpId="0"/>
      <p:bldP spid="70" grpId="0" animBg="1"/>
      <p:bldP spid="71" grpId="0"/>
      <p:bldP spid="72" grpId="0" animBg="1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 animBg="1"/>
      <p:bldP spid="83" grpId="0"/>
      <p:bldP spid="84" grpId="0" animBg="1"/>
      <p:bldP spid="85" grpId="0"/>
      <p:bldP spid="86" grpId="0"/>
      <p:bldP spid="87" grpId="0"/>
      <p:bldP spid="89" grpId="0"/>
      <p:bldP spid="90" grpId="0"/>
      <p:bldP spid="91" grpId="0" animBg="1"/>
      <p:bldP spid="92" grpId="0"/>
      <p:bldP spid="93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186DA1-72CC-4976-9F77-7BF574DDA68C}"/>
              </a:ext>
            </a:extLst>
          </p:cNvPr>
          <p:cNvSpPr txBox="1"/>
          <p:nvPr/>
        </p:nvSpPr>
        <p:spPr>
          <a:xfrm>
            <a:off x="969715" y="189779"/>
            <a:ext cx="20525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4375 ÷ 28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8F5CD4-5690-45C5-B419-321ADD36A123}"/>
              </a:ext>
            </a:extLst>
          </p:cNvPr>
          <p:cNvSpPr txBox="1"/>
          <p:nvPr/>
        </p:nvSpPr>
        <p:spPr>
          <a:xfrm>
            <a:off x="9965635" y="278295"/>
            <a:ext cx="184476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thing we need to do is write down the first 10 multiples of 28.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320AF-BAD4-4DC5-94FC-DDE024B46FA9}"/>
              </a:ext>
            </a:extLst>
          </p:cNvPr>
          <p:cNvSpPr txBox="1"/>
          <p:nvPr/>
        </p:nvSpPr>
        <p:spPr>
          <a:xfrm>
            <a:off x="10471425" y="1997839"/>
            <a:ext cx="83318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28</a:t>
            </a:r>
          </a:p>
          <a:p>
            <a:pPr algn="ctr"/>
            <a:r>
              <a:rPr lang="en-GB" dirty="0"/>
              <a:t>56</a:t>
            </a:r>
          </a:p>
          <a:p>
            <a:pPr algn="ctr"/>
            <a:r>
              <a:rPr lang="en-GB" dirty="0"/>
              <a:t>84</a:t>
            </a:r>
          </a:p>
          <a:p>
            <a:pPr algn="ctr"/>
            <a:r>
              <a:rPr lang="en-GB" dirty="0"/>
              <a:t>112</a:t>
            </a:r>
          </a:p>
          <a:p>
            <a:pPr algn="ctr"/>
            <a:r>
              <a:rPr lang="en-GB" dirty="0"/>
              <a:t>140</a:t>
            </a:r>
          </a:p>
          <a:p>
            <a:pPr algn="ctr"/>
            <a:r>
              <a:rPr lang="en-GB" dirty="0"/>
              <a:t>168</a:t>
            </a:r>
          </a:p>
          <a:p>
            <a:pPr algn="ctr"/>
            <a:r>
              <a:rPr lang="en-GB" dirty="0"/>
              <a:t>196</a:t>
            </a:r>
          </a:p>
          <a:p>
            <a:pPr algn="ctr"/>
            <a:r>
              <a:rPr lang="en-GB" dirty="0"/>
              <a:t>224</a:t>
            </a:r>
          </a:p>
          <a:p>
            <a:pPr algn="ctr"/>
            <a:r>
              <a:rPr lang="en-GB" dirty="0"/>
              <a:t>252</a:t>
            </a:r>
          </a:p>
          <a:p>
            <a:pPr algn="ctr"/>
            <a:r>
              <a:rPr lang="en-GB" dirty="0"/>
              <a:t>280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102DF7-51B5-4DBE-AC23-6A1745B16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44838"/>
              </p:ext>
            </p:extLst>
          </p:nvPr>
        </p:nvGraphicFramePr>
        <p:xfrm>
          <a:off x="1391477" y="840361"/>
          <a:ext cx="4408558" cy="55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94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629794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</a:tblGrid>
              <a:tr h="617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9182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278501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223119-5F47-4241-B5E4-1F03723F0D9F}"/>
              </a:ext>
            </a:extLst>
          </p:cNvPr>
          <p:cNvCxnSpPr>
            <a:cxnSpLocks/>
          </p:cNvCxnSpPr>
          <p:nvPr/>
        </p:nvCxnSpPr>
        <p:spPr>
          <a:xfrm>
            <a:off x="2665895" y="2095271"/>
            <a:ext cx="2498034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227A52-C879-45F1-A905-9354860EC30E}"/>
              </a:ext>
            </a:extLst>
          </p:cNvPr>
          <p:cNvCxnSpPr>
            <a:cxnSpLocks/>
          </p:cNvCxnSpPr>
          <p:nvPr/>
        </p:nvCxnSpPr>
        <p:spPr>
          <a:xfrm flipV="1">
            <a:off x="2646016" y="2095271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579348-698D-487C-9BE3-901581972097}"/>
              </a:ext>
            </a:extLst>
          </p:cNvPr>
          <p:cNvSpPr txBox="1"/>
          <p:nvPr/>
        </p:nvSpPr>
        <p:spPr>
          <a:xfrm>
            <a:off x="5897217" y="278295"/>
            <a:ext cx="3723861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Start in the largest column. We can’t do 4 divided by 28 so we put a 0 as a place holder.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84E46A-0477-43D1-A045-5B4D8FE4A2F9}"/>
              </a:ext>
            </a:extLst>
          </p:cNvPr>
          <p:cNvSpPr txBox="1"/>
          <p:nvPr/>
        </p:nvSpPr>
        <p:spPr>
          <a:xfrm>
            <a:off x="2778537" y="145887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5AF13-D1E8-4788-8A91-221D7A9B3577}"/>
              </a:ext>
            </a:extLst>
          </p:cNvPr>
          <p:cNvSpPr txBox="1"/>
          <p:nvPr/>
        </p:nvSpPr>
        <p:spPr>
          <a:xfrm>
            <a:off x="5897217" y="1195152"/>
            <a:ext cx="3847549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 do 43 divided by 28. We can make 1 group which is 28. </a:t>
            </a:r>
          </a:p>
          <a:p>
            <a:pPr algn="ctr"/>
            <a:r>
              <a:rPr lang="en-GB" sz="1600" dirty="0"/>
              <a:t>Groups at the top, take away underneath.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22E30C-C5F9-47FE-88CC-E71ADE4F1675}"/>
              </a:ext>
            </a:extLst>
          </p:cNvPr>
          <p:cNvSpPr txBox="1"/>
          <p:nvPr/>
        </p:nvSpPr>
        <p:spPr>
          <a:xfrm>
            <a:off x="3348380" y="144894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B5B56A-BF39-475C-BDCD-CF184D83B581}"/>
              </a:ext>
            </a:extLst>
          </p:cNvPr>
          <p:cNvSpPr txBox="1"/>
          <p:nvPr/>
        </p:nvSpPr>
        <p:spPr>
          <a:xfrm>
            <a:off x="2742096" y="271378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776724-F367-4B66-80B6-29EAF764093F}"/>
              </a:ext>
            </a:extLst>
          </p:cNvPr>
          <p:cNvSpPr txBox="1"/>
          <p:nvPr/>
        </p:nvSpPr>
        <p:spPr>
          <a:xfrm>
            <a:off x="3378202" y="269364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415A43-BC83-44D6-928D-3254F03F36F5}"/>
              </a:ext>
            </a:extLst>
          </p:cNvPr>
          <p:cNvCxnSpPr/>
          <p:nvPr/>
        </p:nvCxnSpPr>
        <p:spPr>
          <a:xfrm>
            <a:off x="2620621" y="3316126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BB897FC-FF8F-42CA-9509-821529EC946F}"/>
              </a:ext>
            </a:extLst>
          </p:cNvPr>
          <p:cNvSpPr txBox="1"/>
          <p:nvPr/>
        </p:nvSpPr>
        <p:spPr>
          <a:xfrm>
            <a:off x="2454963" y="240806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E0B29B-5938-43FB-8F10-C08D2107B6F7}"/>
              </a:ext>
            </a:extLst>
          </p:cNvPr>
          <p:cNvSpPr txBox="1"/>
          <p:nvPr/>
        </p:nvSpPr>
        <p:spPr>
          <a:xfrm>
            <a:off x="3346729" y="3306810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3DD2E5-975F-4DA4-BB3A-BB9E26A1DD13}"/>
              </a:ext>
            </a:extLst>
          </p:cNvPr>
          <p:cNvSpPr txBox="1"/>
          <p:nvPr/>
        </p:nvSpPr>
        <p:spPr>
          <a:xfrm>
            <a:off x="2778537" y="3322368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FCF374-299E-45B3-8A74-E5D88499DC92}"/>
              </a:ext>
            </a:extLst>
          </p:cNvPr>
          <p:cNvSpPr txBox="1"/>
          <p:nvPr/>
        </p:nvSpPr>
        <p:spPr>
          <a:xfrm>
            <a:off x="5991088" y="2121939"/>
            <a:ext cx="3590223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15 divided by 28 so we bring down the 7.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FBFF49-97C5-49EC-9AE5-CC5868DAD01D}"/>
              </a:ext>
            </a:extLst>
          </p:cNvPr>
          <p:cNvCxnSpPr/>
          <p:nvPr/>
        </p:nvCxnSpPr>
        <p:spPr>
          <a:xfrm>
            <a:off x="4246220" y="2693641"/>
            <a:ext cx="0" cy="622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EEEB1FB-97F2-4CDE-B807-E0002C321EDF}"/>
              </a:ext>
            </a:extLst>
          </p:cNvPr>
          <p:cNvSpPr txBox="1"/>
          <p:nvPr/>
        </p:nvSpPr>
        <p:spPr>
          <a:xfrm>
            <a:off x="3951362" y="331168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D62CE2-4F41-4C58-86AF-6F31503ED25E}"/>
              </a:ext>
            </a:extLst>
          </p:cNvPr>
          <p:cNvSpPr txBox="1"/>
          <p:nvPr/>
        </p:nvSpPr>
        <p:spPr>
          <a:xfrm>
            <a:off x="5921494" y="2801363"/>
            <a:ext cx="395355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157 divided by 28 is 5 groups which is 140. </a:t>
            </a:r>
          </a:p>
          <a:p>
            <a:pPr algn="ctr"/>
            <a:r>
              <a:rPr lang="en-GB" sz="1600" dirty="0"/>
              <a:t>Groups at the top, take away underneath.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862F02-5883-4B8F-9E47-839EE147ACF0}"/>
              </a:ext>
            </a:extLst>
          </p:cNvPr>
          <p:cNvSpPr txBox="1"/>
          <p:nvPr/>
        </p:nvSpPr>
        <p:spPr>
          <a:xfrm>
            <a:off x="3951362" y="1482101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B4F0A7-220E-4482-92C3-CA4514111A67}"/>
              </a:ext>
            </a:extLst>
          </p:cNvPr>
          <p:cNvSpPr txBox="1"/>
          <p:nvPr/>
        </p:nvSpPr>
        <p:spPr>
          <a:xfrm>
            <a:off x="2748735" y="399343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16EDBD-9E78-4D66-B49C-73BA3D789DC3}"/>
              </a:ext>
            </a:extLst>
          </p:cNvPr>
          <p:cNvSpPr txBox="1"/>
          <p:nvPr/>
        </p:nvSpPr>
        <p:spPr>
          <a:xfrm>
            <a:off x="3384841" y="397328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48D4C2-9589-4CB2-849A-8ADA731095EC}"/>
              </a:ext>
            </a:extLst>
          </p:cNvPr>
          <p:cNvSpPr txBox="1"/>
          <p:nvPr/>
        </p:nvSpPr>
        <p:spPr>
          <a:xfrm>
            <a:off x="3964608" y="3967329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E25074-8EBD-45C6-937B-663758A9FA47}"/>
              </a:ext>
            </a:extLst>
          </p:cNvPr>
          <p:cNvSpPr txBox="1"/>
          <p:nvPr/>
        </p:nvSpPr>
        <p:spPr>
          <a:xfrm>
            <a:off x="2316950" y="3594072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5135F8-AC91-4494-BB59-1C5D85195564}"/>
              </a:ext>
            </a:extLst>
          </p:cNvPr>
          <p:cNvCxnSpPr/>
          <p:nvPr/>
        </p:nvCxnSpPr>
        <p:spPr>
          <a:xfrm>
            <a:off x="2639402" y="4488943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6193FAF-AA96-4B7C-8DB9-5E16FAD505D1}"/>
              </a:ext>
            </a:extLst>
          </p:cNvPr>
          <p:cNvSpPr txBox="1"/>
          <p:nvPr/>
        </p:nvSpPr>
        <p:spPr>
          <a:xfrm>
            <a:off x="3990289" y="4532538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C359D9-1EBE-426C-B1EA-EBDD1D95A97E}"/>
              </a:ext>
            </a:extLst>
          </p:cNvPr>
          <p:cNvSpPr txBox="1"/>
          <p:nvPr/>
        </p:nvSpPr>
        <p:spPr>
          <a:xfrm>
            <a:off x="3381529" y="4548095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79E7F0-D2DC-4806-ADB6-E72F184482E2}"/>
              </a:ext>
            </a:extLst>
          </p:cNvPr>
          <p:cNvSpPr txBox="1"/>
          <p:nvPr/>
        </p:nvSpPr>
        <p:spPr>
          <a:xfrm>
            <a:off x="5921494" y="3499026"/>
            <a:ext cx="4044141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do 17 divided by 28 so we bring down the 5.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7FCBA72-68D2-4015-8E75-3674A21A3B93}"/>
              </a:ext>
            </a:extLst>
          </p:cNvPr>
          <p:cNvCxnSpPr>
            <a:cxnSpLocks/>
          </p:cNvCxnSpPr>
          <p:nvPr/>
        </p:nvCxnSpPr>
        <p:spPr>
          <a:xfrm>
            <a:off x="4875698" y="2737635"/>
            <a:ext cx="0" cy="18760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2EBB8FC-146C-4B6E-9B87-C19BCEBD0F2D}"/>
              </a:ext>
            </a:extLst>
          </p:cNvPr>
          <p:cNvSpPr txBox="1"/>
          <p:nvPr/>
        </p:nvSpPr>
        <p:spPr>
          <a:xfrm>
            <a:off x="4581937" y="454809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1FE74C-C49D-464B-8EB6-9463CA0B9D42}"/>
              </a:ext>
            </a:extLst>
          </p:cNvPr>
          <p:cNvSpPr txBox="1"/>
          <p:nvPr/>
        </p:nvSpPr>
        <p:spPr>
          <a:xfrm>
            <a:off x="5940277" y="4304277"/>
            <a:ext cx="357366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175 divided by 28 is 6 groups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41BB54-C1A4-479F-91F7-D10FFE159757}"/>
              </a:ext>
            </a:extLst>
          </p:cNvPr>
          <p:cNvSpPr txBox="1"/>
          <p:nvPr/>
        </p:nvSpPr>
        <p:spPr>
          <a:xfrm>
            <a:off x="4514573" y="1436955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38A38B0-36DB-41BE-B843-6C6A21880682}"/>
              </a:ext>
            </a:extLst>
          </p:cNvPr>
          <p:cNvSpPr txBox="1"/>
          <p:nvPr/>
        </p:nvSpPr>
        <p:spPr>
          <a:xfrm>
            <a:off x="5925926" y="5040022"/>
            <a:ext cx="56558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4368÷ 28 = 156 remainder 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00DA24-1FC3-48E5-AFA0-16865D701303}"/>
              </a:ext>
            </a:extLst>
          </p:cNvPr>
          <p:cNvSpPr txBox="1"/>
          <p:nvPr/>
        </p:nvSpPr>
        <p:spPr>
          <a:xfrm>
            <a:off x="3043033" y="482755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305C056-6451-4C8B-AF64-9989A89631B2}"/>
              </a:ext>
            </a:extLst>
          </p:cNvPr>
          <p:cNvSpPr txBox="1"/>
          <p:nvPr/>
        </p:nvSpPr>
        <p:spPr>
          <a:xfrm>
            <a:off x="3990289" y="5123468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3B5980-D059-4F83-AB6E-EDFC242E6D0A}"/>
              </a:ext>
            </a:extLst>
          </p:cNvPr>
          <p:cNvSpPr txBox="1"/>
          <p:nvPr/>
        </p:nvSpPr>
        <p:spPr>
          <a:xfrm>
            <a:off x="3381529" y="5139025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F3041C-9EE8-4807-8345-0A1023559B7E}"/>
              </a:ext>
            </a:extLst>
          </p:cNvPr>
          <p:cNvSpPr txBox="1"/>
          <p:nvPr/>
        </p:nvSpPr>
        <p:spPr>
          <a:xfrm>
            <a:off x="4581937" y="5139026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C7D89D5-627F-47B1-89C7-A860B58D3B0A}"/>
              </a:ext>
            </a:extLst>
          </p:cNvPr>
          <p:cNvCxnSpPr/>
          <p:nvPr/>
        </p:nvCxnSpPr>
        <p:spPr>
          <a:xfrm>
            <a:off x="3202613" y="5788438"/>
            <a:ext cx="19613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D01E318-B345-4A5D-BF57-DC395AABF053}"/>
              </a:ext>
            </a:extLst>
          </p:cNvPr>
          <p:cNvSpPr txBox="1"/>
          <p:nvPr/>
        </p:nvSpPr>
        <p:spPr>
          <a:xfrm>
            <a:off x="4649581" y="5819677"/>
            <a:ext cx="64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27A368E-2E40-450D-910B-E189CF2C64BF}"/>
              </a:ext>
            </a:extLst>
          </p:cNvPr>
          <p:cNvSpPr txBox="1"/>
          <p:nvPr/>
        </p:nvSpPr>
        <p:spPr>
          <a:xfrm>
            <a:off x="5971472" y="5569744"/>
            <a:ext cx="56558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4368÷ 28 = 156 </a:t>
            </a:r>
            <a:r>
              <a:rPr lang="en-GB" sz="1600" dirty="0"/>
              <a:t>7/28</a:t>
            </a:r>
            <a:endParaRPr lang="en-GB" sz="2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7292FE-6398-4258-B252-45A40179AD03}"/>
              </a:ext>
            </a:extLst>
          </p:cNvPr>
          <p:cNvSpPr txBox="1"/>
          <p:nvPr/>
        </p:nvSpPr>
        <p:spPr>
          <a:xfrm>
            <a:off x="5991088" y="6120725"/>
            <a:ext cx="565585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4368÷ 28 = 156 </a:t>
            </a:r>
            <a:r>
              <a:rPr lang="en-GB" sz="1600" dirty="0"/>
              <a:t>1/4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09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/>
      <p:bldP spid="10" grpId="0" animBg="1"/>
      <p:bldP spid="11" grpId="0"/>
      <p:bldP spid="12" grpId="0"/>
      <p:bldP spid="13" grpId="0"/>
      <p:bldP spid="15" grpId="0"/>
      <p:bldP spid="16" grpId="0"/>
      <p:bldP spid="17" grpId="0"/>
      <p:bldP spid="18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 animBg="1"/>
      <p:bldP spid="33" grpId="0"/>
      <p:bldP spid="34" grpId="0" animBg="1"/>
      <p:bldP spid="35" grpId="0"/>
      <p:bldP spid="36" grpId="0" animBg="1"/>
      <p:bldP spid="37" grpId="0"/>
      <p:bldP spid="40" grpId="0"/>
      <p:bldP spid="41" grpId="0"/>
      <p:bldP spid="42" grpId="0"/>
      <p:bldP spid="44" grpId="0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1231</TotalTime>
  <Words>714</Words>
  <Application>Microsoft Office PowerPoint</Application>
  <PresentationFormat>Widescreen</PresentationFormat>
  <Paragraphs>191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107</cp:revision>
  <dcterms:created xsi:type="dcterms:W3CDTF">2020-03-20T11:22:32Z</dcterms:created>
  <dcterms:modified xsi:type="dcterms:W3CDTF">2020-05-05T09:19:12Z</dcterms:modified>
</cp:coreProperties>
</file>