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3" r:id="rId6"/>
    <p:sldId id="264" r:id="rId7"/>
    <p:sldId id="258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3126" autoAdjust="0"/>
  </p:normalViewPr>
  <p:slideViewPr>
    <p:cSldViewPr snapToGrid="0">
      <p:cViewPr varScale="1">
        <p:scale>
          <a:sx n="50" d="100"/>
          <a:sy n="50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5A2A8-904F-430A-99EA-78C8FD808A1A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A3DC9-586F-4F52-BA8D-1EDB090752A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69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Missing comma and incorrect capital letter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62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Missing comma.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81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Missing comma and capital letter.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63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133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518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26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D931-CD82-4343-9529-7089CB7A5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88E2A-5FBC-45C3-A94E-F02698772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34C90-F2A1-4DD6-9FDD-40EBECFF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3E058-F137-4E9B-8243-F893EF0D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1754-FB9C-4183-8782-5BCF28589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59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3E6A-938A-41BF-8266-8257E20A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357F0-2855-4A2D-97F1-0C01A7DE4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6E7AB-5A4A-4E67-9EBD-7FCFC6F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CCFE1-E569-45B5-82A4-03CD6C8A6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55500-DBC4-4793-8302-F93815EE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62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CBFC7C-90C8-4D38-9DB7-399FDBF1F7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976A9-01C0-46C0-8CED-9FE46DBC8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320B4-1209-42A3-B59B-92B3596CB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455BB-F52B-4598-97CB-CDE569CB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D5A7A-8FB0-43EB-BDC0-107DC970A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46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F097-79C9-4DC0-8DAF-9104E069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74124-BA42-4840-B149-FD85F8706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1AF85-6F73-4A1D-A04D-DD5D2D85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59959-7C07-49EE-8D5F-ABE721542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D26B6-7AA3-41E8-ABCD-B449B2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39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514E-C8CD-417B-A90A-20DAD2654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D0176-6A32-4101-95E2-1ACF61EDD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19C47-491F-4BDB-982D-11D523FC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881E2-629B-4518-B8A9-716EA651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9C833-21D3-42CB-AD0A-19008690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71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AF488-D69D-4DCA-B992-29316DB68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3BF84-6745-4929-A9D8-E97E523A1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C2B22-85CB-4A24-9E3A-C370301D2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EE03A-D64C-4553-8694-9E692606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FF864-42A1-449F-9444-BDAA78C57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96E98-F41D-43A2-8259-80B0CD25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72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CFB7-97F4-4043-8318-2C677E8B2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AF062-227B-445A-9720-F83C472D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350347-4B89-4B14-A094-50A46489D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67F0C1-99C9-49A0-851A-C1E6A0919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35DE18-3BDE-4FA1-A44C-8549364DD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AB0903-CA60-4838-8E1B-744BBC1C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AE4B1-EF63-43AB-8A51-8D9E6015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52EF77-CDBA-41AF-8A04-4C360EFB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69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2FA5-1C1A-450C-B557-E3A2E685C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28FFA-035B-436A-B5DE-D09F875A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9B48C-75EA-440D-9532-445698D8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E32D-B05F-4E23-B5A4-C4B3F213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1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94A53-E8D1-4DBA-8AD5-5077DBC3A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CD0BA-88F1-43E9-AA6C-E1192E87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E1EBB-70D7-47A5-A53C-1C5F6A738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66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19B-D693-4792-A5F2-2E1F08DB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527CD-968A-4828-8797-CDFCA0019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74F54-BA96-451B-B745-E9E0F21F1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6994-C77B-4AC5-93C0-5C8A508B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0201D-8A6F-4059-AE07-EEB13C39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CC884-C554-4DCB-9481-21976ED0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00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9CE0-8C79-46F3-B40C-26231672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01A84-2CFE-4044-AAA5-A6F47FFE9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5ED9D-0339-4E8E-A0BB-8DC769071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5390E-2AA0-443B-9257-C0EC6EE9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16B66-C377-4F2E-8521-6501B746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A159A-950A-41BE-B6AF-A4F83632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47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EF761-3B6A-43AC-B608-C270B1D4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B6360-7A7B-499E-A6B7-5E074CF5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A4689-26FB-4CA5-89E2-4C62FD087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074F-FD72-4074-8078-03089A445537}" type="datetimeFigureOut">
              <a:rPr lang="en-GB" smtClean="0"/>
              <a:t>05/05/2020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96DA5-680D-4C05-8664-385B2836A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37DCD-E6B7-4B34-83FC-244371C4B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50BC-A631-4AB6-B6B9-B80DA19311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5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2856411" y="1814362"/>
            <a:ext cx="6666411" cy="1179443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Tuesday: 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Grammar 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C077B895-CC5E-4992-A9E9-26A90B6F5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3288325"/>
            <a:ext cx="10134600" cy="331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D39562-457B-4405-8A62-DC01C3C53AD2}"/>
              </a:ext>
            </a:extLst>
          </p:cNvPr>
          <p:cNvSpPr/>
          <p:nvPr/>
        </p:nvSpPr>
        <p:spPr>
          <a:xfrm>
            <a:off x="2307024" y="976275"/>
            <a:ext cx="1731524" cy="134241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Okay. Caution. There is a dangerous smell people.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BE4C7D-96DA-4938-B9D0-750944590662}"/>
              </a:ext>
            </a:extLst>
          </p:cNvPr>
          <p:cNvSpPr/>
          <p:nvPr/>
        </p:nvSpPr>
        <p:spPr>
          <a:xfrm>
            <a:off x="423488" y="4913706"/>
            <a:ext cx="116161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“Okay!” Disgust shouted as she pushed her way past Joy to the console, “Caution! There is a dangerous smell people!”</a:t>
            </a:r>
          </a:p>
        </p:txBody>
      </p:sp>
      <p:pic>
        <p:nvPicPr>
          <p:cNvPr id="11" name="Picture 10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A08DECD0-3DA1-437C-B8DC-6214809A05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68"/>
          <a:stretch/>
        </p:blipFill>
        <p:spPr>
          <a:xfrm>
            <a:off x="423488" y="433756"/>
            <a:ext cx="1566548" cy="273363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0D2FA04-D88F-44A8-BED2-D7902382FA90}"/>
              </a:ext>
            </a:extLst>
          </p:cNvPr>
          <p:cNvSpPr/>
          <p:nvPr/>
        </p:nvSpPr>
        <p:spPr>
          <a:xfrm>
            <a:off x="3756571" y="189436"/>
            <a:ext cx="41301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Arial Rounded MT Bold" panose="020F0704030504030204" pitchFamily="34" charset="0"/>
              </a:rPr>
              <a:t>Example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737ECD40-DF1B-4A00-9F86-A6946EC600A2}"/>
              </a:ext>
            </a:extLst>
          </p:cNvPr>
          <p:cNvSpPr/>
          <p:nvPr/>
        </p:nvSpPr>
        <p:spPr>
          <a:xfrm>
            <a:off x="4038548" y="1276349"/>
            <a:ext cx="7729964" cy="326295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Mr Silvester’s thoughts</a:t>
            </a:r>
          </a:p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Disgust seems quite bossy in the clip and also afraid of new things. She clearly doesn’t like the broccoli. I will use short sentences, exclamation marks and a carefully-chosen reporting clause.</a:t>
            </a:r>
          </a:p>
        </p:txBody>
      </p:sp>
    </p:spTree>
    <p:extLst>
      <p:ext uri="{BB962C8B-B14F-4D97-AF65-F5344CB8AC3E}">
        <p14:creationId xmlns:p14="http://schemas.microsoft.com/office/powerpoint/2010/main" val="183975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CFE87A63-FDC3-4459-B0C8-0800ED920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2062180"/>
            <a:ext cx="8362950" cy="27336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CE0724-018F-4728-9848-8E3DE1E84AC0}"/>
              </a:ext>
            </a:extLst>
          </p:cNvPr>
          <p:cNvSpPr txBox="1"/>
          <p:nvPr/>
        </p:nvSpPr>
        <p:spPr>
          <a:xfrm>
            <a:off x="1600200" y="4572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Today we are going to be revising and applying our knowledge of inverted commas to punctuate speech.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1AB09F-717B-4E48-B47F-B9562C2FE5C0}"/>
              </a:ext>
            </a:extLst>
          </p:cNvPr>
          <p:cNvSpPr txBox="1"/>
          <p:nvPr/>
        </p:nvSpPr>
        <p:spPr>
          <a:xfrm>
            <a:off x="1943100" y="53721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Can you remember how to do this?</a:t>
            </a:r>
          </a:p>
        </p:txBody>
      </p:sp>
    </p:spTree>
    <p:extLst>
      <p:ext uri="{BB962C8B-B14F-4D97-AF65-F5344CB8AC3E}">
        <p14:creationId xmlns:p14="http://schemas.microsoft.com/office/powerpoint/2010/main" val="286120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CE0724-018F-4728-9848-8E3DE1E84AC0}"/>
              </a:ext>
            </a:extLst>
          </p:cNvPr>
          <p:cNvSpPr txBox="1"/>
          <p:nvPr/>
        </p:nvSpPr>
        <p:spPr>
          <a:xfrm>
            <a:off x="1600200" y="457200"/>
            <a:ext cx="8991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 Rounded MT Bold" panose="020F0704030504030204" pitchFamily="34" charset="0"/>
              </a:rPr>
              <a:t>Speech at the start of your sentence</a:t>
            </a:r>
          </a:p>
          <a:p>
            <a:pPr algn="ctr"/>
            <a:endParaRPr lang="en-GB" sz="2800" u="sng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Follow this:</a:t>
            </a:r>
          </a:p>
          <a:p>
            <a:pPr marL="514350" indent="-514350" algn="ctr">
              <a:buAutoNum type="arabicParenR"/>
            </a:pPr>
            <a:r>
              <a:rPr lang="en-GB" sz="2800" dirty="0">
                <a:latin typeface="Arial Rounded MT Bold" panose="020F0704030504030204" pitchFamily="34" charset="0"/>
              </a:rPr>
              <a:t>Inverted comma</a:t>
            </a:r>
          </a:p>
          <a:p>
            <a:pPr marL="514350" indent="-514350" algn="ctr">
              <a:buAutoNum type="arabicParenR"/>
            </a:pPr>
            <a:r>
              <a:rPr lang="en-GB" sz="2800" dirty="0">
                <a:latin typeface="Arial Rounded MT Bold" panose="020F0704030504030204" pitchFamily="34" charset="0"/>
              </a:rPr>
              <a:t>What is actually said using a capital letter to start</a:t>
            </a:r>
          </a:p>
          <a:p>
            <a:pPr marL="514350" indent="-514350" algn="ctr">
              <a:buAutoNum type="arabicParenR"/>
            </a:pPr>
            <a:r>
              <a:rPr lang="en-GB" sz="2800" dirty="0">
                <a:latin typeface="Arial Rounded MT Bold" panose="020F0704030504030204" pitchFamily="34" charset="0"/>
              </a:rPr>
              <a:t>Punctuation ALWAYS at the end (! ? , .)</a:t>
            </a:r>
          </a:p>
          <a:p>
            <a:pPr marL="514350" indent="-514350" algn="ctr">
              <a:buAutoNum type="arabicParenR"/>
            </a:pPr>
            <a:r>
              <a:rPr lang="en-GB" sz="2800" dirty="0">
                <a:latin typeface="Arial Rounded MT Bold" panose="020F0704030504030204" pitchFamily="34" charset="0"/>
              </a:rPr>
              <a:t>Inverted comma </a:t>
            </a:r>
          </a:p>
          <a:p>
            <a:pPr marL="514350" indent="-514350" algn="ctr">
              <a:buAutoNum type="arabicParenR"/>
            </a:pPr>
            <a:r>
              <a:rPr lang="en-GB" sz="2800" dirty="0">
                <a:latin typeface="Arial Rounded MT Bold" panose="020F0704030504030204" pitchFamily="34" charset="0"/>
              </a:rPr>
              <a:t>Reporting clause with lower case letter, unless it is a proper noun (who said it and how)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1AB09F-717B-4E48-B47F-B9562C2FE5C0}"/>
              </a:ext>
            </a:extLst>
          </p:cNvPr>
          <p:cNvSpPr txBox="1"/>
          <p:nvPr/>
        </p:nvSpPr>
        <p:spPr>
          <a:xfrm>
            <a:off x="453390" y="5021223"/>
            <a:ext cx="117386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Good Example:</a:t>
            </a:r>
          </a:p>
          <a:p>
            <a:pPr algn="ctr"/>
            <a:r>
              <a:rPr lang="en-GB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“I’m sadness,” groaned Sadness with a tear in her eye</a:t>
            </a:r>
            <a:r>
              <a:rPr lang="en-GB" sz="2800" dirty="0">
                <a:latin typeface="Arial Rounded MT Bold" panose="020F0704030504030204" pitchFamily="34" charset="0"/>
              </a:rPr>
              <a:t>.</a:t>
            </a:r>
          </a:p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Bad example: </a:t>
            </a:r>
          </a:p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“I’m sadness” Groaned Sadness with a tear in her eye</a:t>
            </a: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6A22DB2-1F97-4DEC-81B8-10835167994A}"/>
              </a:ext>
            </a:extLst>
          </p:cNvPr>
          <p:cNvSpPr/>
          <p:nvPr/>
        </p:nvSpPr>
        <p:spPr>
          <a:xfrm>
            <a:off x="133350" y="4248150"/>
            <a:ext cx="1466850" cy="260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What is missing in the bad example?</a:t>
            </a:r>
          </a:p>
        </p:txBody>
      </p:sp>
      <p:pic>
        <p:nvPicPr>
          <p:cNvPr id="9" name="Picture 8" descr="A picture containing doll, drawing, light&#10;&#10;Description automatically generated">
            <a:extLst>
              <a:ext uri="{FF2B5EF4-FFF2-40B4-BE49-F238E27FC236}">
                <a16:creationId xmlns:a16="http://schemas.microsoft.com/office/drawing/2014/main" id="{0E9E26EA-6884-4F69-9FCB-6AD7BA2489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457200"/>
            <a:ext cx="1790700" cy="218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4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CE0724-018F-4728-9848-8E3DE1E84AC0}"/>
              </a:ext>
            </a:extLst>
          </p:cNvPr>
          <p:cNvSpPr txBox="1"/>
          <p:nvPr/>
        </p:nvSpPr>
        <p:spPr>
          <a:xfrm>
            <a:off x="1943100" y="457200"/>
            <a:ext cx="8648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 Rounded MT Bold" panose="020F0704030504030204" pitchFamily="34" charset="0"/>
              </a:rPr>
              <a:t>Speech at the end of your sentence </a:t>
            </a:r>
          </a:p>
          <a:p>
            <a:pPr algn="ctr"/>
            <a:endParaRPr lang="en-GB" sz="2800" u="sng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Follow this: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1) Reporting clause with an capital letter (who said it and how)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2) Comma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3) Inverted comma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4) What is actually said with a capital letter 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5) Punctuation ALWAYS at the end (! ?  .)</a:t>
            </a:r>
          </a:p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6) Inverted comma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1AB09F-717B-4E48-B47F-B9562C2FE5C0}"/>
              </a:ext>
            </a:extLst>
          </p:cNvPr>
          <p:cNvSpPr txBox="1"/>
          <p:nvPr/>
        </p:nvSpPr>
        <p:spPr>
          <a:xfrm>
            <a:off x="453390" y="5021223"/>
            <a:ext cx="117386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Good Example:</a:t>
            </a:r>
          </a:p>
          <a:p>
            <a:pPr algn="ctr"/>
            <a:r>
              <a:rPr lang="en-GB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Anger fumed, “Wait! What did he just say?”</a:t>
            </a:r>
            <a:endParaRPr lang="en-GB" sz="28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Bad example: </a:t>
            </a:r>
          </a:p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Anger fumed “Wait! What did he just say?”</a:t>
            </a: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4" descr="A close up of a toy&#10;&#10;Description automatically generated">
            <a:extLst>
              <a:ext uri="{FF2B5EF4-FFF2-40B4-BE49-F238E27FC236}">
                <a16:creationId xmlns:a16="http://schemas.microsoft.com/office/drawing/2014/main" id="{A7E1926B-1F14-447B-A0C6-92324E7591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" y="294382"/>
            <a:ext cx="1701165" cy="2058735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95E399-41CE-4C33-A887-4B09ECF1C846}"/>
              </a:ext>
            </a:extLst>
          </p:cNvPr>
          <p:cNvSpPr/>
          <p:nvPr/>
        </p:nvSpPr>
        <p:spPr>
          <a:xfrm>
            <a:off x="133350" y="4248150"/>
            <a:ext cx="1466850" cy="260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What is missing in the bad example?</a:t>
            </a:r>
          </a:p>
        </p:txBody>
      </p:sp>
    </p:spTree>
    <p:extLst>
      <p:ext uri="{BB962C8B-B14F-4D97-AF65-F5344CB8AC3E}">
        <p14:creationId xmlns:p14="http://schemas.microsoft.com/office/powerpoint/2010/main" val="261621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CE0724-018F-4728-9848-8E3DE1E84AC0}"/>
              </a:ext>
            </a:extLst>
          </p:cNvPr>
          <p:cNvSpPr txBox="1"/>
          <p:nvPr/>
        </p:nvSpPr>
        <p:spPr>
          <a:xfrm>
            <a:off x="1943100" y="457200"/>
            <a:ext cx="1011555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 Rounded MT Bold" panose="020F0704030504030204" pitchFamily="34" charset="0"/>
              </a:rPr>
              <a:t>Speaker in the middle of your sentence 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Follow this: 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Inverted comma 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Speech starting with a capital letter and finishing with punctuation (usually not a full-stop)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Inverted comma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Reporting clause (who and how it was said) 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Comma 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Inverted comma 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Speech starting with a capital letter and finishing with punctuation. </a:t>
            </a:r>
          </a:p>
          <a:p>
            <a:pPr marL="457200" indent="-457200" algn="ctr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Inverted comma.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1AB09F-717B-4E48-B47F-B9562C2FE5C0}"/>
              </a:ext>
            </a:extLst>
          </p:cNvPr>
          <p:cNvSpPr txBox="1"/>
          <p:nvPr/>
        </p:nvSpPr>
        <p:spPr>
          <a:xfrm>
            <a:off x="133350" y="5028793"/>
            <a:ext cx="11738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Good Example:</a:t>
            </a:r>
          </a:p>
          <a:p>
            <a:pPr algn="ctr"/>
            <a:r>
              <a:rPr lang="en-GB" sz="20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“It was amazing,” Joy exclaimed with a smile on her face, “Just Riley and me, forever!”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Bad example: </a:t>
            </a: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“It was amazing,” Joy exclaimed with a smile on her face “just Riley and me, forever!”</a:t>
            </a: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95E399-41CE-4C33-A887-4B09ECF1C846}"/>
              </a:ext>
            </a:extLst>
          </p:cNvPr>
          <p:cNvSpPr/>
          <p:nvPr/>
        </p:nvSpPr>
        <p:spPr>
          <a:xfrm>
            <a:off x="133350" y="2515935"/>
            <a:ext cx="1466850" cy="260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What is missing in the bad example?</a:t>
            </a:r>
          </a:p>
        </p:txBody>
      </p:sp>
      <p:pic>
        <p:nvPicPr>
          <p:cNvPr id="6" name="Picture 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121C2A5-ACB7-4CB5-92BA-40D5A6BAFE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457200"/>
            <a:ext cx="13144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97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outdoor, man, standing&#10;&#10;Description automatically generated">
            <a:extLst>
              <a:ext uri="{FF2B5EF4-FFF2-40B4-BE49-F238E27FC236}">
                <a16:creationId xmlns:a16="http://schemas.microsoft.com/office/drawing/2014/main" id="{EC263510-61CC-4A0E-A1E3-746249B2B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62" y="404812"/>
            <a:ext cx="5024438" cy="23357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5437C6-C034-439A-B335-BEAF9DCF0DFB}"/>
              </a:ext>
            </a:extLst>
          </p:cNvPr>
          <p:cNvSpPr txBox="1"/>
          <p:nvPr/>
        </p:nvSpPr>
        <p:spPr>
          <a:xfrm>
            <a:off x="247650" y="404812"/>
            <a:ext cx="6248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>
                <a:latin typeface="Arial Rounded MT Bold" panose="020F0704030504030204" pitchFamily="34" charset="0"/>
              </a:rPr>
              <a:t>Task one</a:t>
            </a:r>
          </a:p>
          <a:p>
            <a:pPr algn="ctr"/>
            <a:endParaRPr lang="en-GB" sz="4400" u="sng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Think about the last conversation you had with someone. This could be on the phone, as a text message or in real life.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6BC01E-D824-4C94-9191-96DD0520A3A6}"/>
              </a:ext>
            </a:extLst>
          </p:cNvPr>
          <p:cNvSpPr txBox="1"/>
          <p:nvPr/>
        </p:nvSpPr>
        <p:spPr>
          <a:xfrm>
            <a:off x="6786562" y="3429000"/>
            <a:ext cx="48910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Take that conversation and write it down using inverted commas to punctuate speech. Use a mixture of </a:t>
            </a:r>
            <a:r>
              <a:rPr lang="en-GB" sz="2400" b="1" dirty="0">
                <a:latin typeface="Arial Rounded MT Bold" panose="020F0704030504030204" pitchFamily="34" charset="0"/>
              </a:rPr>
              <a:t>where</a:t>
            </a:r>
            <a:r>
              <a:rPr lang="en-GB" sz="2400" dirty="0">
                <a:latin typeface="Arial Rounded MT Bold" panose="020F0704030504030204" pitchFamily="34" charset="0"/>
              </a:rPr>
              <a:t> the speech is (beginning, middle or end) and then self- assess using the last three slides. </a:t>
            </a:r>
          </a:p>
        </p:txBody>
      </p:sp>
    </p:spTree>
    <p:extLst>
      <p:ext uri="{BB962C8B-B14F-4D97-AF65-F5344CB8AC3E}">
        <p14:creationId xmlns:p14="http://schemas.microsoft.com/office/powerpoint/2010/main" val="260878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toy&#10;&#10;Description automatically generated">
            <a:extLst>
              <a:ext uri="{FF2B5EF4-FFF2-40B4-BE49-F238E27FC236}">
                <a16:creationId xmlns:a16="http://schemas.microsoft.com/office/drawing/2014/main" id="{06709E64-A157-4EDD-8F67-EF2D2404B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157" y="524320"/>
            <a:ext cx="8817536" cy="6784891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71044A-1736-4B49-A8E1-5E154DD3668A}"/>
              </a:ext>
            </a:extLst>
          </p:cNvPr>
          <p:cNvSpPr/>
          <p:nvPr/>
        </p:nvSpPr>
        <p:spPr>
          <a:xfrm>
            <a:off x="318711" y="610410"/>
            <a:ext cx="1731524" cy="134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It was amazing.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B6AB05A-031E-4BB9-9348-1987618B3560}"/>
              </a:ext>
            </a:extLst>
          </p:cNvPr>
          <p:cNvSpPr/>
          <p:nvPr/>
        </p:nvSpPr>
        <p:spPr>
          <a:xfrm>
            <a:off x="218354" y="5372354"/>
            <a:ext cx="1731524" cy="134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Very nice. Okay. Looks like you’ve got this.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D39562-457B-4405-8A62-DC01C3C53AD2}"/>
              </a:ext>
            </a:extLst>
          </p:cNvPr>
          <p:cNvSpPr/>
          <p:nvPr/>
        </p:nvSpPr>
        <p:spPr>
          <a:xfrm>
            <a:off x="5143859" y="1281618"/>
            <a:ext cx="1731524" cy="134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Okay. Caution. There is a dangerous smell people.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0DB2DC-585B-4680-8B5E-6373D21F5F77}"/>
              </a:ext>
            </a:extLst>
          </p:cNvPr>
          <p:cNvSpPr/>
          <p:nvPr/>
        </p:nvSpPr>
        <p:spPr>
          <a:xfrm>
            <a:off x="10136221" y="610411"/>
            <a:ext cx="1731524" cy="134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 that is how you want to play it old man.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8D11F0-E6AC-4630-A3DB-C2F764406BA7}"/>
              </a:ext>
            </a:extLst>
          </p:cNvPr>
          <p:cNvSpPr/>
          <p:nvPr/>
        </p:nvSpPr>
        <p:spPr>
          <a:xfrm>
            <a:off x="10136221" y="4965970"/>
            <a:ext cx="1731524" cy="134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am sadness.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14CE2C-D954-4F39-AFBB-89154AE6C825}"/>
              </a:ext>
            </a:extLst>
          </p:cNvPr>
          <p:cNvSpPr/>
          <p:nvPr/>
        </p:nvSpPr>
        <p:spPr>
          <a:xfrm>
            <a:off x="3657600" y="5105400"/>
            <a:ext cx="4438650" cy="1752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Making speech more effective is what we will discuss next. How do you </a:t>
            </a:r>
            <a:r>
              <a:rPr lang="en-GB" b="1" dirty="0">
                <a:solidFill>
                  <a:schemeClr val="tx1"/>
                </a:solidFill>
              </a:rPr>
              <a:t>convey character</a:t>
            </a:r>
            <a:r>
              <a:rPr lang="en-GB" dirty="0">
                <a:solidFill>
                  <a:schemeClr val="tx1"/>
                </a:solidFill>
              </a:rPr>
              <a:t> using speech? How do you show what a character’s thoughts, feelings and personality is like?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F740C63-91D5-4262-AFFB-C6EFD2F5F832}"/>
              </a:ext>
            </a:extLst>
          </p:cNvPr>
          <p:cNvSpPr/>
          <p:nvPr/>
        </p:nvSpPr>
        <p:spPr>
          <a:xfrm>
            <a:off x="218354" y="2584720"/>
            <a:ext cx="1515196" cy="20955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Which character would say what?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8E7A34E-F5C1-4DC7-8CDC-C06CA2DA9E2E}"/>
              </a:ext>
            </a:extLst>
          </p:cNvPr>
          <p:cNvSpPr/>
          <p:nvPr/>
        </p:nvSpPr>
        <p:spPr>
          <a:xfrm>
            <a:off x="10352549" y="2381250"/>
            <a:ext cx="1515196" cy="20955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How do you know?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4223B8-2AE8-4567-A218-A5236824EAB2}"/>
              </a:ext>
            </a:extLst>
          </p:cNvPr>
          <p:cNvSpPr/>
          <p:nvPr/>
        </p:nvSpPr>
        <p:spPr>
          <a:xfrm>
            <a:off x="3300038" y="195083"/>
            <a:ext cx="53755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Arial Rounded MT Bold" panose="020F0704030504030204" pitchFamily="34" charset="0"/>
              </a:rPr>
              <a:t>Conveying character </a:t>
            </a:r>
          </a:p>
        </p:txBody>
      </p:sp>
    </p:spTree>
    <p:extLst>
      <p:ext uri="{BB962C8B-B14F-4D97-AF65-F5344CB8AC3E}">
        <p14:creationId xmlns:p14="http://schemas.microsoft.com/office/powerpoint/2010/main" val="3110826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71044A-1736-4B49-A8E1-5E154DD3668A}"/>
              </a:ext>
            </a:extLst>
          </p:cNvPr>
          <p:cNvSpPr/>
          <p:nvPr/>
        </p:nvSpPr>
        <p:spPr>
          <a:xfrm>
            <a:off x="5101128" y="3422157"/>
            <a:ext cx="1731524" cy="1342417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It was amazing.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B6AB05A-031E-4BB9-9348-1987618B3560}"/>
              </a:ext>
            </a:extLst>
          </p:cNvPr>
          <p:cNvSpPr/>
          <p:nvPr/>
        </p:nvSpPr>
        <p:spPr>
          <a:xfrm>
            <a:off x="3409898" y="3366508"/>
            <a:ext cx="1731524" cy="134241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Very nice. Okay. Looks like you have got this.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D39562-457B-4405-8A62-DC01C3C53AD2}"/>
              </a:ext>
            </a:extLst>
          </p:cNvPr>
          <p:cNvSpPr/>
          <p:nvPr/>
        </p:nvSpPr>
        <p:spPr>
          <a:xfrm>
            <a:off x="1671714" y="3429000"/>
            <a:ext cx="1731524" cy="134241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Okay. Caution. There is a dangerous smell people.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0DB2DC-585B-4680-8B5E-6373D21F5F77}"/>
              </a:ext>
            </a:extLst>
          </p:cNvPr>
          <p:cNvSpPr/>
          <p:nvPr/>
        </p:nvSpPr>
        <p:spPr>
          <a:xfrm>
            <a:off x="8617126" y="3422156"/>
            <a:ext cx="1731524" cy="134241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 that is how you want to play it old man.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8D11F0-E6AC-4630-A3DB-C2F764406BA7}"/>
              </a:ext>
            </a:extLst>
          </p:cNvPr>
          <p:cNvSpPr/>
          <p:nvPr/>
        </p:nvSpPr>
        <p:spPr>
          <a:xfrm>
            <a:off x="6784233" y="3360224"/>
            <a:ext cx="1731524" cy="134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I’m sadness.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BE4C7D-96DA-4938-B9D0-750944590662}"/>
              </a:ext>
            </a:extLst>
          </p:cNvPr>
          <p:cNvSpPr/>
          <p:nvPr/>
        </p:nvSpPr>
        <p:spPr>
          <a:xfrm>
            <a:off x="423488" y="5241071"/>
            <a:ext cx="116161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Arial Rounded MT Bold" panose="020F0704030504030204" pitchFamily="34" charset="0"/>
              </a:rPr>
              <a:t>Watch the clip on YouTube to gain a better understanding of each character.</a:t>
            </a:r>
          </a:p>
          <a:p>
            <a:pPr algn="ctr"/>
            <a:r>
              <a:rPr lang="en-GB" dirty="0">
                <a:latin typeface="Arial Rounded MT Bold" panose="020F0704030504030204" pitchFamily="34" charset="0"/>
              </a:rPr>
              <a:t> https://www.youtube.com/watch?v=1S0RKRRyqhQ</a:t>
            </a:r>
          </a:p>
        </p:txBody>
      </p:sp>
      <p:pic>
        <p:nvPicPr>
          <p:cNvPr id="11" name="Picture 10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A08DECD0-3DA1-437C-B8DC-6214809A0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44" y="560186"/>
            <a:ext cx="8362950" cy="273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4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F71044A-1736-4B49-A8E1-5E154DD3668A}"/>
              </a:ext>
            </a:extLst>
          </p:cNvPr>
          <p:cNvSpPr/>
          <p:nvPr/>
        </p:nvSpPr>
        <p:spPr>
          <a:xfrm>
            <a:off x="5093690" y="3718429"/>
            <a:ext cx="1731524" cy="1342417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It was amazing.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B6AB05A-031E-4BB9-9348-1987618B3560}"/>
              </a:ext>
            </a:extLst>
          </p:cNvPr>
          <p:cNvSpPr/>
          <p:nvPr/>
        </p:nvSpPr>
        <p:spPr>
          <a:xfrm>
            <a:off x="3409898" y="3690604"/>
            <a:ext cx="1731524" cy="134241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Very nice. Okay. Looks like you have got this.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D39562-457B-4405-8A62-DC01C3C53AD2}"/>
              </a:ext>
            </a:extLst>
          </p:cNvPr>
          <p:cNvSpPr/>
          <p:nvPr/>
        </p:nvSpPr>
        <p:spPr>
          <a:xfrm>
            <a:off x="1678374" y="3690605"/>
            <a:ext cx="1731524" cy="1342417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Okay. Caution. There is a dangerous smell people.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0DB2DC-585B-4680-8B5E-6373D21F5F77}"/>
              </a:ext>
            </a:extLst>
          </p:cNvPr>
          <p:cNvSpPr/>
          <p:nvPr/>
        </p:nvSpPr>
        <p:spPr>
          <a:xfrm>
            <a:off x="8617126" y="3729277"/>
            <a:ext cx="1731524" cy="134241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 that is how you want to play it old man.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8D11F0-E6AC-4630-A3DB-C2F764406BA7}"/>
              </a:ext>
            </a:extLst>
          </p:cNvPr>
          <p:cNvSpPr/>
          <p:nvPr/>
        </p:nvSpPr>
        <p:spPr>
          <a:xfrm>
            <a:off x="6855408" y="3718429"/>
            <a:ext cx="1731524" cy="1342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I’m sadness.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BE4C7D-96DA-4938-B9D0-750944590662}"/>
              </a:ext>
            </a:extLst>
          </p:cNvPr>
          <p:cNvSpPr/>
          <p:nvPr/>
        </p:nvSpPr>
        <p:spPr>
          <a:xfrm>
            <a:off x="423488" y="5088671"/>
            <a:ext cx="11616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Take each bit of speech and turn it into a sentence full of impact. Remember to accurately punctuate it and convey character by carefully choosing punctuation and your reporting clause. See my example on the next slide! </a:t>
            </a:r>
          </a:p>
        </p:txBody>
      </p:sp>
      <p:pic>
        <p:nvPicPr>
          <p:cNvPr id="11" name="Picture 10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A08DECD0-3DA1-437C-B8DC-6214809A0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350" y="891130"/>
            <a:ext cx="8362950" cy="273363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0D2FA04-D88F-44A8-BED2-D7902382FA90}"/>
              </a:ext>
            </a:extLst>
          </p:cNvPr>
          <p:cNvSpPr/>
          <p:nvPr/>
        </p:nvSpPr>
        <p:spPr>
          <a:xfrm>
            <a:off x="4904103" y="183243"/>
            <a:ext cx="2383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u="sng" dirty="0">
                <a:latin typeface="Arial Rounded MT Bold" panose="020F0704030504030204" pitchFamily="34" charset="0"/>
              </a:rPr>
              <a:t>Task two</a:t>
            </a:r>
          </a:p>
        </p:txBody>
      </p:sp>
    </p:spTree>
    <p:extLst>
      <p:ext uri="{BB962C8B-B14F-4D97-AF65-F5344CB8AC3E}">
        <p14:creationId xmlns:p14="http://schemas.microsoft.com/office/powerpoint/2010/main" val="86509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739</Words>
  <Application>Microsoft Office PowerPoint</Application>
  <PresentationFormat>Widescreen</PresentationFormat>
  <Paragraphs>87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John-Paul Silvester</dc:creator>
  <cp:lastModifiedBy>John-Paul Silvester</cp:lastModifiedBy>
  <cp:revision>14</cp:revision>
  <dcterms:created xsi:type="dcterms:W3CDTF">2020-04-29T10:47:38Z</dcterms:created>
  <dcterms:modified xsi:type="dcterms:W3CDTF">2020-05-05T15:09:50Z</dcterms:modified>
</cp:coreProperties>
</file>