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Fractions #5 subtracting fractions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BFF364-3F3D-458E-B0F9-4028EC16E1BF}"/>
              </a:ext>
            </a:extLst>
          </p:cNvPr>
          <p:cNvSpPr txBox="1"/>
          <p:nvPr/>
        </p:nvSpPr>
        <p:spPr>
          <a:xfrm>
            <a:off x="1113184" y="347009"/>
            <a:ext cx="10429464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Today’s lesson uses the skills we learnt yesterday but this time to subtract.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DE699D2-48D0-4718-B0B9-F40F31C7FDFD}"/>
              </a:ext>
            </a:extLst>
          </p:cNvPr>
          <p:cNvSpPr txBox="1"/>
          <p:nvPr/>
        </p:nvSpPr>
        <p:spPr>
          <a:xfrm>
            <a:off x="960783" y="1659688"/>
            <a:ext cx="10886657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Can you subtract straight away? </a:t>
            </a:r>
          </a:p>
          <a:p>
            <a:pPr algn="ctr"/>
            <a:r>
              <a:rPr lang="en-GB" sz="2400" dirty="0"/>
              <a:t>Yes if the denominators are the same.</a:t>
            </a:r>
          </a:p>
          <a:p>
            <a:pPr algn="ctr"/>
            <a:r>
              <a:rPr lang="en-GB" sz="2400" dirty="0"/>
              <a:t>No if they are different.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7FDDD88-6B02-4200-906A-086153FEC35A}"/>
              </a:ext>
            </a:extLst>
          </p:cNvPr>
          <p:cNvSpPr txBox="1"/>
          <p:nvPr/>
        </p:nvSpPr>
        <p:spPr>
          <a:xfrm>
            <a:off x="974035" y="3322801"/>
            <a:ext cx="10886657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Look at the denominators. Is there something you can do to the smaller denominators to get to the largest one?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12954ED-DBDB-4B5B-8EAB-F10FC18B1537}"/>
              </a:ext>
            </a:extLst>
          </p:cNvPr>
          <p:cNvSpPr txBox="1"/>
          <p:nvPr/>
        </p:nvSpPr>
        <p:spPr>
          <a:xfrm>
            <a:off x="960783" y="4581006"/>
            <a:ext cx="10886657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If yes, convert.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9B915D2-6CF0-4E75-A66C-435B7C05BC2A}"/>
              </a:ext>
            </a:extLst>
          </p:cNvPr>
          <p:cNvSpPr txBox="1"/>
          <p:nvPr/>
        </p:nvSpPr>
        <p:spPr>
          <a:xfrm>
            <a:off x="960783" y="5457639"/>
            <a:ext cx="10886657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If no, find the lowers common denominator and convert</a:t>
            </a:r>
          </a:p>
        </p:txBody>
      </p:sp>
    </p:spTree>
    <p:extLst>
      <p:ext uri="{BB962C8B-B14F-4D97-AF65-F5344CB8AC3E}">
        <p14:creationId xmlns:p14="http://schemas.microsoft.com/office/powerpoint/2010/main" val="41341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C3A5F31-2E33-481C-9B86-7970FD353901}"/>
              </a:ext>
            </a:extLst>
          </p:cNvPr>
          <p:cNvGrpSpPr/>
          <p:nvPr/>
        </p:nvGrpSpPr>
        <p:grpSpPr>
          <a:xfrm>
            <a:off x="8295538" y="627514"/>
            <a:ext cx="1358350" cy="1530818"/>
            <a:chOff x="1391478" y="2275283"/>
            <a:chExt cx="1775792" cy="199678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DF0EB7C-6309-467C-B86F-99EC1F40A8A7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A17B5E-AD2F-443B-A8C6-BC442CFA6075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4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E8154C2-09E9-4B69-B067-7136654620E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FE29835C-C2D9-471E-83DF-8570C055C679}"/>
              </a:ext>
            </a:extLst>
          </p:cNvPr>
          <p:cNvSpPr txBox="1"/>
          <p:nvPr/>
        </p:nvSpPr>
        <p:spPr>
          <a:xfrm>
            <a:off x="7646504" y="942977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7C344C-7AF9-4131-A471-0DAD987B82C4}"/>
              </a:ext>
            </a:extLst>
          </p:cNvPr>
          <p:cNvGrpSpPr/>
          <p:nvPr/>
        </p:nvGrpSpPr>
        <p:grpSpPr>
          <a:xfrm>
            <a:off x="6248400" y="627514"/>
            <a:ext cx="1358350" cy="1520499"/>
            <a:chOff x="1391478" y="2288743"/>
            <a:chExt cx="1775792" cy="198332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4D3B60-EEED-4235-9B8D-5A0292A1A537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8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F4096D-A3BD-4B8C-B563-58733CB241C2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12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3EAAE0E-61DE-4152-8D0B-1247C7F0CBEA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5295F3E-7E24-475B-90D8-9A42DEA0CF11}"/>
              </a:ext>
            </a:extLst>
          </p:cNvPr>
          <p:cNvSpPr txBox="1"/>
          <p:nvPr/>
        </p:nvSpPr>
        <p:spPr>
          <a:xfrm>
            <a:off x="9931860" y="946729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6B86DF-A3C2-452C-8C70-6F3F8E27C91E}"/>
              </a:ext>
            </a:extLst>
          </p:cNvPr>
          <p:cNvSpPr txBox="1"/>
          <p:nvPr/>
        </p:nvSpPr>
        <p:spPr>
          <a:xfrm>
            <a:off x="1210392" y="735235"/>
            <a:ext cx="3328925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Can you subtract straight away?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A4EAA9-3C33-4930-8C42-DF78675FC89D}"/>
              </a:ext>
            </a:extLst>
          </p:cNvPr>
          <p:cNvSpPr txBox="1"/>
          <p:nvPr/>
        </p:nvSpPr>
        <p:spPr>
          <a:xfrm>
            <a:off x="1210392" y="136214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the denominators are not the same.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097213-DFA8-4C84-A73D-83AFCA89BDB0}"/>
              </a:ext>
            </a:extLst>
          </p:cNvPr>
          <p:cNvSpPr txBox="1"/>
          <p:nvPr/>
        </p:nvSpPr>
        <p:spPr>
          <a:xfrm>
            <a:off x="1210393" y="1963347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at the smaller denominator. Is there anything you can do to get from 4 to 12?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597C27-B0B2-49C6-9D05-025D9B433BFB}"/>
              </a:ext>
            </a:extLst>
          </p:cNvPr>
          <p:cNvSpPr txBox="1"/>
          <p:nvPr/>
        </p:nvSpPr>
        <p:spPr>
          <a:xfrm>
            <a:off x="1210392" y="2855961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Yes times by 3.</a:t>
            </a:r>
          </a:p>
          <a:p>
            <a:pPr algn="ctr"/>
            <a:r>
              <a:rPr lang="en-GB" dirty="0"/>
              <a:t>Times the bottom by three, times the top by three. 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F021991-D830-4C2E-9CB5-DDDE262B0959}"/>
              </a:ext>
            </a:extLst>
          </p:cNvPr>
          <p:cNvCxnSpPr/>
          <p:nvPr/>
        </p:nvCxnSpPr>
        <p:spPr>
          <a:xfrm>
            <a:off x="8994914" y="2285512"/>
            <a:ext cx="0" cy="7747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5520125-1F14-42F4-B4D0-BA0E98265AB1}"/>
              </a:ext>
            </a:extLst>
          </p:cNvPr>
          <p:cNvSpPr txBox="1"/>
          <p:nvPr/>
        </p:nvSpPr>
        <p:spPr>
          <a:xfrm>
            <a:off x="8766161" y="3082392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x3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580E03C-CC33-4092-B2BA-8132A4DDB1C9}"/>
              </a:ext>
            </a:extLst>
          </p:cNvPr>
          <p:cNvGrpSpPr/>
          <p:nvPr/>
        </p:nvGrpSpPr>
        <p:grpSpPr>
          <a:xfrm>
            <a:off x="8376432" y="3701216"/>
            <a:ext cx="1358350" cy="1520499"/>
            <a:chOff x="1391478" y="2288743"/>
            <a:chExt cx="1775792" cy="198332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0AE17E1-03A7-4DCC-ABDF-BC3B2D63BF8A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3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C19D971-5F2E-40CD-9E5F-01365CF66F92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12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63224E2-56CC-4495-B9E4-33C4541B197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BE40A569-2496-4F02-8D73-C1F19D2E4245}"/>
              </a:ext>
            </a:extLst>
          </p:cNvPr>
          <p:cNvSpPr txBox="1"/>
          <p:nvPr/>
        </p:nvSpPr>
        <p:spPr>
          <a:xfrm>
            <a:off x="7832034" y="4019376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55DF86A-46B5-4E56-AC53-2FD03FD6EE0D}"/>
              </a:ext>
            </a:extLst>
          </p:cNvPr>
          <p:cNvGrpSpPr/>
          <p:nvPr/>
        </p:nvGrpSpPr>
        <p:grpSpPr>
          <a:xfrm>
            <a:off x="6320595" y="3701216"/>
            <a:ext cx="1358350" cy="1530818"/>
            <a:chOff x="1391478" y="2275283"/>
            <a:chExt cx="1775792" cy="199678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E8800DD-72C3-46E7-B37C-19C947862BF6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8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88343F6-6F20-4A6F-9009-93F8C2DB31EB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12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76B042F-AC49-4C8D-B0DC-CF20BB34AD0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59F8A08A-C092-4125-A0AB-425BF8B97FCC}"/>
              </a:ext>
            </a:extLst>
          </p:cNvPr>
          <p:cNvSpPr txBox="1"/>
          <p:nvPr/>
        </p:nvSpPr>
        <p:spPr>
          <a:xfrm>
            <a:off x="9734782" y="4158913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2D571B4-AF8F-41FF-899C-BA748A86FAA8}"/>
              </a:ext>
            </a:extLst>
          </p:cNvPr>
          <p:cNvGrpSpPr/>
          <p:nvPr/>
        </p:nvGrpSpPr>
        <p:grpSpPr>
          <a:xfrm>
            <a:off x="10279180" y="3664446"/>
            <a:ext cx="1358350" cy="1530818"/>
            <a:chOff x="1391478" y="2275283"/>
            <a:chExt cx="1775792" cy="1996786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AC9A33C-6CDC-4902-8D3D-B03536633BE8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5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5546DC8-9707-453A-95B2-1BDD9B2130E0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12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55121B2-B3DC-4BEC-AA84-50DE0D310AD8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7952548-8CDB-4983-8952-61142BE9FC59}"/>
              </a:ext>
            </a:extLst>
          </p:cNvPr>
          <p:cNvSpPr txBox="1"/>
          <p:nvPr/>
        </p:nvSpPr>
        <p:spPr>
          <a:xfrm>
            <a:off x="1192283" y="3937412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first fraction already has a denominator of 12.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5555BD-88BE-4C76-9176-00897214B610}"/>
              </a:ext>
            </a:extLst>
          </p:cNvPr>
          <p:cNvSpPr txBox="1"/>
          <p:nvPr/>
        </p:nvSpPr>
        <p:spPr>
          <a:xfrm>
            <a:off x="1131052" y="4872098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denominator stays the same, subtract the numerator. </a:t>
            </a:r>
          </a:p>
        </p:txBody>
      </p:sp>
    </p:spTree>
    <p:extLst>
      <p:ext uri="{BB962C8B-B14F-4D97-AF65-F5344CB8AC3E}">
        <p14:creationId xmlns:p14="http://schemas.microsoft.com/office/powerpoint/2010/main" val="409851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8" grpId="0"/>
      <p:bldP spid="23" grpId="0"/>
      <p:bldP spid="3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C3A5F31-2E33-481C-9B86-7970FD353901}"/>
              </a:ext>
            </a:extLst>
          </p:cNvPr>
          <p:cNvGrpSpPr/>
          <p:nvPr/>
        </p:nvGrpSpPr>
        <p:grpSpPr>
          <a:xfrm>
            <a:off x="8295538" y="627514"/>
            <a:ext cx="1358350" cy="1530818"/>
            <a:chOff x="1391478" y="2275283"/>
            <a:chExt cx="1775792" cy="199678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DF0EB7C-6309-467C-B86F-99EC1F40A8A7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3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A17B5E-AD2F-443B-A8C6-BC442CFA6075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14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E8154C2-09E9-4B69-B067-7136654620E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FE29835C-C2D9-471E-83DF-8570C055C679}"/>
              </a:ext>
            </a:extLst>
          </p:cNvPr>
          <p:cNvSpPr txBox="1"/>
          <p:nvPr/>
        </p:nvSpPr>
        <p:spPr>
          <a:xfrm>
            <a:off x="7646504" y="942977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7C344C-7AF9-4131-A471-0DAD987B82C4}"/>
              </a:ext>
            </a:extLst>
          </p:cNvPr>
          <p:cNvGrpSpPr/>
          <p:nvPr/>
        </p:nvGrpSpPr>
        <p:grpSpPr>
          <a:xfrm>
            <a:off x="6248400" y="627514"/>
            <a:ext cx="1358350" cy="1520499"/>
            <a:chOff x="1391478" y="2288743"/>
            <a:chExt cx="1775792" cy="198332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4D3B60-EEED-4235-9B8D-5A0292A1A537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5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F4096D-A3BD-4B8C-B563-58733CB241C2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7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3EAAE0E-61DE-4152-8D0B-1247C7F0CBEA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5295F3E-7E24-475B-90D8-9A42DEA0CF11}"/>
              </a:ext>
            </a:extLst>
          </p:cNvPr>
          <p:cNvSpPr txBox="1"/>
          <p:nvPr/>
        </p:nvSpPr>
        <p:spPr>
          <a:xfrm>
            <a:off x="9931860" y="946729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6B86DF-A3C2-452C-8C70-6F3F8E27C91E}"/>
              </a:ext>
            </a:extLst>
          </p:cNvPr>
          <p:cNvSpPr txBox="1"/>
          <p:nvPr/>
        </p:nvSpPr>
        <p:spPr>
          <a:xfrm>
            <a:off x="1210392" y="735235"/>
            <a:ext cx="4758995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Can you subtract them together straight away?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A4EAA9-3C33-4930-8C42-DF78675FC89D}"/>
              </a:ext>
            </a:extLst>
          </p:cNvPr>
          <p:cNvSpPr txBox="1"/>
          <p:nvPr/>
        </p:nvSpPr>
        <p:spPr>
          <a:xfrm>
            <a:off x="1210392" y="136214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the denominators are not the same.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097213-DFA8-4C84-A73D-83AFCA89BDB0}"/>
              </a:ext>
            </a:extLst>
          </p:cNvPr>
          <p:cNvSpPr txBox="1"/>
          <p:nvPr/>
        </p:nvSpPr>
        <p:spPr>
          <a:xfrm>
            <a:off x="1210393" y="1963347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at the smaller denominator. Is there anything you can do to get from 7 to 14?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597C27-B0B2-49C6-9D05-025D9B433BFB}"/>
              </a:ext>
            </a:extLst>
          </p:cNvPr>
          <p:cNvSpPr txBox="1"/>
          <p:nvPr/>
        </p:nvSpPr>
        <p:spPr>
          <a:xfrm>
            <a:off x="1210392" y="2855961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Yes times by 2.</a:t>
            </a:r>
          </a:p>
          <a:p>
            <a:pPr algn="ctr"/>
            <a:r>
              <a:rPr lang="en-GB" dirty="0"/>
              <a:t>Times the bottom by two, times the top by two.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F021991-D830-4C2E-9CB5-DDDE262B0959}"/>
              </a:ext>
            </a:extLst>
          </p:cNvPr>
          <p:cNvCxnSpPr/>
          <p:nvPr/>
        </p:nvCxnSpPr>
        <p:spPr>
          <a:xfrm>
            <a:off x="6993834" y="2318285"/>
            <a:ext cx="0" cy="7747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5520125-1F14-42F4-B4D0-BA0E98265AB1}"/>
              </a:ext>
            </a:extLst>
          </p:cNvPr>
          <p:cNvSpPr txBox="1"/>
          <p:nvPr/>
        </p:nvSpPr>
        <p:spPr>
          <a:xfrm>
            <a:off x="6785283" y="3214917"/>
            <a:ext cx="417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x2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580E03C-CC33-4092-B2BA-8132A4DDB1C9}"/>
              </a:ext>
            </a:extLst>
          </p:cNvPr>
          <p:cNvGrpSpPr/>
          <p:nvPr/>
        </p:nvGrpSpPr>
        <p:grpSpPr>
          <a:xfrm>
            <a:off x="6314659" y="3706141"/>
            <a:ext cx="1358350" cy="1520499"/>
            <a:chOff x="1391478" y="2288743"/>
            <a:chExt cx="1775792" cy="198332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0AE17E1-03A7-4DCC-ABDF-BC3B2D63BF8A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C19D971-5F2E-40CD-9E5F-01365CF66F92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14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63224E2-56CC-4495-B9E4-33C4541B197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BE40A569-2496-4F02-8D73-C1F19D2E4245}"/>
              </a:ext>
            </a:extLst>
          </p:cNvPr>
          <p:cNvSpPr txBox="1"/>
          <p:nvPr/>
        </p:nvSpPr>
        <p:spPr>
          <a:xfrm>
            <a:off x="7832034" y="4019376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55DF86A-46B5-4E56-AC53-2FD03FD6EE0D}"/>
              </a:ext>
            </a:extLst>
          </p:cNvPr>
          <p:cNvGrpSpPr/>
          <p:nvPr/>
        </p:nvGrpSpPr>
        <p:grpSpPr>
          <a:xfrm>
            <a:off x="8336034" y="3665044"/>
            <a:ext cx="1358350" cy="1530818"/>
            <a:chOff x="1391478" y="2275283"/>
            <a:chExt cx="1775792" cy="199678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E8800DD-72C3-46E7-B37C-19C947862BF6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3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88343F6-6F20-4A6F-9009-93F8C2DB31EB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14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76B042F-AC49-4C8D-B0DC-CF20BB34AD0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59F8A08A-C092-4125-A0AB-425BF8B97FCC}"/>
              </a:ext>
            </a:extLst>
          </p:cNvPr>
          <p:cNvSpPr txBox="1"/>
          <p:nvPr/>
        </p:nvSpPr>
        <p:spPr>
          <a:xfrm>
            <a:off x="9734782" y="4158913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2D571B4-AF8F-41FF-899C-BA748A86FAA8}"/>
              </a:ext>
            </a:extLst>
          </p:cNvPr>
          <p:cNvGrpSpPr/>
          <p:nvPr/>
        </p:nvGrpSpPr>
        <p:grpSpPr>
          <a:xfrm>
            <a:off x="10279180" y="3659236"/>
            <a:ext cx="1358350" cy="1530818"/>
            <a:chOff x="1391478" y="2275283"/>
            <a:chExt cx="1775792" cy="1996786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AC9A33C-6CDC-4902-8D3D-B03536633BE8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7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5546DC8-9707-453A-95B2-1BDD9B2130E0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14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55121B2-B3DC-4BEC-AA84-50DE0D310AD8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7952548-8CDB-4983-8952-61142BE9FC59}"/>
              </a:ext>
            </a:extLst>
          </p:cNvPr>
          <p:cNvSpPr txBox="1"/>
          <p:nvPr/>
        </p:nvSpPr>
        <p:spPr>
          <a:xfrm>
            <a:off x="1192283" y="3937412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second fraction already has a denominator of 14.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5555BD-88BE-4C76-9176-00897214B610}"/>
              </a:ext>
            </a:extLst>
          </p:cNvPr>
          <p:cNvSpPr txBox="1"/>
          <p:nvPr/>
        </p:nvSpPr>
        <p:spPr>
          <a:xfrm>
            <a:off x="1131052" y="4872098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denominator stays the same, subtract the numerator.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1590B3A-3B84-459B-BDD1-AAD0B7165073}"/>
              </a:ext>
            </a:extLst>
          </p:cNvPr>
          <p:cNvSpPr txBox="1"/>
          <p:nvPr/>
        </p:nvSpPr>
        <p:spPr>
          <a:xfrm>
            <a:off x="6334111" y="5861154"/>
            <a:ext cx="286659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simplifies to 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E6CC987-2A37-4F68-A27B-0236753794BD}"/>
              </a:ext>
            </a:extLst>
          </p:cNvPr>
          <p:cNvGrpSpPr/>
          <p:nvPr/>
        </p:nvGrpSpPr>
        <p:grpSpPr>
          <a:xfrm>
            <a:off x="9402835" y="5535672"/>
            <a:ext cx="840965" cy="1020295"/>
            <a:chOff x="1391478" y="2275283"/>
            <a:chExt cx="1775792" cy="2107176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B7C5CF1-C67D-4465-AFF5-853D2DD1224C}"/>
                </a:ext>
              </a:extLst>
            </p:cNvPr>
            <p:cNvSpPr txBox="1"/>
            <p:nvPr/>
          </p:nvSpPr>
          <p:spPr>
            <a:xfrm>
              <a:off x="1702905" y="2275283"/>
              <a:ext cx="1152938" cy="82633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1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7FD32D5-3E6B-4E28-BD12-F06CB964A87D}"/>
                </a:ext>
              </a:extLst>
            </p:cNvPr>
            <p:cNvSpPr txBox="1"/>
            <p:nvPr/>
          </p:nvSpPr>
          <p:spPr>
            <a:xfrm>
              <a:off x="1749286" y="3429000"/>
              <a:ext cx="1152938" cy="95345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A7CE002-1F74-43C9-9C99-7A22CD99EA0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339250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8" grpId="0"/>
      <p:bldP spid="23" grpId="0"/>
      <p:bldP spid="33" grpId="0" animBg="1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C3A5F31-2E33-481C-9B86-7970FD353901}"/>
              </a:ext>
            </a:extLst>
          </p:cNvPr>
          <p:cNvGrpSpPr/>
          <p:nvPr/>
        </p:nvGrpSpPr>
        <p:grpSpPr>
          <a:xfrm>
            <a:off x="8295538" y="627514"/>
            <a:ext cx="1358350" cy="1530818"/>
            <a:chOff x="1391478" y="2275283"/>
            <a:chExt cx="1775792" cy="199678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DF0EB7C-6309-467C-B86F-99EC1F40A8A7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A17B5E-AD2F-443B-A8C6-BC442CFA6075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4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E8154C2-09E9-4B69-B067-7136654620E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FE29835C-C2D9-471E-83DF-8570C055C679}"/>
              </a:ext>
            </a:extLst>
          </p:cNvPr>
          <p:cNvSpPr txBox="1"/>
          <p:nvPr/>
        </p:nvSpPr>
        <p:spPr>
          <a:xfrm>
            <a:off x="7646504" y="942977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7C344C-7AF9-4131-A471-0DAD987B82C4}"/>
              </a:ext>
            </a:extLst>
          </p:cNvPr>
          <p:cNvGrpSpPr/>
          <p:nvPr/>
        </p:nvGrpSpPr>
        <p:grpSpPr>
          <a:xfrm>
            <a:off x="6248400" y="627514"/>
            <a:ext cx="1358350" cy="1520499"/>
            <a:chOff x="1391478" y="2288743"/>
            <a:chExt cx="1775792" cy="198332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4D3B60-EEED-4235-9B8D-5A0292A1A537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6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F4096D-A3BD-4B8C-B563-58733CB241C2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8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3EAAE0E-61DE-4152-8D0B-1247C7F0CBEA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5295F3E-7E24-475B-90D8-9A42DEA0CF11}"/>
              </a:ext>
            </a:extLst>
          </p:cNvPr>
          <p:cNvSpPr txBox="1"/>
          <p:nvPr/>
        </p:nvSpPr>
        <p:spPr>
          <a:xfrm>
            <a:off x="9931860" y="946729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6B86DF-A3C2-452C-8C70-6F3F8E27C91E}"/>
              </a:ext>
            </a:extLst>
          </p:cNvPr>
          <p:cNvSpPr txBox="1"/>
          <p:nvPr/>
        </p:nvSpPr>
        <p:spPr>
          <a:xfrm>
            <a:off x="1210392" y="735235"/>
            <a:ext cx="4758995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Can you subtract them together straight away?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A4EAA9-3C33-4930-8C42-DF78675FC89D}"/>
              </a:ext>
            </a:extLst>
          </p:cNvPr>
          <p:cNvSpPr txBox="1"/>
          <p:nvPr/>
        </p:nvSpPr>
        <p:spPr>
          <a:xfrm>
            <a:off x="1210392" y="136214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the denominators are not the same.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097213-DFA8-4C84-A73D-83AFCA89BDB0}"/>
              </a:ext>
            </a:extLst>
          </p:cNvPr>
          <p:cNvSpPr txBox="1"/>
          <p:nvPr/>
        </p:nvSpPr>
        <p:spPr>
          <a:xfrm>
            <a:off x="1210393" y="1963347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at the smaller denominator. Is there anything you can do to get from 4 to 8?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597C27-B0B2-49C6-9D05-025D9B433BFB}"/>
              </a:ext>
            </a:extLst>
          </p:cNvPr>
          <p:cNvSpPr txBox="1"/>
          <p:nvPr/>
        </p:nvSpPr>
        <p:spPr>
          <a:xfrm>
            <a:off x="1210392" y="2855961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Yes times by 2.</a:t>
            </a:r>
          </a:p>
          <a:p>
            <a:pPr algn="ctr"/>
            <a:r>
              <a:rPr lang="en-GB" dirty="0"/>
              <a:t>Times the bottom by two, times the top by two.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F021991-D830-4C2E-9CB5-DDDE262B0959}"/>
              </a:ext>
            </a:extLst>
          </p:cNvPr>
          <p:cNvCxnSpPr/>
          <p:nvPr/>
        </p:nvCxnSpPr>
        <p:spPr>
          <a:xfrm>
            <a:off x="9047921" y="2222308"/>
            <a:ext cx="0" cy="7747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5520125-1F14-42F4-B4D0-BA0E98265AB1}"/>
              </a:ext>
            </a:extLst>
          </p:cNvPr>
          <p:cNvSpPr txBox="1"/>
          <p:nvPr/>
        </p:nvSpPr>
        <p:spPr>
          <a:xfrm>
            <a:off x="8839370" y="3093025"/>
            <a:ext cx="417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x2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580E03C-CC33-4092-B2BA-8132A4DDB1C9}"/>
              </a:ext>
            </a:extLst>
          </p:cNvPr>
          <p:cNvGrpSpPr/>
          <p:nvPr/>
        </p:nvGrpSpPr>
        <p:grpSpPr>
          <a:xfrm>
            <a:off x="8389630" y="3823493"/>
            <a:ext cx="1358350" cy="1520499"/>
            <a:chOff x="1391478" y="2288743"/>
            <a:chExt cx="1775792" cy="198332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0AE17E1-03A7-4DCC-ABDF-BC3B2D63BF8A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2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C19D971-5F2E-40CD-9E5F-01365CF66F92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8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63224E2-56CC-4495-B9E4-33C4541B197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BE40A569-2496-4F02-8D73-C1F19D2E4245}"/>
              </a:ext>
            </a:extLst>
          </p:cNvPr>
          <p:cNvSpPr txBox="1"/>
          <p:nvPr/>
        </p:nvSpPr>
        <p:spPr>
          <a:xfrm>
            <a:off x="7832034" y="4019376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55DF86A-46B5-4E56-AC53-2FD03FD6EE0D}"/>
              </a:ext>
            </a:extLst>
          </p:cNvPr>
          <p:cNvGrpSpPr/>
          <p:nvPr/>
        </p:nvGrpSpPr>
        <p:grpSpPr>
          <a:xfrm>
            <a:off x="6334111" y="3772747"/>
            <a:ext cx="1358350" cy="1530818"/>
            <a:chOff x="1391478" y="2275283"/>
            <a:chExt cx="1775792" cy="199678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E8800DD-72C3-46E7-B37C-19C947862BF6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88343F6-6F20-4A6F-9009-93F8C2DB31EB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8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76B042F-AC49-4C8D-B0DC-CF20BB34AD0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59F8A08A-C092-4125-A0AB-425BF8B97FCC}"/>
              </a:ext>
            </a:extLst>
          </p:cNvPr>
          <p:cNvSpPr txBox="1"/>
          <p:nvPr/>
        </p:nvSpPr>
        <p:spPr>
          <a:xfrm>
            <a:off x="9734782" y="4158913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2D571B4-AF8F-41FF-899C-BA748A86FAA8}"/>
              </a:ext>
            </a:extLst>
          </p:cNvPr>
          <p:cNvGrpSpPr/>
          <p:nvPr/>
        </p:nvGrpSpPr>
        <p:grpSpPr>
          <a:xfrm>
            <a:off x="10279180" y="3805050"/>
            <a:ext cx="1358350" cy="1530818"/>
            <a:chOff x="1391478" y="2275283"/>
            <a:chExt cx="1775792" cy="1996786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AC9A33C-6CDC-4902-8D3D-B03536633BE8}"/>
                </a:ext>
              </a:extLst>
            </p:cNvPr>
            <p:cNvSpPr txBox="1"/>
            <p:nvPr/>
          </p:nvSpPr>
          <p:spPr>
            <a:xfrm>
              <a:off x="1702904" y="2275283"/>
              <a:ext cx="1152939" cy="76277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4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5546DC8-9707-453A-95B2-1BDD9B2130E0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8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55121B2-B3DC-4BEC-AA84-50DE0D310AD8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7952548-8CDB-4983-8952-61142BE9FC59}"/>
              </a:ext>
            </a:extLst>
          </p:cNvPr>
          <p:cNvSpPr txBox="1"/>
          <p:nvPr/>
        </p:nvSpPr>
        <p:spPr>
          <a:xfrm>
            <a:off x="1192283" y="3937412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first fraction already has a denominator of 8.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5555BD-88BE-4C76-9176-00897214B610}"/>
              </a:ext>
            </a:extLst>
          </p:cNvPr>
          <p:cNvSpPr txBox="1"/>
          <p:nvPr/>
        </p:nvSpPr>
        <p:spPr>
          <a:xfrm>
            <a:off x="1131052" y="4872098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denominator stays the same, subtract the numerator.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1590B3A-3B84-459B-BDD1-AAD0B7165073}"/>
              </a:ext>
            </a:extLst>
          </p:cNvPr>
          <p:cNvSpPr txBox="1"/>
          <p:nvPr/>
        </p:nvSpPr>
        <p:spPr>
          <a:xfrm>
            <a:off x="6334111" y="5861154"/>
            <a:ext cx="286659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simplifies to 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E6CC987-2A37-4F68-A27B-0236753794BD}"/>
              </a:ext>
            </a:extLst>
          </p:cNvPr>
          <p:cNvGrpSpPr/>
          <p:nvPr/>
        </p:nvGrpSpPr>
        <p:grpSpPr>
          <a:xfrm>
            <a:off x="9402835" y="5535672"/>
            <a:ext cx="840965" cy="1020295"/>
            <a:chOff x="1391478" y="2275283"/>
            <a:chExt cx="1775792" cy="2107176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B7C5CF1-C67D-4465-AFF5-853D2DD1224C}"/>
                </a:ext>
              </a:extLst>
            </p:cNvPr>
            <p:cNvSpPr txBox="1"/>
            <p:nvPr/>
          </p:nvSpPr>
          <p:spPr>
            <a:xfrm>
              <a:off x="1702905" y="2275283"/>
              <a:ext cx="1152938" cy="82633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1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7FD32D5-3E6B-4E28-BD12-F06CB964A87D}"/>
                </a:ext>
              </a:extLst>
            </p:cNvPr>
            <p:cNvSpPr txBox="1"/>
            <p:nvPr/>
          </p:nvSpPr>
          <p:spPr>
            <a:xfrm>
              <a:off x="1749286" y="3429000"/>
              <a:ext cx="1152938" cy="95345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A7CE002-1F74-43C9-9C99-7A22CD99EA0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181054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8" grpId="0"/>
      <p:bldP spid="23" grpId="0"/>
      <p:bldP spid="33" grpId="0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E29835C-C2D9-471E-83DF-8570C055C679}"/>
              </a:ext>
            </a:extLst>
          </p:cNvPr>
          <p:cNvSpPr txBox="1"/>
          <p:nvPr/>
        </p:nvSpPr>
        <p:spPr>
          <a:xfrm>
            <a:off x="7646504" y="942977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7C344C-7AF9-4131-A471-0DAD987B82C4}"/>
              </a:ext>
            </a:extLst>
          </p:cNvPr>
          <p:cNvGrpSpPr/>
          <p:nvPr/>
        </p:nvGrpSpPr>
        <p:grpSpPr>
          <a:xfrm>
            <a:off x="6231723" y="609678"/>
            <a:ext cx="934069" cy="1375952"/>
            <a:chOff x="1391478" y="2288743"/>
            <a:chExt cx="1775792" cy="171602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4D3B60-EEED-4235-9B8D-5A0292A1A537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F4096D-A3BD-4B8C-B563-58733CB241C2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7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3EAAE0E-61DE-4152-8D0B-1247C7F0CBEA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5295F3E-7E24-475B-90D8-9A42DEA0CF11}"/>
              </a:ext>
            </a:extLst>
          </p:cNvPr>
          <p:cNvSpPr txBox="1"/>
          <p:nvPr/>
        </p:nvSpPr>
        <p:spPr>
          <a:xfrm>
            <a:off x="9931860" y="946729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6B86DF-A3C2-452C-8C70-6F3F8E27C91E}"/>
              </a:ext>
            </a:extLst>
          </p:cNvPr>
          <p:cNvSpPr txBox="1"/>
          <p:nvPr/>
        </p:nvSpPr>
        <p:spPr>
          <a:xfrm>
            <a:off x="1210392" y="735235"/>
            <a:ext cx="4758995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Can you subtract them together straight away?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A4EAA9-3C33-4930-8C42-DF78675FC89D}"/>
              </a:ext>
            </a:extLst>
          </p:cNvPr>
          <p:cNvSpPr txBox="1"/>
          <p:nvPr/>
        </p:nvSpPr>
        <p:spPr>
          <a:xfrm>
            <a:off x="1210392" y="136214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the denominators are not the same.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097213-DFA8-4C84-A73D-83AFCA89BDB0}"/>
              </a:ext>
            </a:extLst>
          </p:cNvPr>
          <p:cNvSpPr txBox="1"/>
          <p:nvPr/>
        </p:nvSpPr>
        <p:spPr>
          <a:xfrm>
            <a:off x="1210393" y="1963347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at the smaller denominator. Is there anything you can do to get from 4 to 7?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597C27-B0B2-49C6-9D05-025D9B433BFB}"/>
              </a:ext>
            </a:extLst>
          </p:cNvPr>
          <p:cNvSpPr txBox="1"/>
          <p:nvPr/>
        </p:nvSpPr>
        <p:spPr>
          <a:xfrm>
            <a:off x="1210392" y="2855961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you need to find the lowest common denominator. The lowest number in the 4 and 7 times table.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40A569-2496-4F02-8D73-C1F19D2E4245}"/>
              </a:ext>
            </a:extLst>
          </p:cNvPr>
          <p:cNvSpPr txBox="1"/>
          <p:nvPr/>
        </p:nvSpPr>
        <p:spPr>
          <a:xfrm>
            <a:off x="7609888" y="4084518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F8A08A-C092-4125-A0AB-425BF8B97FCC}"/>
              </a:ext>
            </a:extLst>
          </p:cNvPr>
          <p:cNvSpPr txBox="1"/>
          <p:nvPr/>
        </p:nvSpPr>
        <p:spPr>
          <a:xfrm>
            <a:off x="9734782" y="4158913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7952548-8CDB-4983-8952-61142BE9FC59}"/>
              </a:ext>
            </a:extLst>
          </p:cNvPr>
          <p:cNvSpPr txBox="1"/>
          <p:nvPr/>
        </p:nvSpPr>
        <p:spPr>
          <a:xfrm>
            <a:off x="1192283" y="3937412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lowers common denominator is 28.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5555BD-88BE-4C76-9176-00897214B610}"/>
              </a:ext>
            </a:extLst>
          </p:cNvPr>
          <p:cNvSpPr txBox="1"/>
          <p:nvPr/>
        </p:nvSpPr>
        <p:spPr>
          <a:xfrm>
            <a:off x="1131052" y="4872098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Now you can subtract. The denominator stays the same and you subtract the numerator.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B8B692E-4E16-462C-9A8D-255231764137}"/>
              </a:ext>
            </a:extLst>
          </p:cNvPr>
          <p:cNvGrpSpPr/>
          <p:nvPr/>
        </p:nvGrpSpPr>
        <p:grpSpPr>
          <a:xfrm>
            <a:off x="8214707" y="558529"/>
            <a:ext cx="934069" cy="1375952"/>
            <a:chOff x="1391478" y="2288743"/>
            <a:chExt cx="1775792" cy="1716025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9165647-A776-4CA7-9D6A-D78D337F4DEB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0477FA2-AFC1-47A8-8D4D-C06682C0905A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4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68B5E49-5069-4B10-8588-DADFD10AB1F4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E4088E9-D9AD-479C-B88E-D93B9E517423}"/>
              </a:ext>
            </a:extLst>
          </p:cNvPr>
          <p:cNvCxnSpPr/>
          <p:nvPr/>
        </p:nvCxnSpPr>
        <p:spPr>
          <a:xfrm>
            <a:off x="6698756" y="2107096"/>
            <a:ext cx="0" cy="502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49267B6-8F1D-42B5-BBAF-94A1E3555E80}"/>
              </a:ext>
            </a:extLst>
          </p:cNvPr>
          <p:cNvCxnSpPr/>
          <p:nvPr/>
        </p:nvCxnSpPr>
        <p:spPr>
          <a:xfrm>
            <a:off x="8732423" y="2035221"/>
            <a:ext cx="0" cy="502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DBA5FF2-3D95-4F7A-8422-522549C00AEF}"/>
              </a:ext>
            </a:extLst>
          </p:cNvPr>
          <p:cNvSpPr txBox="1"/>
          <p:nvPr/>
        </p:nvSpPr>
        <p:spPr>
          <a:xfrm>
            <a:off x="6096000" y="2578962"/>
            <a:ext cx="1381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Times whole fraction by 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C5E242-E134-4F26-9428-4BFE58B7F3D0}"/>
              </a:ext>
            </a:extLst>
          </p:cNvPr>
          <p:cNvSpPr txBox="1"/>
          <p:nvPr/>
        </p:nvSpPr>
        <p:spPr>
          <a:xfrm>
            <a:off x="8073714" y="2546236"/>
            <a:ext cx="1381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Times whole fraction by 7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CC7C267-D6D4-4A81-BD5E-23A8DB1862C9}"/>
              </a:ext>
            </a:extLst>
          </p:cNvPr>
          <p:cNvGrpSpPr/>
          <p:nvPr/>
        </p:nvGrpSpPr>
        <p:grpSpPr>
          <a:xfrm>
            <a:off x="6304599" y="3618768"/>
            <a:ext cx="934069" cy="1375952"/>
            <a:chOff x="1391478" y="2288743"/>
            <a:chExt cx="1775792" cy="1716025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4A82E14-3393-4E26-9C24-2C9547A9E847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12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8D25DCB-B9E3-4892-AEB6-C328190246F1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28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626534A-6527-4FAC-8D65-E50EF5B4C609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AEB07F0-5E0B-43E0-AE9E-1ADFDE5113A8}"/>
              </a:ext>
            </a:extLst>
          </p:cNvPr>
          <p:cNvGrpSpPr/>
          <p:nvPr/>
        </p:nvGrpSpPr>
        <p:grpSpPr>
          <a:xfrm>
            <a:off x="8278081" y="3615675"/>
            <a:ext cx="934069" cy="1375952"/>
            <a:chOff x="1391478" y="2288743"/>
            <a:chExt cx="1775792" cy="1716025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EBE44B9-2902-4D26-8ADC-638FF61AEBB8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7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4EB04DF-8ED0-478D-A77E-8554822DDD65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28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9405E62-D371-4490-A736-00047551046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71D4238-6F0B-49B5-9095-769F84A04163}"/>
              </a:ext>
            </a:extLst>
          </p:cNvPr>
          <p:cNvGrpSpPr/>
          <p:nvPr/>
        </p:nvGrpSpPr>
        <p:grpSpPr>
          <a:xfrm>
            <a:off x="10335136" y="3639087"/>
            <a:ext cx="934069" cy="1375952"/>
            <a:chOff x="1391478" y="2288743"/>
            <a:chExt cx="1775792" cy="1716025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FF2DFC4-AD01-4B4D-9143-E018A357C872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5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ECA74C7-45C3-4052-9C50-7E44031D4CC7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28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8406202-3A50-4266-8455-19D826B26F8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9620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3" grpId="0"/>
      <p:bldP spid="28" grpId="0"/>
      <p:bldP spid="33" grpId="0" animBg="1"/>
      <p:bldP spid="34" grpId="0" animBg="1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E29835C-C2D9-471E-83DF-8570C055C679}"/>
              </a:ext>
            </a:extLst>
          </p:cNvPr>
          <p:cNvSpPr txBox="1"/>
          <p:nvPr/>
        </p:nvSpPr>
        <p:spPr>
          <a:xfrm>
            <a:off x="7646504" y="942977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7C344C-7AF9-4131-A471-0DAD987B82C4}"/>
              </a:ext>
            </a:extLst>
          </p:cNvPr>
          <p:cNvGrpSpPr/>
          <p:nvPr/>
        </p:nvGrpSpPr>
        <p:grpSpPr>
          <a:xfrm>
            <a:off x="6231723" y="609678"/>
            <a:ext cx="934069" cy="1375952"/>
            <a:chOff x="1391478" y="2288743"/>
            <a:chExt cx="1775792" cy="171602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4D3B60-EEED-4235-9B8D-5A0292A1A537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7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F4096D-A3BD-4B8C-B563-58733CB241C2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9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3EAAE0E-61DE-4152-8D0B-1247C7F0CBEA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5295F3E-7E24-475B-90D8-9A42DEA0CF11}"/>
              </a:ext>
            </a:extLst>
          </p:cNvPr>
          <p:cNvSpPr txBox="1"/>
          <p:nvPr/>
        </p:nvSpPr>
        <p:spPr>
          <a:xfrm>
            <a:off x="9931860" y="946729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6B86DF-A3C2-452C-8C70-6F3F8E27C91E}"/>
              </a:ext>
            </a:extLst>
          </p:cNvPr>
          <p:cNvSpPr txBox="1"/>
          <p:nvPr/>
        </p:nvSpPr>
        <p:spPr>
          <a:xfrm>
            <a:off x="1210392" y="735235"/>
            <a:ext cx="4758995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Can you subtract them together straight away?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A4EAA9-3C33-4930-8C42-DF78675FC89D}"/>
              </a:ext>
            </a:extLst>
          </p:cNvPr>
          <p:cNvSpPr txBox="1"/>
          <p:nvPr/>
        </p:nvSpPr>
        <p:spPr>
          <a:xfrm>
            <a:off x="1210392" y="136214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the denominators are not the same.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097213-DFA8-4C84-A73D-83AFCA89BDB0}"/>
              </a:ext>
            </a:extLst>
          </p:cNvPr>
          <p:cNvSpPr txBox="1"/>
          <p:nvPr/>
        </p:nvSpPr>
        <p:spPr>
          <a:xfrm>
            <a:off x="1210393" y="1963347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at the smaller denominator. Is there anything you can do to get from 5 to 9?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597C27-B0B2-49C6-9D05-025D9B433BFB}"/>
              </a:ext>
            </a:extLst>
          </p:cNvPr>
          <p:cNvSpPr txBox="1"/>
          <p:nvPr/>
        </p:nvSpPr>
        <p:spPr>
          <a:xfrm>
            <a:off x="1210392" y="2855961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you need to find the lowest common denominator. The lowest number in the 5 and 9 times table.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40A569-2496-4F02-8D73-C1F19D2E4245}"/>
              </a:ext>
            </a:extLst>
          </p:cNvPr>
          <p:cNvSpPr txBox="1"/>
          <p:nvPr/>
        </p:nvSpPr>
        <p:spPr>
          <a:xfrm>
            <a:off x="7609888" y="4084518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F8A08A-C092-4125-A0AB-425BF8B97FCC}"/>
              </a:ext>
            </a:extLst>
          </p:cNvPr>
          <p:cNvSpPr txBox="1"/>
          <p:nvPr/>
        </p:nvSpPr>
        <p:spPr>
          <a:xfrm>
            <a:off x="9734782" y="4158913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7952548-8CDB-4983-8952-61142BE9FC59}"/>
              </a:ext>
            </a:extLst>
          </p:cNvPr>
          <p:cNvSpPr txBox="1"/>
          <p:nvPr/>
        </p:nvSpPr>
        <p:spPr>
          <a:xfrm>
            <a:off x="1192283" y="3937412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lowers common denominator is 45.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5555BD-88BE-4C76-9176-00897214B610}"/>
              </a:ext>
            </a:extLst>
          </p:cNvPr>
          <p:cNvSpPr txBox="1"/>
          <p:nvPr/>
        </p:nvSpPr>
        <p:spPr>
          <a:xfrm>
            <a:off x="1131052" y="4872098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Now you can subtract. The denominator stays the same and you subtract the numerator.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B8B692E-4E16-462C-9A8D-255231764137}"/>
              </a:ext>
            </a:extLst>
          </p:cNvPr>
          <p:cNvGrpSpPr/>
          <p:nvPr/>
        </p:nvGrpSpPr>
        <p:grpSpPr>
          <a:xfrm>
            <a:off x="8214707" y="558529"/>
            <a:ext cx="934069" cy="1375952"/>
            <a:chOff x="1391478" y="2288743"/>
            <a:chExt cx="1775792" cy="1716025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9165647-A776-4CA7-9D6A-D78D337F4DEB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0477FA2-AFC1-47A8-8D4D-C06682C0905A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5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68B5E49-5069-4B10-8588-DADFD10AB1F4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E4088E9-D9AD-479C-B88E-D93B9E517423}"/>
              </a:ext>
            </a:extLst>
          </p:cNvPr>
          <p:cNvCxnSpPr/>
          <p:nvPr/>
        </p:nvCxnSpPr>
        <p:spPr>
          <a:xfrm>
            <a:off x="6698756" y="2107096"/>
            <a:ext cx="0" cy="502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49267B6-8F1D-42B5-BBAF-94A1E3555E80}"/>
              </a:ext>
            </a:extLst>
          </p:cNvPr>
          <p:cNvCxnSpPr/>
          <p:nvPr/>
        </p:nvCxnSpPr>
        <p:spPr>
          <a:xfrm>
            <a:off x="8732423" y="2035221"/>
            <a:ext cx="0" cy="502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DBA5FF2-3D95-4F7A-8422-522549C00AEF}"/>
              </a:ext>
            </a:extLst>
          </p:cNvPr>
          <p:cNvSpPr txBox="1"/>
          <p:nvPr/>
        </p:nvSpPr>
        <p:spPr>
          <a:xfrm>
            <a:off x="6096000" y="2578962"/>
            <a:ext cx="1381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Times whole fraction by 5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C5E242-E134-4F26-9428-4BFE58B7F3D0}"/>
              </a:ext>
            </a:extLst>
          </p:cNvPr>
          <p:cNvSpPr txBox="1"/>
          <p:nvPr/>
        </p:nvSpPr>
        <p:spPr>
          <a:xfrm>
            <a:off x="8073714" y="2546236"/>
            <a:ext cx="1381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Times whole fraction by 9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CC7C267-D6D4-4A81-BD5E-23A8DB1862C9}"/>
              </a:ext>
            </a:extLst>
          </p:cNvPr>
          <p:cNvGrpSpPr/>
          <p:nvPr/>
        </p:nvGrpSpPr>
        <p:grpSpPr>
          <a:xfrm>
            <a:off x="6304599" y="3618768"/>
            <a:ext cx="934069" cy="1375952"/>
            <a:chOff x="1391478" y="2288743"/>
            <a:chExt cx="1775792" cy="1716025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4A82E14-3393-4E26-9C24-2C9547A9E847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35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8D25DCB-B9E3-4892-AEB6-C328190246F1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45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626534A-6527-4FAC-8D65-E50EF5B4C609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AEB07F0-5E0B-43E0-AE9E-1ADFDE5113A8}"/>
              </a:ext>
            </a:extLst>
          </p:cNvPr>
          <p:cNvGrpSpPr/>
          <p:nvPr/>
        </p:nvGrpSpPr>
        <p:grpSpPr>
          <a:xfrm>
            <a:off x="8278081" y="3615675"/>
            <a:ext cx="934069" cy="1375952"/>
            <a:chOff x="1391478" y="2288743"/>
            <a:chExt cx="1775792" cy="1716025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EBE44B9-2902-4D26-8ADC-638FF61AEBB8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9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4EB04DF-8ED0-478D-A77E-8554822DDD65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45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9405E62-D371-4490-A736-00047551046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71D4238-6F0B-49B5-9095-769F84A04163}"/>
              </a:ext>
            </a:extLst>
          </p:cNvPr>
          <p:cNvGrpSpPr/>
          <p:nvPr/>
        </p:nvGrpSpPr>
        <p:grpSpPr>
          <a:xfrm>
            <a:off x="10335136" y="3639087"/>
            <a:ext cx="934069" cy="1375952"/>
            <a:chOff x="1391478" y="2288743"/>
            <a:chExt cx="1775792" cy="1716025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FF2DFC4-AD01-4B4D-9143-E018A357C872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26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ECA74C7-45C3-4052-9C50-7E44031D4CC7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45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8406202-3A50-4266-8455-19D826B26F8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3835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3" grpId="0"/>
      <p:bldP spid="28" grpId="0"/>
      <p:bldP spid="33" grpId="0" animBg="1"/>
      <p:bldP spid="34" grpId="0" animBg="1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E29835C-C2D9-471E-83DF-8570C055C679}"/>
              </a:ext>
            </a:extLst>
          </p:cNvPr>
          <p:cNvSpPr txBox="1"/>
          <p:nvPr/>
        </p:nvSpPr>
        <p:spPr>
          <a:xfrm>
            <a:off x="7646504" y="942977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7C344C-7AF9-4131-A471-0DAD987B82C4}"/>
              </a:ext>
            </a:extLst>
          </p:cNvPr>
          <p:cNvGrpSpPr/>
          <p:nvPr/>
        </p:nvGrpSpPr>
        <p:grpSpPr>
          <a:xfrm>
            <a:off x="6231723" y="609678"/>
            <a:ext cx="934069" cy="1375952"/>
            <a:chOff x="1391478" y="2288743"/>
            <a:chExt cx="1775792" cy="171602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4D3B60-EEED-4235-9B8D-5A0292A1A537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F4096D-A3BD-4B8C-B563-58733CB241C2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3EAAE0E-61DE-4152-8D0B-1247C7F0CBEA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5295F3E-7E24-475B-90D8-9A42DEA0CF11}"/>
              </a:ext>
            </a:extLst>
          </p:cNvPr>
          <p:cNvSpPr txBox="1"/>
          <p:nvPr/>
        </p:nvSpPr>
        <p:spPr>
          <a:xfrm>
            <a:off x="9931860" y="946729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6B86DF-A3C2-452C-8C70-6F3F8E27C91E}"/>
              </a:ext>
            </a:extLst>
          </p:cNvPr>
          <p:cNvSpPr txBox="1"/>
          <p:nvPr/>
        </p:nvSpPr>
        <p:spPr>
          <a:xfrm>
            <a:off x="1210392" y="73523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Can you add them together straight away?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A4EAA9-3C33-4930-8C42-DF78675FC89D}"/>
              </a:ext>
            </a:extLst>
          </p:cNvPr>
          <p:cNvSpPr txBox="1"/>
          <p:nvPr/>
        </p:nvSpPr>
        <p:spPr>
          <a:xfrm>
            <a:off x="1210392" y="136214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the denominators are not the same.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097213-DFA8-4C84-A73D-83AFCA89BDB0}"/>
              </a:ext>
            </a:extLst>
          </p:cNvPr>
          <p:cNvSpPr txBox="1"/>
          <p:nvPr/>
        </p:nvSpPr>
        <p:spPr>
          <a:xfrm>
            <a:off x="1210393" y="1963347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at the smaller denominator. Is there anything you can do to get from 2 to 3?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597C27-B0B2-49C6-9D05-025D9B433BFB}"/>
              </a:ext>
            </a:extLst>
          </p:cNvPr>
          <p:cNvSpPr txBox="1"/>
          <p:nvPr/>
        </p:nvSpPr>
        <p:spPr>
          <a:xfrm>
            <a:off x="1210392" y="2855961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you need to find the lowest common denominator. The lowest number in the 2 and 3 times table.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40A569-2496-4F02-8D73-C1F19D2E4245}"/>
              </a:ext>
            </a:extLst>
          </p:cNvPr>
          <p:cNvSpPr txBox="1"/>
          <p:nvPr/>
        </p:nvSpPr>
        <p:spPr>
          <a:xfrm>
            <a:off x="7609888" y="4084518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F8A08A-C092-4125-A0AB-425BF8B97FCC}"/>
              </a:ext>
            </a:extLst>
          </p:cNvPr>
          <p:cNvSpPr txBox="1"/>
          <p:nvPr/>
        </p:nvSpPr>
        <p:spPr>
          <a:xfrm>
            <a:off x="9734782" y="4158913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7952548-8CDB-4983-8952-61142BE9FC59}"/>
              </a:ext>
            </a:extLst>
          </p:cNvPr>
          <p:cNvSpPr txBox="1"/>
          <p:nvPr/>
        </p:nvSpPr>
        <p:spPr>
          <a:xfrm>
            <a:off x="1192283" y="3937412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lowers common denominator is 6.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5555BD-88BE-4C76-9176-00897214B610}"/>
              </a:ext>
            </a:extLst>
          </p:cNvPr>
          <p:cNvSpPr txBox="1"/>
          <p:nvPr/>
        </p:nvSpPr>
        <p:spPr>
          <a:xfrm>
            <a:off x="1131052" y="4872098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Now you can subtract. The denominator stays the same and you subtract the numerator.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B8B692E-4E16-462C-9A8D-255231764137}"/>
              </a:ext>
            </a:extLst>
          </p:cNvPr>
          <p:cNvGrpSpPr/>
          <p:nvPr/>
        </p:nvGrpSpPr>
        <p:grpSpPr>
          <a:xfrm>
            <a:off x="8214707" y="558529"/>
            <a:ext cx="934069" cy="1375952"/>
            <a:chOff x="1391478" y="2288743"/>
            <a:chExt cx="1775792" cy="1716025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9165647-A776-4CA7-9D6A-D78D337F4DEB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0477FA2-AFC1-47A8-8D4D-C06682C0905A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68B5E49-5069-4B10-8588-DADFD10AB1F4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E4088E9-D9AD-479C-B88E-D93B9E517423}"/>
              </a:ext>
            </a:extLst>
          </p:cNvPr>
          <p:cNvCxnSpPr/>
          <p:nvPr/>
        </p:nvCxnSpPr>
        <p:spPr>
          <a:xfrm>
            <a:off x="6698756" y="2107096"/>
            <a:ext cx="0" cy="502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49267B6-8F1D-42B5-BBAF-94A1E3555E80}"/>
              </a:ext>
            </a:extLst>
          </p:cNvPr>
          <p:cNvCxnSpPr/>
          <p:nvPr/>
        </p:nvCxnSpPr>
        <p:spPr>
          <a:xfrm>
            <a:off x="8732423" y="2035221"/>
            <a:ext cx="0" cy="502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DBA5FF2-3D95-4F7A-8422-522549C00AEF}"/>
              </a:ext>
            </a:extLst>
          </p:cNvPr>
          <p:cNvSpPr txBox="1"/>
          <p:nvPr/>
        </p:nvSpPr>
        <p:spPr>
          <a:xfrm>
            <a:off x="6096000" y="2578962"/>
            <a:ext cx="1381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Times whole fraction by 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C5E242-E134-4F26-9428-4BFE58B7F3D0}"/>
              </a:ext>
            </a:extLst>
          </p:cNvPr>
          <p:cNvSpPr txBox="1"/>
          <p:nvPr/>
        </p:nvSpPr>
        <p:spPr>
          <a:xfrm>
            <a:off x="8073714" y="2546236"/>
            <a:ext cx="1381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Times whole fraction by 2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CC7C267-D6D4-4A81-BD5E-23A8DB1862C9}"/>
              </a:ext>
            </a:extLst>
          </p:cNvPr>
          <p:cNvGrpSpPr/>
          <p:nvPr/>
        </p:nvGrpSpPr>
        <p:grpSpPr>
          <a:xfrm>
            <a:off x="6304599" y="3618768"/>
            <a:ext cx="934069" cy="1375952"/>
            <a:chOff x="1391478" y="2288743"/>
            <a:chExt cx="1775792" cy="1716025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4A82E14-3393-4E26-9C24-2C9547A9E847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8D25DCB-B9E3-4892-AEB6-C328190246F1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6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626534A-6527-4FAC-8D65-E50EF5B4C609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AEB07F0-5E0B-43E0-AE9E-1ADFDE5113A8}"/>
              </a:ext>
            </a:extLst>
          </p:cNvPr>
          <p:cNvGrpSpPr/>
          <p:nvPr/>
        </p:nvGrpSpPr>
        <p:grpSpPr>
          <a:xfrm>
            <a:off x="8278081" y="3615675"/>
            <a:ext cx="934069" cy="1375952"/>
            <a:chOff x="1391478" y="2288743"/>
            <a:chExt cx="1775792" cy="1716025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EBE44B9-2902-4D26-8ADC-638FF61AEBB8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4EB04DF-8ED0-478D-A77E-8554822DDD65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6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9405E62-D371-4490-A736-00047551046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71D4238-6F0B-49B5-9095-769F84A04163}"/>
              </a:ext>
            </a:extLst>
          </p:cNvPr>
          <p:cNvGrpSpPr/>
          <p:nvPr/>
        </p:nvGrpSpPr>
        <p:grpSpPr>
          <a:xfrm>
            <a:off x="10335136" y="3639087"/>
            <a:ext cx="934069" cy="1375952"/>
            <a:chOff x="1391478" y="2288743"/>
            <a:chExt cx="1775792" cy="1716025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FF2DFC4-AD01-4B4D-9143-E018A357C872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ECA74C7-45C3-4052-9C50-7E44031D4CC7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6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8406202-3A50-4266-8455-19D826B26F8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523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3" grpId="0"/>
      <p:bldP spid="28" grpId="0"/>
      <p:bldP spid="33" grpId="0" animBg="1"/>
      <p:bldP spid="34" grpId="0" animBg="1"/>
      <p:bldP spid="46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E29835C-C2D9-471E-83DF-8570C055C679}"/>
              </a:ext>
            </a:extLst>
          </p:cNvPr>
          <p:cNvSpPr txBox="1"/>
          <p:nvPr/>
        </p:nvSpPr>
        <p:spPr>
          <a:xfrm>
            <a:off x="7646504" y="942977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7C344C-7AF9-4131-A471-0DAD987B82C4}"/>
              </a:ext>
            </a:extLst>
          </p:cNvPr>
          <p:cNvGrpSpPr/>
          <p:nvPr/>
        </p:nvGrpSpPr>
        <p:grpSpPr>
          <a:xfrm>
            <a:off x="6231723" y="609678"/>
            <a:ext cx="934069" cy="1375952"/>
            <a:chOff x="1391478" y="2288743"/>
            <a:chExt cx="1775792" cy="171602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4D3B60-EEED-4235-9B8D-5A0292A1A537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11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F4096D-A3BD-4B8C-B563-58733CB241C2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12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3EAAE0E-61DE-4152-8D0B-1247C7F0CBEA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5295F3E-7E24-475B-90D8-9A42DEA0CF11}"/>
              </a:ext>
            </a:extLst>
          </p:cNvPr>
          <p:cNvSpPr txBox="1"/>
          <p:nvPr/>
        </p:nvSpPr>
        <p:spPr>
          <a:xfrm>
            <a:off x="9931860" y="946729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6B86DF-A3C2-452C-8C70-6F3F8E27C91E}"/>
              </a:ext>
            </a:extLst>
          </p:cNvPr>
          <p:cNvSpPr txBox="1"/>
          <p:nvPr/>
        </p:nvSpPr>
        <p:spPr>
          <a:xfrm>
            <a:off x="1210392" y="735235"/>
            <a:ext cx="4826321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Can you subtract them together straight away?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A4EAA9-3C33-4930-8C42-DF78675FC89D}"/>
              </a:ext>
            </a:extLst>
          </p:cNvPr>
          <p:cNvSpPr txBox="1"/>
          <p:nvPr/>
        </p:nvSpPr>
        <p:spPr>
          <a:xfrm>
            <a:off x="1210392" y="1362145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the denominators are not the same.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097213-DFA8-4C84-A73D-83AFCA89BDB0}"/>
              </a:ext>
            </a:extLst>
          </p:cNvPr>
          <p:cNvSpPr txBox="1"/>
          <p:nvPr/>
        </p:nvSpPr>
        <p:spPr>
          <a:xfrm>
            <a:off x="1210393" y="1963347"/>
            <a:ext cx="428931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at the smaller denominator. Is there anything you can do to get from 5 to 12?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597C27-B0B2-49C6-9D05-025D9B433BFB}"/>
              </a:ext>
            </a:extLst>
          </p:cNvPr>
          <p:cNvSpPr txBox="1"/>
          <p:nvPr/>
        </p:nvSpPr>
        <p:spPr>
          <a:xfrm>
            <a:off x="1210392" y="2855961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No, you need to find the lowest common denominator. The lowest number in the 5 and 12 times table.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40A569-2496-4F02-8D73-C1F19D2E4245}"/>
              </a:ext>
            </a:extLst>
          </p:cNvPr>
          <p:cNvSpPr txBox="1"/>
          <p:nvPr/>
        </p:nvSpPr>
        <p:spPr>
          <a:xfrm>
            <a:off x="7609888" y="4084518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F8A08A-C092-4125-A0AB-425BF8B97FCC}"/>
              </a:ext>
            </a:extLst>
          </p:cNvPr>
          <p:cNvSpPr txBox="1"/>
          <p:nvPr/>
        </p:nvSpPr>
        <p:spPr>
          <a:xfrm>
            <a:off x="9734782" y="4158913"/>
            <a:ext cx="37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7952548-8CDB-4983-8952-61142BE9FC59}"/>
              </a:ext>
            </a:extLst>
          </p:cNvPr>
          <p:cNvSpPr txBox="1"/>
          <p:nvPr/>
        </p:nvSpPr>
        <p:spPr>
          <a:xfrm>
            <a:off x="1192283" y="3937412"/>
            <a:ext cx="42893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lowers common denominator is 60.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5555BD-88BE-4C76-9176-00897214B610}"/>
              </a:ext>
            </a:extLst>
          </p:cNvPr>
          <p:cNvSpPr txBox="1"/>
          <p:nvPr/>
        </p:nvSpPr>
        <p:spPr>
          <a:xfrm>
            <a:off x="1131052" y="4872098"/>
            <a:ext cx="42893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Now you can subtract. The denominator stays the same and you subtract the numerator.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B8B692E-4E16-462C-9A8D-255231764137}"/>
              </a:ext>
            </a:extLst>
          </p:cNvPr>
          <p:cNvGrpSpPr/>
          <p:nvPr/>
        </p:nvGrpSpPr>
        <p:grpSpPr>
          <a:xfrm>
            <a:off x="8214707" y="558529"/>
            <a:ext cx="934069" cy="1375952"/>
            <a:chOff x="1391478" y="2288743"/>
            <a:chExt cx="1775792" cy="1716025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9165647-A776-4CA7-9D6A-D78D337F4DEB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0477FA2-AFC1-47A8-8D4D-C06682C0905A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5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68B5E49-5069-4B10-8588-DADFD10AB1F4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E4088E9-D9AD-479C-B88E-D93B9E517423}"/>
              </a:ext>
            </a:extLst>
          </p:cNvPr>
          <p:cNvCxnSpPr/>
          <p:nvPr/>
        </p:nvCxnSpPr>
        <p:spPr>
          <a:xfrm>
            <a:off x="6698756" y="2107096"/>
            <a:ext cx="0" cy="502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49267B6-8F1D-42B5-BBAF-94A1E3555E80}"/>
              </a:ext>
            </a:extLst>
          </p:cNvPr>
          <p:cNvCxnSpPr/>
          <p:nvPr/>
        </p:nvCxnSpPr>
        <p:spPr>
          <a:xfrm>
            <a:off x="8732423" y="2035221"/>
            <a:ext cx="0" cy="502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DBA5FF2-3D95-4F7A-8422-522549C00AEF}"/>
              </a:ext>
            </a:extLst>
          </p:cNvPr>
          <p:cNvSpPr txBox="1"/>
          <p:nvPr/>
        </p:nvSpPr>
        <p:spPr>
          <a:xfrm>
            <a:off x="6096000" y="2578962"/>
            <a:ext cx="1381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Times whole fraction by 5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C5E242-E134-4F26-9428-4BFE58B7F3D0}"/>
              </a:ext>
            </a:extLst>
          </p:cNvPr>
          <p:cNvSpPr txBox="1"/>
          <p:nvPr/>
        </p:nvSpPr>
        <p:spPr>
          <a:xfrm>
            <a:off x="8073714" y="2546236"/>
            <a:ext cx="1381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Times whole fraction by 12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CC7C267-D6D4-4A81-BD5E-23A8DB1862C9}"/>
              </a:ext>
            </a:extLst>
          </p:cNvPr>
          <p:cNvGrpSpPr/>
          <p:nvPr/>
        </p:nvGrpSpPr>
        <p:grpSpPr>
          <a:xfrm>
            <a:off x="6304599" y="3618768"/>
            <a:ext cx="934069" cy="1375952"/>
            <a:chOff x="1391478" y="2288743"/>
            <a:chExt cx="1775792" cy="1716025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4A82E14-3393-4E26-9C24-2C9547A9E847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55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8D25DCB-B9E3-4892-AEB6-C328190246F1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60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626534A-6527-4FAC-8D65-E50EF5B4C609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AEB07F0-5E0B-43E0-AE9E-1ADFDE5113A8}"/>
              </a:ext>
            </a:extLst>
          </p:cNvPr>
          <p:cNvGrpSpPr/>
          <p:nvPr/>
        </p:nvGrpSpPr>
        <p:grpSpPr>
          <a:xfrm>
            <a:off x="8278081" y="3615675"/>
            <a:ext cx="934069" cy="1375952"/>
            <a:chOff x="1391478" y="2288743"/>
            <a:chExt cx="1775792" cy="1716025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EBE44B9-2902-4D26-8ADC-638FF61AEBB8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36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4EB04DF-8ED0-478D-A77E-8554822DDD65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60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9405E62-D371-4490-A736-00047551046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71D4238-6F0B-49B5-9095-769F84A04163}"/>
              </a:ext>
            </a:extLst>
          </p:cNvPr>
          <p:cNvGrpSpPr/>
          <p:nvPr/>
        </p:nvGrpSpPr>
        <p:grpSpPr>
          <a:xfrm>
            <a:off x="10335136" y="3639087"/>
            <a:ext cx="934069" cy="1375952"/>
            <a:chOff x="1391478" y="2288743"/>
            <a:chExt cx="1775792" cy="1716025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FF2DFC4-AD01-4B4D-9143-E018A357C872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19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ECA74C7-45C3-4052-9C50-7E44031D4CC7}"/>
                </a:ext>
              </a:extLst>
            </p:cNvPr>
            <p:cNvSpPr txBox="1"/>
            <p:nvPr/>
          </p:nvSpPr>
          <p:spPr>
            <a:xfrm>
              <a:off x="1749285" y="3429000"/>
              <a:ext cx="1152938" cy="5757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60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8406202-3A50-4266-8455-19D826B26F8F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5033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3" grpId="0"/>
      <p:bldP spid="28" grpId="0"/>
      <p:bldP spid="33" grpId="0" animBg="1"/>
      <p:bldP spid="34" grpId="0" animBg="1"/>
      <p:bldP spid="46" grpId="0"/>
      <p:bldP spid="47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1462</TotalTime>
  <Words>771</Words>
  <Application>Microsoft Office PowerPoint</Application>
  <PresentationFormat>Widescreen</PresentationFormat>
  <Paragraphs>169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129</cp:revision>
  <dcterms:created xsi:type="dcterms:W3CDTF">2020-03-20T11:22:32Z</dcterms:created>
  <dcterms:modified xsi:type="dcterms:W3CDTF">2020-05-18T08:55:16Z</dcterms:modified>
</cp:coreProperties>
</file>