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1E92-F6DC-40E7-B73C-C0F1836E7E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6799ED-518C-4AC6-A59A-AF1F10F97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AD365B-8714-42B5-BDC7-2A708C564348}"/>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801CF2B4-42E7-4C48-8182-14B0266A7E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1B75E-4CBC-4AD6-BA32-BA091C1E6256}"/>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5707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E9495-B73C-4FBC-80AB-17BFCC1A95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E0D91D-EAD9-4108-A06B-6CA7EDB36F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B2A61A-C41D-4B4E-9DB5-9C3CBC95D0A8}"/>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5349B4DB-D064-47B0-92BE-CFE1D6357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DB620A-1179-4252-8EC1-F678B7AF5971}"/>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2467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98534D-EF0F-42BC-8D4E-B958D7D97D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0209CC-6BED-4155-87CC-C0C3EE09BF0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8F6662-9246-49F7-9751-7C4746270E2C}"/>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3F313D60-D7E0-4249-A72A-015358FC9E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9E175C-8911-4644-9BFE-6AC21D6240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419453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7495-A8B3-4046-B39D-6883580BF1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A712E1-9B29-436A-89C8-08A505726E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2BC3D6-6FB9-4FB4-B759-C42ED097A8D0}"/>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03723D15-312F-4325-A8D6-D6258BBD81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9D92F3-6CDA-42A0-B355-43218143309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4964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45C1-0146-4E58-B39F-23EE1E288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38D297-C108-44B8-AEAE-FA940CF4DA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51334C-64D2-435C-925D-BC9E9B2B8DC9}"/>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A4576697-F6EB-4354-8787-3DEAEC308D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8EF76B-DC97-4A5B-A689-1A0051448E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6403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4C4E7-6752-49A4-99F5-4230122ED9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87ED39-2E86-4E06-A4A0-4CFAD53D875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EE0B7D-682B-46B7-B662-B0BF68490D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01433D-5668-4E0C-8080-1FD016B7324A}"/>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8D91AC50-24EA-42B5-9285-07B027327B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15FDC2-0F51-4465-9058-E2A0584FCF9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31977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6129B-224D-4AEE-996A-598C82868C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6A2BBC-C993-44AE-823C-C87E939EFA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11BE5B-94E0-4BBC-BE26-1F7364DAF9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4248D0-A83F-488E-8F64-4D72E39D46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9F90F-4458-4432-87EE-8118DA81B2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0EA998-7F1E-4B8B-91CB-D4882114C501}"/>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8" name="Footer Placeholder 7">
            <a:extLst>
              <a:ext uri="{FF2B5EF4-FFF2-40B4-BE49-F238E27FC236}">
                <a16:creationId xmlns:a16="http://schemas.microsoft.com/office/drawing/2014/main" id="{5A65FC8F-ED8D-4691-9E66-DCE3BB92BF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55D2675-ED0F-4340-9516-E1B51B97C52A}"/>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29464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98E28-31B6-45E9-8F47-9E76568CC6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13F66A-3B43-4111-B99E-4FD6CE88EFE3}"/>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4" name="Footer Placeholder 3">
            <a:extLst>
              <a:ext uri="{FF2B5EF4-FFF2-40B4-BE49-F238E27FC236}">
                <a16:creationId xmlns:a16="http://schemas.microsoft.com/office/drawing/2014/main" id="{82EA4CA7-559A-43EB-961F-56BE784CB6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F56D88-97A3-4E31-B84A-DED6F7DA5A4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168889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2D85C5-2CF7-4216-8921-FB15CE52ED19}"/>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3" name="Footer Placeholder 2">
            <a:extLst>
              <a:ext uri="{FF2B5EF4-FFF2-40B4-BE49-F238E27FC236}">
                <a16:creationId xmlns:a16="http://schemas.microsoft.com/office/drawing/2014/main" id="{EF67C821-07AF-45C7-AE35-19D7154E26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DB018C-1673-4810-984A-BF22A99E0F57}"/>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0918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2975-C692-4040-9B73-82E13B1CCD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F8EA4A-E68C-4DF3-ADE7-E2D992812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610C8E6-48A4-4000-AD7C-D7E44D1BE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E1AAA-3BAE-4526-886B-5AB60F90E525}"/>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09413D07-D638-4557-B3AC-89661DF05E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E9AB72-10D4-4A19-A48A-76F4ADD0A32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6876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8A6B-BF26-4B14-9A61-EF4554C4B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5101DC-FFA5-4C45-85EB-709D384789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EF35FB-8A12-4125-8508-14F15F209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BB988B-305F-4242-8F54-B3EC7C263593}"/>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711721DE-5497-4AD5-863A-7BD2C2F2A4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CF3EB1-BD5F-4E22-A77E-6B389A753C1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3645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3813E3-47FC-4425-9EE0-F6F3FFA8B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3DF82F-2757-4A02-B24A-67BF1DC1B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0CF91E-DABA-4445-BC44-B05655CA1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B69109A8-CA5A-4024-BB11-94ABE131A6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249381-E75B-44C3-B328-02DD1D699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C50CA-BBE8-4D83-9361-31FE5D0B8F19}" type="slidenum">
              <a:rPr lang="en-GB" smtClean="0"/>
              <a:t>‹#›</a:t>
            </a:fld>
            <a:endParaRPr lang="en-GB"/>
          </a:p>
        </p:txBody>
      </p:sp>
    </p:spTree>
    <p:extLst>
      <p:ext uri="{BB962C8B-B14F-4D97-AF65-F5344CB8AC3E}">
        <p14:creationId xmlns:p14="http://schemas.microsoft.com/office/powerpoint/2010/main" val="368885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B842-F39E-4203-A7D4-554EF5892075}"/>
              </a:ext>
            </a:extLst>
          </p:cNvPr>
          <p:cNvSpPr>
            <a:spLocks noGrp="1"/>
          </p:cNvSpPr>
          <p:nvPr>
            <p:ph type="ctrTitle"/>
          </p:nvPr>
        </p:nvSpPr>
        <p:spPr>
          <a:xfrm>
            <a:off x="1696278" y="1073425"/>
            <a:ext cx="9144000" cy="1179443"/>
          </a:xfrm>
          <a:ln w="57150"/>
        </p:spPr>
        <p:style>
          <a:lnRef idx="2">
            <a:schemeClr val="accent2"/>
          </a:lnRef>
          <a:fillRef idx="1">
            <a:schemeClr val="lt1"/>
          </a:fillRef>
          <a:effectRef idx="0">
            <a:schemeClr val="accent2"/>
          </a:effectRef>
          <a:fontRef idx="minor">
            <a:schemeClr val="dk1"/>
          </a:fontRef>
        </p:style>
        <p:txBody>
          <a:bodyPr/>
          <a:lstStyle/>
          <a:p>
            <a:pPr algn="l"/>
            <a:r>
              <a:rPr lang="en-GB" dirty="0">
                <a:latin typeface="Arial Rounded MT Bold" panose="020F0704030504030204" pitchFamily="34" charset="0"/>
              </a:rPr>
              <a:t>Home Learning: </a:t>
            </a:r>
            <a:r>
              <a:rPr lang="en-GB" dirty="0">
                <a:solidFill>
                  <a:schemeClr val="accent2"/>
                </a:solidFill>
                <a:latin typeface="Arial Rounded MT Bold" panose="020F0704030504030204" pitchFamily="34" charset="0"/>
              </a:rPr>
              <a:t>English </a:t>
            </a:r>
          </a:p>
        </p:txBody>
      </p:sp>
      <p:sp>
        <p:nvSpPr>
          <p:cNvPr id="3" name="Subtitle 2">
            <a:extLst>
              <a:ext uri="{FF2B5EF4-FFF2-40B4-BE49-F238E27FC236}">
                <a16:creationId xmlns:a16="http://schemas.microsoft.com/office/drawing/2014/main" id="{4145FE09-0A65-46D3-B78E-60E2824C58EB}"/>
              </a:ext>
            </a:extLst>
          </p:cNvPr>
          <p:cNvSpPr>
            <a:spLocks noGrp="1"/>
          </p:cNvSpPr>
          <p:nvPr>
            <p:ph type="subTitle" idx="1"/>
          </p:nvPr>
        </p:nvSpPr>
        <p:spPr>
          <a:xfrm>
            <a:off x="198782" y="288995"/>
            <a:ext cx="2226365" cy="492884"/>
          </a:xfrm>
        </p:spPr>
        <p:txBody>
          <a:bodyPr/>
          <a:lstStyle/>
          <a:p>
            <a:r>
              <a:rPr lang="en-GB" dirty="0">
                <a:latin typeface="Arial Rounded MT Bold" panose="020F0704030504030204" pitchFamily="34" charset="0"/>
              </a:rPr>
              <a:t>WB 20/04/20</a:t>
            </a:r>
          </a:p>
        </p:txBody>
      </p:sp>
      <p:sp>
        <p:nvSpPr>
          <p:cNvPr id="4" name="Title 1">
            <a:extLst>
              <a:ext uri="{FF2B5EF4-FFF2-40B4-BE49-F238E27FC236}">
                <a16:creationId xmlns:a16="http://schemas.microsoft.com/office/drawing/2014/main" id="{0EBF6CA3-E70C-4A97-A653-57ED314CDE6D}"/>
              </a:ext>
            </a:extLst>
          </p:cNvPr>
          <p:cNvSpPr txBox="1">
            <a:spLocks/>
          </p:cNvSpPr>
          <p:nvPr/>
        </p:nvSpPr>
        <p:spPr>
          <a:xfrm>
            <a:off x="1696278" y="2640493"/>
            <a:ext cx="9144000" cy="1179443"/>
          </a:xfrm>
          <a:prstGeom prst="rect">
            <a:avLst/>
          </a:prstGeom>
          <a:ln w="57150"/>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dirty="0">
                <a:solidFill>
                  <a:schemeClr val="tx1"/>
                </a:solidFill>
                <a:latin typeface="Arial Rounded MT Bold" panose="020F0704030504030204" pitchFamily="34" charset="0"/>
              </a:rPr>
              <a:t>Monday: </a:t>
            </a:r>
            <a:r>
              <a:rPr lang="en-GB" dirty="0">
                <a:solidFill>
                  <a:schemeClr val="accent6"/>
                </a:solidFill>
                <a:latin typeface="Arial Rounded MT Bold" panose="020F0704030504030204" pitchFamily="34" charset="0"/>
              </a:rPr>
              <a:t>Reading</a:t>
            </a:r>
            <a:r>
              <a:rPr lang="en-GB" dirty="0">
                <a:solidFill>
                  <a:schemeClr val="accent2"/>
                </a:solidFill>
                <a:latin typeface="Arial Rounded MT Bold" panose="020F0704030504030204" pitchFamily="34" charset="0"/>
              </a:rPr>
              <a:t> </a:t>
            </a:r>
          </a:p>
        </p:txBody>
      </p:sp>
      <p:pic>
        <p:nvPicPr>
          <p:cNvPr id="1026" name="Picture 2" descr="Skellig (Paperback)">
            <a:extLst>
              <a:ext uri="{FF2B5EF4-FFF2-40B4-BE49-F238E27FC236}">
                <a16:creationId xmlns:a16="http://schemas.microsoft.com/office/drawing/2014/main" id="{EF3CA6F9-0D76-4D2A-9FFB-205C42553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5147" y="3979078"/>
            <a:ext cx="1689928" cy="25899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BlakeAngel">
            <a:extLst>
              <a:ext uri="{FF2B5EF4-FFF2-40B4-BE49-F238E27FC236}">
                <a16:creationId xmlns:a16="http://schemas.microsoft.com/office/drawing/2014/main" id="{A79811CC-4FF1-4C52-B5FE-03071CBF6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8052" y="4078357"/>
            <a:ext cx="1736609" cy="2589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100 Hilarious Book Memes For People Who Love Reading | Hooked to Books">
            <a:extLst>
              <a:ext uri="{FF2B5EF4-FFF2-40B4-BE49-F238E27FC236}">
                <a16:creationId xmlns:a16="http://schemas.microsoft.com/office/drawing/2014/main" id="{F4C6A00D-F613-4E67-9372-905BF1D9B2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7241" y="4005469"/>
            <a:ext cx="2969672" cy="2537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35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1411CD0-9A98-4A4D-A57A-825996A479F5}"/>
              </a:ext>
            </a:extLst>
          </p:cNvPr>
          <p:cNvSpPr txBox="1"/>
          <p:nvPr/>
        </p:nvSpPr>
        <p:spPr>
          <a:xfrm>
            <a:off x="265043" y="293928"/>
            <a:ext cx="11171583" cy="132343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marL="342900" indent="-342900">
              <a:buFont typeface="Arial" panose="020B0604020202020204" pitchFamily="34" charset="0"/>
              <a:buChar char="•"/>
            </a:pPr>
            <a:r>
              <a:rPr lang="en-GB" sz="2000" dirty="0">
                <a:latin typeface="Arial Rounded MT Bold" panose="020F0704030504030204" pitchFamily="34" charset="0"/>
              </a:rPr>
              <a:t>Today, we are practising our reading comprehension. </a:t>
            </a:r>
          </a:p>
          <a:p>
            <a:r>
              <a:rPr lang="en-GB" sz="2000" dirty="0">
                <a:latin typeface="Arial Rounded MT Bold" panose="020F0704030504030204" pitchFamily="34" charset="0"/>
              </a:rPr>
              <a:t> </a:t>
            </a:r>
          </a:p>
          <a:p>
            <a:pPr marL="342900" indent="-342900">
              <a:buFont typeface="Arial" panose="020B0604020202020204" pitchFamily="34" charset="0"/>
              <a:buChar char="•"/>
            </a:pPr>
            <a:r>
              <a:rPr lang="en-GB" sz="2000" dirty="0">
                <a:latin typeface="Arial Rounded MT Bold" panose="020F0704030504030204" pitchFamily="34" charset="0"/>
              </a:rPr>
              <a:t>We are reminding ourselves of where we left off at school, by applying a </a:t>
            </a:r>
            <a:r>
              <a:rPr lang="en-GB" sz="2000" u="sng" dirty="0">
                <a:latin typeface="Arial Rounded MT Bold" panose="020F0704030504030204" pitchFamily="34" charset="0"/>
              </a:rPr>
              <a:t>range of skills </a:t>
            </a:r>
            <a:r>
              <a:rPr lang="en-GB" sz="2000" dirty="0">
                <a:latin typeface="Arial Rounded MT Bold" panose="020F0704030504030204" pitchFamily="34" charset="0"/>
              </a:rPr>
              <a:t>we have learned in order to correctly answer questions based on </a:t>
            </a:r>
            <a:r>
              <a:rPr lang="en-GB" sz="2000" u="sng" dirty="0">
                <a:latin typeface="Arial Rounded MT Bold" panose="020F0704030504030204" pitchFamily="34" charset="0"/>
              </a:rPr>
              <a:t>poetry</a:t>
            </a:r>
            <a:r>
              <a:rPr lang="en-GB" sz="2000" dirty="0">
                <a:latin typeface="Arial Rounded MT Bold" panose="020F0704030504030204" pitchFamily="34" charset="0"/>
              </a:rPr>
              <a:t>.  </a:t>
            </a:r>
          </a:p>
        </p:txBody>
      </p:sp>
      <p:pic>
        <p:nvPicPr>
          <p:cNvPr id="2" name="Picture 1">
            <a:extLst>
              <a:ext uri="{FF2B5EF4-FFF2-40B4-BE49-F238E27FC236}">
                <a16:creationId xmlns:a16="http://schemas.microsoft.com/office/drawing/2014/main" id="{5297D619-86FA-4A40-B0B2-0DF3A7F6C766}"/>
              </a:ext>
            </a:extLst>
          </p:cNvPr>
          <p:cNvPicPr>
            <a:picLocks noChangeAspect="1"/>
          </p:cNvPicPr>
          <p:nvPr/>
        </p:nvPicPr>
        <p:blipFill>
          <a:blip r:embed="rId2"/>
          <a:stretch>
            <a:fillRect/>
          </a:stretch>
        </p:blipFill>
        <p:spPr>
          <a:xfrm>
            <a:off x="6712441" y="1792643"/>
            <a:ext cx="3219048" cy="4771429"/>
          </a:xfrm>
          <a:prstGeom prst="rect">
            <a:avLst/>
          </a:prstGeom>
        </p:spPr>
      </p:pic>
      <p:pic>
        <p:nvPicPr>
          <p:cNvPr id="10" name="Picture 9">
            <a:extLst>
              <a:ext uri="{FF2B5EF4-FFF2-40B4-BE49-F238E27FC236}">
                <a16:creationId xmlns:a16="http://schemas.microsoft.com/office/drawing/2014/main" id="{74EAF506-03D8-412F-959C-3DF38C0BDB09}"/>
              </a:ext>
            </a:extLst>
          </p:cNvPr>
          <p:cNvPicPr>
            <a:picLocks noChangeAspect="1"/>
          </p:cNvPicPr>
          <p:nvPr/>
        </p:nvPicPr>
        <p:blipFill rotWithShape="1">
          <a:blip r:embed="rId3"/>
          <a:srcRect l="10761" t="10029" r="52500" b="18439"/>
          <a:stretch/>
        </p:blipFill>
        <p:spPr>
          <a:xfrm>
            <a:off x="1179442" y="2014330"/>
            <a:ext cx="4043418" cy="4426227"/>
          </a:xfrm>
          <a:prstGeom prst="rect">
            <a:avLst/>
          </a:prstGeom>
        </p:spPr>
      </p:pic>
    </p:spTree>
    <p:extLst>
      <p:ext uri="{BB962C8B-B14F-4D97-AF65-F5344CB8AC3E}">
        <p14:creationId xmlns:p14="http://schemas.microsoft.com/office/powerpoint/2010/main" val="20846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1411CD0-9A98-4A4D-A57A-825996A479F5}"/>
              </a:ext>
            </a:extLst>
          </p:cNvPr>
          <p:cNvSpPr txBox="1"/>
          <p:nvPr/>
        </p:nvSpPr>
        <p:spPr>
          <a:xfrm>
            <a:off x="384312" y="674400"/>
            <a:ext cx="6308035" cy="5509200"/>
          </a:xfrm>
          <a:prstGeom prst="rect">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3200" b="1" dirty="0">
                <a:latin typeface="Arial Rounded MT Bold" panose="020F0704030504030204" pitchFamily="34" charset="0"/>
              </a:rPr>
              <a:t>Year 6 Top Tips:</a:t>
            </a:r>
            <a:r>
              <a:rPr lang="en-GB" sz="3200" dirty="0">
                <a:latin typeface="Arial Rounded MT Bold" panose="020F0704030504030204" pitchFamily="34" charset="0"/>
              </a:rPr>
              <a:t> </a:t>
            </a:r>
          </a:p>
          <a:p>
            <a:endParaRPr lang="en-GB" sz="3200" dirty="0">
              <a:latin typeface="Arial Rounded MT Bold" panose="020F0704030504030204" pitchFamily="34" charset="0"/>
            </a:endParaRPr>
          </a:p>
          <a:p>
            <a:pPr marL="342900" indent="-342900">
              <a:buAutoNum type="arabicParenR"/>
            </a:pPr>
            <a:r>
              <a:rPr lang="en-GB" sz="3200" dirty="0">
                <a:highlight>
                  <a:srgbClr val="FFFF00"/>
                </a:highlight>
                <a:latin typeface="Arial Rounded MT Bold" panose="020F0704030504030204" pitchFamily="34" charset="0"/>
              </a:rPr>
              <a:t>Highlight</a:t>
            </a:r>
            <a:r>
              <a:rPr lang="en-GB" sz="3200" dirty="0">
                <a:latin typeface="Arial Rounded MT Bold" panose="020F0704030504030204" pitchFamily="34" charset="0"/>
              </a:rPr>
              <a:t> the key word(s) in the question. </a:t>
            </a:r>
          </a:p>
          <a:p>
            <a:pPr marL="342900" indent="-342900">
              <a:buAutoNum type="arabicParenR"/>
            </a:pPr>
            <a:endParaRPr lang="en-GB" sz="3200" dirty="0">
              <a:latin typeface="Arial Rounded MT Bold" panose="020F0704030504030204" pitchFamily="34" charset="0"/>
            </a:endParaRPr>
          </a:p>
          <a:p>
            <a:pPr marL="342900" indent="-342900">
              <a:buAutoNum type="arabicParenR"/>
            </a:pPr>
            <a:r>
              <a:rPr lang="en-GB" sz="3200" dirty="0">
                <a:latin typeface="Arial Rounded MT Bold" panose="020F0704030504030204" pitchFamily="34" charset="0"/>
              </a:rPr>
              <a:t>Scan for this key word, or a synonym of it, in the text. </a:t>
            </a:r>
          </a:p>
          <a:p>
            <a:pPr marL="342900" indent="-342900">
              <a:buAutoNum type="arabicParenR"/>
            </a:pPr>
            <a:endParaRPr lang="en-GB" sz="3200" dirty="0">
              <a:latin typeface="Arial Rounded MT Bold" panose="020F0704030504030204" pitchFamily="34" charset="0"/>
            </a:endParaRPr>
          </a:p>
          <a:p>
            <a:pPr marL="342900" indent="-342900">
              <a:buAutoNum type="arabicParenR"/>
            </a:pPr>
            <a:r>
              <a:rPr lang="en-GB" sz="3200" dirty="0">
                <a:latin typeface="Arial Rounded MT Bold" panose="020F0704030504030204" pitchFamily="34" charset="0"/>
              </a:rPr>
              <a:t>Read around the key word to retrieve or infer the answer to the question.  </a:t>
            </a:r>
          </a:p>
        </p:txBody>
      </p:sp>
      <p:pic>
        <p:nvPicPr>
          <p:cNvPr id="3074" name="Picture 2" descr="8 Top Tips To Passing Your Driving Test">
            <a:extLst>
              <a:ext uri="{FF2B5EF4-FFF2-40B4-BE49-F238E27FC236}">
                <a16:creationId xmlns:a16="http://schemas.microsoft.com/office/drawing/2014/main" id="{4B93F13D-D3F0-44B6-A691-9C038C41D3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17"/>
          <a:stretch/>
        </p:blipFill>
        <p:spPr bwMode="auto">
          <a:xfrm>
            <a:off x="6849717" y="2205555"/>
            <a:ext cx="5143500" cy="2446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0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kellig (Paperback)">
            <a:extLst>
              <a:ext uri="{FF2B5EF4-FFF2-40B4-BE49-F238E27FC236}">
                <a16:creationId xmlns:a16="http://schemas.microsoft.com/office/drawing/2014/main" id="{EF3CA6F9-0D76-4D2A-9FFB-205C42553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5823" y="218451"/>
            <a:ext cx="1988389" cy="304733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BlakeAngel">
            <a:extLst>
              <a:ext uri="{FF2B5EF4-FFF2-40B4-BE49-F238E27FC236}">
                <a16:creationId xmlns:a16="http://schemas.microsoft.com/office/drawing/2014/main" id="{A79811CC-4FF1-4C52-B5FE-03071CBF6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48240" y="3437818"/>
            <a:ext cx="1988388" cy="296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31411CD0-9A98-4A4D-A57A-825996A479F5}"/>
              </a:ext>
            </a:extLst>
          </p:cNvPr>
          <p:cNvSpPr txBox="1"/>
          <p:nvPr/>
        </p:nvSpPr>
        <p:spPr>
          <a:xfrm>
            <a:off x="238539" y="366623"/>
            <a:ext cx="8232774" cy="612475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sz="2200" dirty="0">
                <a:latin typeface="Arial Rounded MT Bold" panose="020F0704030504030204" pitchFamily="34" charset="0"/>
              </a:rPr>
              <a:t>As we were unable to complete the wonderful book that is Skellig, I have found a thought-provoking poem which links to its overriding theme.</a:t>
            </a:r>
            <a:br>
              <a:rPr lang="en-GB" sz="2200" dirty="0">
                <a:latin typeface="Arial Rounded MT Bold" panose="020F0704030504030204" pitchFamily="34" charset="0"/>
              </a:rPr>
            </a:br>
            <a:r>
              <a:rPr lang="en-GB" sz="2200" dirty="0">
                <a:latin typeface="Arial Rounded MT Bold" panose="020F0704030504030204" pitchFamily="34" charset="0"/>
              </a:rPr>
              <a:t> </a:t>
            </a:r>
            <a:br>
              <a:rPr lang="en-GB" sz="2200" dirty="0">
                <a:latin typeface="Arial Rounded MT Bold" panose="020F0704030504030204" pitchFamily="34" charset="0"/>
              </a:rPr>
            </a:br>
            <a:r>
              <a:rPr lang="en-GB" sz="2200" b="1" dirty="0">
                <a:latin typeface="Arial Rounded MT Bold" panose="020F0704030504030204" pitchFamily="34" charset="0"/>
              </a:rPr>
              <a:t>Context:</a:t>
            </a:r>
            <a:r>
              <a:rPr lang="en-GB" sz="2200" dirty="0">
                <a:latin typeface="Arial Rounded MT Bold" panose="020F0704030504030204" pitchFamily="34" charset="0"/>
              </a:rPr>
              <a:t> The poem is entitled ‘The Angel’ from Songs of Experience by Williams Blake, published in 1794. The poem reminds us to register the importance of seizing experience whilst it is there, rather than arming oneself against love and ending up in a world of rejection. The importance of embracing experience is highlighted by Mina, in Skellig, when she tells Michael: </a:t>
            </a:r>
            <a:br>
              <a:rPr lang="en-GB" sz="2200" dirty="0">
                <a:latin typeface="Arial Rounded MT Bold" panose="020F0704030504030204" pitchFamily="34" charset="0"/>
              </a:rPr>
            </a:br>
            <a:r>
              <a:rPr lang="en-GB" sz="2200" dirty="0">
                <a:latin typeface="Arial Rounded MT Bold" panose="020F0704030504030204" pitchFamily="34" charset="0"/>
              </a:rPr>
              <a:t> </a:t>
            </a:r>
            <a:br>
              <a:rPr lang="en-GB" sz="2200" dirty="0">
                <a:latin typeface="Arial Rounded MT Bold" panose="020F0704030504030204" pitchFamily="34" charset="0"/>
              </a:rPr>
            </a:br>
            <a:r>
              <a:rPr lang="en-GB" sz="2200" i="1" dirty="0">
                <a:latin typeface="Arial Rounded MT Bold" panose="020F0704030504030204" pitchFamily="34" charset="0"/>
              </a:rPr>
              <a:t>‘Sometimes we just have to accept there are things we can’t know. Why is your sister ill? Why did my father die?…Sometimes we think we should be able to know everything. But we can’t. we have to allow ourselves to see what there is to see, and we have to imagine.’</a:t>
            </a:r>
            <a:br>
              <a:rPr lang="en-GB" dirty="0">
                <a:latin typeface="Arial Rounded MT Bold" panose="020F0704030504030204" pitchFamily="34" charset="0"/>
              </a:rPr>
            </a:br>
            <a:endParaRPr lang="en-GB" dirty="0"/>
          </a:p>
        </p:txBody>
      </p:sp>
    </p:spTree>
    <p:extLst>
      <p:ext uri="{BB962C8B-B14F-4D97-AF65-F5344CB8AC3E}">
        <p14:creationId xmlns:p14="http://schemas.microsoft.com/office/powerpoint/2010/main" val="11490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BlakeAngel">
            <a:extLst>
              <a:ext uri="{FF2B5EF4-FFF2-40B4-BE49-F238E27FC236}">
                <a16:creationId xmlns:a16="http://schemas.microsoft.com/office/drawing/2014/main" id="{A79811CC-4FF1-4C52-B5FE-03071CBF66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7561" y="1586143"/>
            <a:ext cx="2982299" cy="444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2">
            <a:extLst>
              <a:ext uri="{FF2B5EF4-FFF2-40B4-BE49-F238E27FC236}">
                <a16:creationId xmlns:a16="http://schemas.microsoft.com/office/drawing/2014/main" id="{D0E9A218-5289-4F32-80C9-0437C1FF8F67}"/>
              </a:ext>
            </a:extLst>
          </p:cNvPr>
          <p:cNvSpPr txBox="1">
            <a:spLocks noChangeArrowheads="1"/>
          </p:cNvSpPr>
          <p:nvPr/>
        </p:nvSpPr>
        <p:spPr bwMode="auto">
          <a:xfrm>
            <a:off x="1498532" y="980660"/>
            <a:ext cx="5034790" cy="56586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1600" b="1" i="0" u="sng" strike="noStrike" cap="none" normalizeH="0" baseline="0" dirty="0">
                <a:ln>
                  <a:noFill/>
                </a:ln>
                <a:solidFill>
                  <a:schemeClr val="tx1"/>
                </a:solidFill>
                <a:effectLst/>
                <a:latin typeface="Arial Rounded MT Bold" panose="020F0704030504030204" pitchFamily="34" charset="0"/>
              </a:rPr>
              <a:t>The Angel</a:t>
            </a:r>
            <a:endParaRPr kumimoji="0" lang="en-GB" altLang="en-US" sz="1600" b="0" i="0" u="none" strike="noStrike" cap="none" normalizeH="0" baseline="0" dirty="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1600" b="0" i="0" u="none" strike="noStrike" cap="none" normalizeH="0" baseline="0" dirty="0">
                <a:ln>
                  <a:noFill/>
                </a:ln>
                <a:solidFill>
                  <a:schemeClr val="tx1"/>
                </a:solidFill>
                <a:effectLst/>
                <a:latin typeface="Arial Rounded MT Bold" panose="020F0704030504030204" pitchFamily="34" charset="0"/>
              </a:rPr>
              <a:t>I dreamt a dream! What can it mean?</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that I was a maiden Queen</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Guarded by an Angel mild:</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Witless woe was ne'er beguiled!</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I wept both night and day,</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he wiped my tears away;</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I wept both day and night,</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hid from him my heart's delight.</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So he took his wings, and fled;</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Then the morn blushed rosy red.</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I dried my tears, and armed my fears</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With ten-thousand shields and spears.</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Soon my Angel came again;</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I was armed, he came in vain;</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For the time of youth was fled,</a:t>
            </a:r>
            <a:br>
              <a:rPr kumimoji="0" lang="en-GB" altLang="en-US" sz="1600" b="0" i="0" u="none" strike="noStrike" cap="none" normalizeH="0" baseline="0" dirty="0">
                <a:ln>
                  <a:noFill/>
                </a:ln>
                <a:solidFill>
                  <a:schemeClr val="tx1"/>
                </a:solidFill>
                <a:effectLst/>
                <a:latin typeface="Arial Rounded MT Bold" panose="020F0704030504030204" pitchFamily="34" charset="0"/>
              </a:rPr>
            </a:br>
            <a:r>
              <a:rPr kumimoji="0" lang="en-GB" altLang="en-US" sz="1600" b="0" i="0" u="none" strike="noStrike" cap="none" normalizeH="0" baseline="0" dirty="0">
                <a:ln>
                  <a:noFill/>
                </a:ln>
                <a:solidFill>
                  <a:schemeClr val="tx1"/>
                </a:solidFill>
                <a:effectLst/>
                <a:latin typeface="Arial Rounded MT Bold" panose="020F0704030504030204" pitchFamily="34" charset="0"/>
              </a:rPr>
              <a:t>And grey hairs were on my head. </a:t>
            </a:r>
            <a:endParaRPr lang="en-GB" altLang="en-US" sz="1600" dirty="0">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br>
              <a:rPr kumimoji="0" lang="en-GB" altLang="en-US" sz="1600" b="0" i="0" u="none" strike="noStrike" cap="none" normalizeH="0" baseline="0" dirty="0">
                <a:ln>
                  <a:noFill/>
                </a:ln>
                <a:solidFill>
                  <a:schemeClr val="tx1"/>
                </a:solidFill>
                <a:effectLst/>
                <a:latin typeface="Arial" panose="020B0604020202020204" pitchFamily="34" charset="0"/>
              </a:rPr>
            </a:br>
            <a:r>
              <a:rPr kumimoji="0" lang="en-GB" altLang="en-US" sz="1600" b="1" i="0" u="none" strike="noStrike" cap="none" normalizeH="0" baseline="0" dirty="0">
                <a:ln>
                  <a:noFill/>
                </a:ln>
                <a:solidFill>
                  <a:schemeClr val="tx1"/>
                </a:solidFill>
                <a:effectLst/>
                <a:latin typeface="Arial Rounded MT Bold" panose="020F0704030504030204" pitchFamily="34" charset="0"/>
              </a:rPr>
              <a:t>William Blake</a:t>
            </a:r>
          </a:p>
        </p:txBody>
      </p:sp>
      <p:sp>
        <p:nvSpPr>
          <p:cNvPr id="6" name="TextBox 5">
            <a:extLst>
              <a:ext uri="{FF2B5EF4-FFF2-40B4-BE49-F238E27FC236}">
                <a16:creationId xmlns:a16="http://schemas.microsoft.com/office/drawing/2014/main" id="{3F8E6DAA-4F07-4416-B4B1-F105B33612B2}"/>
              </a:ext>
            </a:extLst>
          </p:cNvPr>
          <p:cNvSpPr txBox="1"/>
          <p:nvPr/>
        </p:nvSpPr>
        <p:spPr>
          <a:xfrm>
            <a:off x="185530" y="218661"/>
            <a:ext cx="1137036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latin typeface="Arial Rounded MT Bold" panose="020F0704030504030204" pitchFamily="34" charset="0"/>
              </a:rPr>
              <a:t>Your Task) Read the poem and complete the questions. You can go through your answers with an adult or you can wait for the answers on Friday, in order to self-assess (green pens at the ready). </a:t>
            </a:r>
          </a:p>
        </p:txBody>
      </p:sp>
    </p:spTree>
    <p:extLst>
      <p:ext uri="{BB962C8B-B14F-4D97-AF65-F5344CB8AC3E}">
        <p14:creationId xmlns:p14="http://schemas.microsoft.com/office/powerpoint/2010/main" val="749756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144</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Rounded MT Bold</vt:lpstr>
      <vt:lpstr>Calibri</vt:lpstr>
      <vt:lpstr>Calibri Light</vt:lpstr>
      <vt:lpstr>Office Theme</vt:lpstr>
      <vt:lpstr>Home Learning: English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Learning: English</dc:title>
  <dc:creator>Kelly Williams</dc:creator>
  <cp:lastModifiedBy>Kelly Williams</cp:lastModifiedBy>
  <cp:revision>4</cp:revision>
  <dcterms:created xsi:type="dcterms:W3CDTF">2020-04-15T16:32:14Z</dcterms:created>
  <dcterms:modified xsi:type="dcterms:W3CDTF">2020-04-15T16:52:36Z</dcterms:modified>
</cp:coreProperties>
</file>