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#7 dividing by a two digit number.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88A932-2EFD-4107-A6F3-0F4169F202E8}"/>
              </a:ext>
            </a:extLst>
          </p:cNvPr>
          <p:cNvSpPr txBox="1"/>
          <p:nvPr/>
        </p:nvSpPr>
        <p:spPr>
          <a:xfrm>
            <a:off x="1126435" y="556591"/>
            <a:ext cx="196682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1368÷ 36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7EAF6-974F-4B50-AB08-74732C18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17451"/>
              </p:ext>
            </p:extLst>
          </p:nvPr>
        </p:nvGraphicFramePr>
        <p:xfrm>
          <a:off x="1541670" y="1620812"/>
          <a:ext cx="4408558" cy="43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88ABD9-CBB8-49CD-BAFC-289D038D6703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15760C-A072-4F4B-9B83-F65D46182C80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0681C18-E9FE-45EF-A968-D9B34E74E0B9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36.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04B330E-8331-4ED2-8210-CE002623F3D4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36</a:t>
            </a:r>
          </a:p>
          <a:p>
            <a:pPr algn="ctr"/>
            <a:r>
              <a:rPr lang="en-GB" dirty="0"/>
              <a:t>72</a:t>
            </a:r>
          </a:p>
          <a:p>
            <a:pPr algn="ctr"/>
            <a:r>
              <a:rPr lang="en-GB" dirty="0"/>
              <a:t>108</a:t>
            </a:r>
          </a:p>
          <a:p>
            <a:pPr algn="ctr"/>
            <a:r>
              <a:rPr lang="en-GB" dirty="0"/>
              <a:t>144</a:t>
            </a:r>
          </a:p>
          <a:p>
            <a:pPr algn="ctr"/>
            <a:r>
              <a:rPr lang="en-GB" dirty="0"/>
              <a:t>180</a:t>
            </a:r>
          </a:p>
          <a:p>
            <a:pPr algn="ctr"/>
            <a:r>
              <a:rPr lang="en-GB" dirty="0"/>
              <a:t>216</a:t>
            </a:r>
          </a:p>
          <a:p>
            <a:pPr algn="ctr"/>
            <a:r>
              <a:rPr lang="en-GB" dirty="0"/>
              <a:t>252</a:t>
            </a:r>
          </a:p>
          <a:p>
            <a:pPr algn="ctr"/>
            <a:r>
              <a:rPr lang="en-GB" dirty="0"/>
              <a:t>288</a:t>
            </a:r>
          </a:p>
          <a:p>
            <a:pPr algn="ctr"/>
            <a:r>
              <a:rPr lang="en-GB" dirty="0"/>
              <a:t>324</a:t>
            </a:r>
          </a:p>
          <a:p>
            <a:pPr algn="ctr"/>
            <a:r>
              <a:rPr lang="en-GB" dirty="0"/>
              <a:t>360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EE0B3E-D559-47F6-8E6A-541A31CE410D}"/>
              </a:ext>
            </a:extLst>
          </p:cNvPr>
          <p:cNvSpPr txBox="1"/>
          <p:nvPr/>
        </p:nvSpPr>
        <p:spPr>
          <a:xfrm>
            <a:off x="6202017" y="278295"/>
            <a:ext cx="3419061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Start in the largest column. </a:t>
            </a:r>
          </a:p>
          <a:p>
            <a:pPr algn="ctr"/>
            <a:r>
              <a:rPr lang="en-GB" dirty="0"/>
              <a:t>We can’t do 1 divide by 36 so we put a 0 as a place holder.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040AA3-5F04-490E-A2F3-D037844C5CC0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096108-EBE6-4EE4-9128-295C7A7914F5}"/>
              </a:ext>
            </a:extLst>
          </p:cNvPr>
          <p:cNvSpPr txBox="1"/>
          <p:nvPr/>
        </p:nvSpPr>
        <p:spPr>
          <a:xfrm>
            <a:off x="6171097" y="1410853"/>
            <a:ext cx="35736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13 divided by 36 so we put a 0 as a place holder.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E95A67-9428-45B0-857C-E294FC7E8A9E}"/>
              </a:ext>
            </a:extLst>
          </p:cNvPr>
          <p:cNvSpPr txBox="1"/>
          <p:nvPr/>
        </p:nvSpPr>
        <p:spPr>
          <a:xfrm>
            <a:off x="3533914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7EBE75A-5C51-4128-B205-2CC825652893}"/>
              </a:ext>
            </a:extLst>
          </p:cNvPr>
          <p:cNvSpPr txBox="1"/>
          <p:nvPr/>
        </p:nvSpPr>
        <p:spPr>
          <a:xfrm>
            <a:off x="6162815" y="2266412"/>
            <a:ext cx="3535006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do 136 divided by 36. </a:t>
            </a:r>
          </a:p>
          <a:p>
            <a:pPr algn="ctr"/>
            <a:r>
              <a:rPr lang="en-GB" dirty="0"/>
              <a:t>We can make 3 groups which is 108. </a:t>
            </a:r>
          </a:p>
          <a:p>
            <a:pPr algn="ctr"/>
            <a:r>
              <a:rPr lang="en-GB" dirty="0"/>
              <a:t>Groups at the top take away underneath.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4248B7-E29D-4DC4-AEBB-BA9DCB89BD87}"/>
              </a:ext>
            </a:extLst>
          </p:cNvPr>
          <p:cNvSpPr txBox="1"/>
          <p:nvPr/>
        </p:nvSpPr>
        <p:spPr>
          <a:xfrm>
            <a:off x="4082774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D18957-9473-4A44-9794-D9913129CD9C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D98D40-B8F7-4F82-8DE7-9DD2D9FF7568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EEFEB3-23D9-475C-9E84-4BB329923992}"/>
              </a:ext>
            </a:extLst>
          </p:cNvPr>
          <p:cNvSpPr txBox="1"/>
          <p:nvPr/>
        </p:nvSpPr>
        <p:spPr>
          <a:xfrm>
            <a:off x="4103205" y="345024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BCCEF5-C6CB-4A8B-A8DB-75F62FEE6B88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9D84607-4EC8-4BAE-85A4-6395279F5491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FAF6A48-9274-4318-89DC-102EE0CD4519}"/>
              </a:ext>
            </a:extLst>
          </p:cNvPr>
          <p:cNvSpPr txBox="1"/>
          <p:nvPr/>
        </p:nvSpPr>
        <p:spPr>
          <a:xfrm>
            <a:off x="4172784" y="414057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7048F2-E4B8-4F4F-9D76-30CD3A75926D}"/>
              </a:ext>
            </a:extLst>
          </p:cNvPr>
          <p:cNvSpPr txBox="1"/>
          <p:nvPr/>
        </p:nvSpPr>
        <p:spPr>
          <a:xfrm>
            <a:off x="3523424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115F99-2EB4-4DCD-8786-EDAD302B041B}"/>
              </a:ext>
            </a:extLst>
          </p:cNvPr>
          <p:cNvSpPr txBox="1"/>
          <p:nvPr/>
        </p:nvSpPr>
        <p:spPr>
          <a:xfrm>
            <a:off x="6126372" y="3817405"/>
            <a:ext cx="3535006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28 divided by 36 so we bring down the 8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34547F-923D-4E94-964E-B53E3686D2EE}"/>
              </a:ext>
            </a:extLst>
          </p:cNvPr>
          <p:cNvCxnSpPr/>
          <p:nvPr/>
        </p:nvCxnSpPr>
        <p:spPr>
          <a:xfrm>
            <a:off x="50060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AEE4C9-B97E-419D-9376-D8A9EF30A760}"/>
              </a:ext>
            </a:extLst>
          </p:cNvPr>
          <p:cNvSpPr txBox="1"/>
          <p:nvPr/>
        </p:nvSpPr>
        <p:spPr>
          <a:xfrm>
            <a:off x="4805019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62BF503-5401-4AFF-8ADA-90ABF904F675}"/>
              </a:ext>
            </a:extLst>
          </p:cNvPr>
          <p:cNvSpPr txBox="1"/>
          <p:nvPr/>
        </p:nvSpPr>
        <p:spPr>
          <a:xfrm>
            <a:off x="6124163" y="4631852"/>
            <a:ext cx="3535006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288 divided by 36 is 8 groups which is 288</a:t>
            </a:r>
          </a:p>
          <a:p>
            <a:pPr algn="ctr"/>
            <a:r>
              <a:rPr lang="en-GB" dirty="0"/>
              <a:t>Groups at the top, takeaway underneath.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9554D-F69E-423F-911E-307553F1CBE0}"/>
              </a:ext>
            </a:extLst>
          </p:cNvPr>
          <p:cNvSpPr txBox="1"/>
          <p:nvPr/>
        </p:nvSpPr>
        <p:spPr>
          <a:xfrm>
            <a:off x="4699552" y="2225854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4C603E-A7D3-44CE-A827-BD749B3782F0}"/>
              </a:ext>
            </a:extLst>
          </p:cNvPr>
          <p:cNvSpPr txBox="1"/>
          <p:nvPr/>
        </p:nvSpPr>
        <p:spPr>
          <a:xfrm>
            <a:off x="3193775" y="4354023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B05828-B933-4DBC-A403-CD055904443C}"/>
              </a:ext>
            </a:extLst>
          </p:cNvPr>
          <p:cNvSpPr txBox="1"/>
          <p:nvPr/>
        </p:nvSpPr>
        <p:spPr>
          <a:xfrm>
            <a:off x="4163123" y="47045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324D08-B563-4394-A6A6-916A55395212}"/>
              </a:ext>
            </a:extLst>
          </p:cNvPr>
          <p:cNvSpPr txBox="1"/>
          <p:nvPr/>
        </p:nvSpPr>
        <p:spPr>
          <a:xfrm>
            <a:off x="3513763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854CBF-6388-43F5-9D78-7CAA9D458429}"/>
              </a:ext>
            </a:extLst>
          </p:cNvPr>
          <p:cNvSpPr txBox="1"/>
          <p:nvPr/>
        </p:nvSpPr>
        <p:spPr>
          <a:xfrm>
            <a:off x="4795358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D42DD2-71FB-4AD0-BC71-BFD9A85E91A7}"/>
              </a:ext>
            </a:extLst>
          </p:cNvPr>
          <p:cNvCxnSpPr/>
          <p:nvPr/>
        </p:nvCxnSpPr>
        <p:spPr>
          <a:xfrm>
            <a:off x="3387592" y="5313301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4E2B4C2-86A1-4CC4-8FFF-13DAB5DEB633}"/>
              </a:ext>
            </a:extLst>
          </p:cNvPr>
          <p:cNvSpPr txBox="1"/>
          <p:nvPr/>
        </p:nvSpPr>
        <p:spPr>
          <a:xfrm>
            <a:off x="4754770" y="53614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6EC994A-38D7-4C86-B62B-847E2BE7CD27}"/>
              </a:ext>
            </a:extLst>
          </p:cNvPr>
          <p:cNvSpPr txBox="1"/>
          <p:nvPr/>
        </p:nvSpPr>
        <p:spPr>
          <a:xfrm>
            <a:off x="6241774" y="5932817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1368÷ 36 = 38 (with no remainder)</a:t>
            </a:r>
          </a:p>
        </p:txBody>
      </p:sp>
    </p:spTree>
    <p:extLst>
      <p:ext uri="{BB962C8B-B14F-4D97-AF65-F5344CB8AC3E}">
        <p14:creationId xmlns:p14="http://schemas.microsoft.com/office/powerpoint/2010/main" val="354788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8" grpId="0"/>
      <p:bldP spid="60" grpId="0" animBg="1"/>
      <p:bldP spid="61" grpId="0"/>
      <p:bldP spid="62" grpId="0"/>
      <p:bldP spid="63" grpId="0"/>
      <p:bldP spid="64" grpId="0"/>
      <p:bldP spid="65" grpId="0"/>
      <p:bldP spid="67" grpId="0"/>
      <p:bldP spid="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88A932-2EFD-4107-A6F3-0F4169F202E8}"/>
              </a:ext>
            </a:extLst>
          </p:cNvPr>
          <p:cNvSpPr txBox="1"/>
          <p:nvPr/>
        </p:nvSpPr>
        <p:spPr>
          <a:xfrm>
            <a:off x="1126435" y="556591"/>
            <a:ext cx="205896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1665 ÷ 45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7EAF6-974F-4B50-AB08-74732C18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86269"/>
              </p:ext>
            </p:extLst>
          </p:nvPr>
        </p:nvGraphicFramePr>
        <p:xfrm>
          <a:off x="1541670" y="1620812"/>
          <a:ext cx="4408558" cy="43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88ABD9-CBB8-49CD-BAFC-289D038D6703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15760C-A072-4F4B-9B83-F65D46182C80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0681C18-E9FE-45EF-A968-D9B34E74E0B9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45.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04B330E-8331-4ED2-8210-CE002623F3D4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45</a:t>
            </a:r>
          </a:p>
          <a:p>
            <a:pPr algn="ctr"/>
            <a:r>
              <a:rPr lang="en-GB" dirty="0"/>
              <a:t>90</a:t>
            </a:r>
          </a:p>
          <a:p>
            <a:pPr algn="ctr"/>
            <a:r>
              <a:rPr lang="en-GB" dirty="0"/>
              <a:t>135</a:t>
            </a:r>
          </a:p>
          <a:p>
            <a:pPr algn="ctr"/>
            <a:r>
              <a:rPr lang="en-GB" dirty="0"/>
              <a:t>180</a:t>
            </a:r>
          </a:p>
          <a:p>
            <a:pPr algn="ctr"/>
            <a:r>
              <a:rPr lang="en-GB" dirty="0"/>
              <a:t>225</a:t>
            </a:r>
          </a:p>
          <a:p>
            <a:pPr algn="ctr"/>
            <a:r>
              <a:rPr lang="en-GB" dirty="0"/>
              <a:t>270</a:t>
            </a:r>
          </a:p>
          <a:p>
            <a:pPr algn="ctr"/>
            <a:r>
              <a:rPr lang="en-GB" dirty="0"/>
              <a:t>315</a:t>
            </a:r>
          </a:p>
          <a:p>
            <a:pPr algn="ctr"/>
            <a:r>
              <a:rPr lang="en-GB" dirty="0"/>
              <a:t>360</a:t>
            </a:r>
          </a:p>
          <a:p>
            <a:pPr algn="ctr"/>
            <a:r>
              <a:rPr lang="en-GB" dirty="0"/>
              <a:t>405</a:t>
            </a:r>
          </a:p>
          <a:p>
            <a:pPr algn="ctr"/>
            <a:r>
              <a:rPr lang="en-GB" dirty="0"/>
              <a:t>450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EE0B3E-D559-47F6-8E6A-541A31CE410D}"/>
              </a:ext>
            </a:extLst>
          </p:cNvPr>
          <p:cNvSpPr txBox="1"/>
          <p:nvPr/>
        </p:nvSpPr>
        <p:spPr>
          <a:xfrm>
            <a:off x="6202017" y="278295"/>
            <a:ext cx="3419061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Start in the largest column. </a:t>
            </a:r>
          </a:p>
          <a:p>
            <a:pPr algn="ctr"/>
            <a:r>
              <a:rPr lang="en-GB" dirty="0"/>
              <a:t>We can’t do 1 divide by 45 so we put a 0 as a place holder.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040AA3-5F04-490E-A2F3-D037844C5CC0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096108-EBE6-4EE4-9128-295C7A7914F5}"/>
              </a:ext>
            </a:extLst>
          </p:cNvPr>
          <p:cNvSpPr txBox="1"/>
          <p:nvPr/>
        </p:nvSpPr>
        <p:spPr>
          <a:xfrm>
            <a:off x="6171097" y="1410853"/>
            <a:ext cx="35736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16 divided by 45 so we put a 0 as a place holder.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E95A67-9428-45B0-857C-E294FC7E8A9E}"/>
              </a:ext>
            </a:extLst>
          </p:cNvPr>
          <p:cNvSpPr txBox="1"/>
          <p:nvPr/>
        </p:nvSpPr>
        <p:spPr>
          <a:xfrm>
            <a:off x="3533914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7EBE75A-5C51-4128-B205-2CC825652893}"/>
              </a:ext>
            </a:extLst>
          </p:cNvPr>
          <p:cNvSpPr txBox="1"/>
          <p:nvPr/>
        </p:nvSpPr>
        <p:spPr>
          <a:xfrm>
            <a:off x="6162815" y="2266412"/>
            <a:ext cx="3535006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do 166 divided by 45. </a:t>
            </a:r>
          </a:p>
          <a:p>
            <a:pPr algn="ctr"/>
            <a:r>
              <a:rPr lang="en-GB" dirty="0"/>
              <a:t>We can make 3 groups which is 135. </a:t>
            </a:r>
          </a:p>
          <a:p>
            <a:pPr algn="ctr"/>
            <a:r>
              <a:rPr lang="en-GB" dirty="0"/>
              <a:t>Groups at the top take away underneath.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4248B7-E29D-4DC4-AEBB-BA9DCB89BD87}"/>
              </a:ext>
            </a:extLst>
          </p:cNvPr>
          <p:cNvSpPr txBox="1"/>
          <p:nvPr/>
        </p:nvSpPr>
        <p:spPr>
          <a:xfrm>
            <a:off x="4082774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D18957-9473-4A44-9794-D9913129CD9C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D98D40-B8F7-4F82-8DE7-9DD2D9FF7568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EEFEB3-23D9-475C-9E84-4BB329923992}"/>
              </a:ext>
            </a:extLst>
          </p:cNvPr>
          <p:cNvSpPr txBox="1"/>
          <p:nvPr/>
        </p:nvSpPr>
        <p:spPr>
          <a:xfrm>
            <a:off x="4103205" y="345024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BCCEF5-C6CB-4A8B-A8DB-75F62FEE6B88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9D84607-4EC8-4BAE-85A4-6395279F5491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FAF6A48-9274-4318-89DC-102EE0CD4519}"/>
              </a:ext>
            </a:extLst>
          </p:cNvPr>
          <p:cNvSpPr txBox="1"/>
          <p:nvPr/>
        </p:nvSpPr>
        <p:spPr>
          <a:xfrm>
            <a:off x="4172784" y="414057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7048F2-E4B8-4F4F-9D76-30CD3A75926D}"/>
              </a:ext>
            </a:extLst>
          </p:cNvPr>
          <p:cNvSpPr txBox="1"/>
          <p:nvPr/>
        </p:nvSpPr>
        <p:spPr>
          <a:xfrm>
            <a:off x="3523424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115F99-2EB4-4DCD-8786-EDAD302B041B}"/>
              </a:ext>
            </a:extLst>
          </p:cNvPr>
          <p:cNvSpPr txBox="1"/>
          <p:nvPr/>
        </p:nvSpPr>
        <p:spPr>
          <a:xfrm>
            <a:off x="6126372" y="3817405"/>
            <a:ext cx="3535006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31 divided by 45 so we bring down the 5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34547F-923D-4E94-964E-B53E3686D2EE}"/>
              </a:ext>
            </a:extLst>
          </p:cNvPr>
          <p:cNvCxnSpPr/>
          <p:nvPr/>
        </p:nvCxnSpPr>
        <p:spPr>
          <a:xfrm>
            <a:off x="50060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AEE4C9-B97E-419D-9376-D8A9EF30A760}"/>
              </a:ext>
            </a:extLst>
          </p:cNvPr>
          <p:cNvSpPr txBox="1"/>
          <p:nvPr/>
        </p:nvSpPr>
        <p:spPr>
          <a:xfrm>
            <a:off x="4805019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62BF503-5401-4AFF-8ADA-90ABF904F675}"/>
              </a:ext>
            </a:extLst>
          </p:cNvPr>
          <p:cNvSpPr txBox="1"/>
          <p:nvPr/>
        </p:nvSpPr>
        <p:spPr>
          <a:xfrm>
            <a:off x="6124163" y="4631852"/>
            <a:ext cx="3535006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315 divided by 45 is 7 groups which is 315</a:t>
            </a:r>
          </a:p>
          <a:p>
            <a:pPr algn="ctr"/>
            <a:r>
              <a:rPr lang="en-GB" dirty="0"/>
              <a:t>Groups at the top, takeaway underneath.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9554D-F69E-423F-911E-307553F1CBE0}"/>
              </a:ext>
            </a:extLst>
          </p:cNvPr>
          <p:cNvSpPr txBox="1"/>
          <p:nvPr/>
        </p:nvSpPr>
        <p:spPr>
          <a:xfrm>
            <a:off x="4699552" y="2225854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4C603E-A7D3-44CE-A827-BD749B3782F0}"/>
              </a:ext>
            </a:extLst>
          </p:cNvPr>
          <p:cNvSpPr txBox="1"/>
          <p:nvPr/>
        </p:nvSpPr>
        <p:spPr>
          <a:xfrm>
            <a:off x="3193775" y="4354023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B05828-B933-4DBC-A403-CD055904443C}"/>
              </a:ext>
            </a:extLst>
          </p:cNvPr>
          <p:cNvSpPr txBox="1"/>
          <p:nvPr/>
        </p:nvSpPr>
        <p:spPr>
          <a:xfrm>
            <a:off x="4163123" y="47045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324D08-B563-4394-A6A6-916A55395212}"/>
              </a:ext>
            </a:extLst>
          </p:cNvPr>
          <p:cNvSpPr txBox="1"/>
          <p:nvPr/>
        </p:nvSpPr>
        <p:spPr>
          <a:xfrm>
            <a:off x="3513763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854CBF-6388-43F5-9D78-7CAA9D458429}"/>
              </a:ext>
            </a:extLst>
          </p:cNvPr>
          <p:cNvSpPr txBox="1"/>
          <p:nvPr/>
        </p:nvSpPr>
        <p:spPr>
          <a:xfrm>
            <a:off x="4795358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D42DD2-71FB-4AD0-BC71-BFD9A85E91A7}"/>
              </a:ext>
            </a:extLst>
          </p:cNvPr>
          <p:cNvCxnSpPr/>
          <p:nvPr/>
        </p:nvCxnSpPr>
        <p:spPr>
          <a:xfrm>
            <a:off x="3387592" y="5313301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4E2B4C2-86A1-4CC4-8FFF-13DAB5DEB633}"/>
              </a:ext>
            </a:extLst>
          </p:cNvPr>
          <p:cNvSpPr txBox="1"/>
          <p:nvPr/>
        </p:nvSpPr>
        <p:spPr>
          <a:xfrm>
            <a:off x="4754770" y="53614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6EC994A-38D7-4C86-B62B-847E2BE7CD27}"/>
              </a:ext>
            </a:extLst>
          </p:cNvPr>
          <p:cNvSpPr txBox="1"/>
          <p:nvPr/>
        </p:nvSpPr>
        <p:spPr>
          <a:xfrm>
            <a:off x="6241774" y="5932817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1665÷ 45 = 37(with no remainder)</a:t>
            </a:r>
          </a:p>
        </p:txBody>
      </p:sp>
    </p:spTree>
    <p:extLst>
      <p:ext uri="{BB962C8B-B14F-4D97-AF65-F5344CB8AC3E}">
        <p14:creationId xmlns:p14="http://schemas.microsoft.com/office/powerpoint/2010/main" val="65679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8" grpId="0"/>
      <p:bldP spid="60" grpId="0" animBg="1"/>
      <p:bldP spid="61" grpId="0"/>
      <p:bldP spid="62" grpId="0"/>
      <p:bldP spid="63" grpId="0"/>
      <p:bldP spid="64" grpId="0"/>
      <p:bldP spid="65" grpId="0"/>
      <p:bldP spid="67" grpId="0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FDCC009F-F40A-4FDC-879A-28CC09632FDB}"/>
              </a:ext>
            </a:extLst>
          </p:cNvPr>
          <p:cNvSpPr txBox="1"/>
          <p:nvPr/>
        </p:nvSpPr>
        <p:spPr>
          <a:xfrm>
            <a:off x="1126435" y="556591"/>
            <a:ext cx="203196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6438 ÷ 74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048B719-B066-41A8-B232-313C07AD33B0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74.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0B9EC6-6087-486B-969E-3672A9A90249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74</a:t>
            </a:r>
          </a:p>
          <a:p>
            <a:pPr algn="ctr"/>
            <a:r>
              <a:rPr lang="en-GB" dirty="0"/>
              <a:t>148</a:t>
            </a:r>
          </a:p>
          <a:p>
            <a:pPr algn="ctr"/>
            <a:r>
              <a:rPr lang="en-GB" dirty="0"/>
              <a:t>222</a:t>
            </a:r>
          </a:p>
          <a:p>
            <a:pPr algn="ctr"/>
            <a:r>
              <a:rPr lang="en-GB" dirty="0"/>
              <a:t>296</a:t>
            </a:r>
          </a:p>
          <a:p>
            <a:pPr algn="ctr"/>
            <a:r>
              <a:rPr lang="en-GB" dirty="0"/>
              <a:t>370</a:t>
            </a:r>
          </a:p>
          <a:p>
            <a:pPr algn="ctr"/>
            <a:r>
              <a:rPr lang="en-GB" dirty="0"/>
              <a:t>444</a:t>
            </a:r>
          </a:p>
          <a:p>
            <a:pPr algn="ctr"/>
            <a:r>
              <a:rPr lang="en-GB" dirty="0"/>
              <a:t>518</a:t>
            </a:r>
          </a:p>
          <a:p>
            <a:pPr algn="ctr"/>
            <a:r>
              <a:rPr lang="en-GB" dirty="0"/>
              <a:t>592</a:t>
            </a:r>
          </a:p>
          <a:p>
            <a:pPr algn="ctr"/>
            <a:r>
              <a:rPr lang="en-GB" dirty="0"/>
              <a:t>666</a:t>
            </a:r>
          </a:p>
          <a:p>
            <a:pPr algn="ctr"/>
            <a:r>
              <a:rPr lang="en-GB" dirty="0"/>
              <a:t>740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922A060-7027-4FBE-A3F9-3385A5140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278691"/>
              </p:ext>
            </p:extLst>
          </p:nvPr>
        </p:nvGraphicFramePr>
        <p:xfrm>
          <a:off x="1541670" y="1620812"/>
          <a:ext cx="4408558" cy="43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</a:tbl>
          </a:graphicData>
        </a:graphic>
      </p:graphicFrame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B392E73-F943-46FF-B3C3-F8AA9D67854B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5645665-4063-4BF8-A91C-0C00B839B665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7499C95-340C-4D9B-AC6C-F10309876601}"/>
              </a:ext>
            </a:extLst>
          </p:cNvPr>
          <p:cNvSpPr txBox="1"/>
          <p:nvPr/>
        </p:nvSpPr>
        <p:spPr>
          <a:xfrm>
            <a:off x="6202017" y="278295"/>
            <a:ext cx="3419061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Start in the largest column. </a:t>
            </a:r>
          </a:p>
          <a:p>
            <a:pPr algn="ctr"/>
            <a:r>
              <a:rPr lang="en-GB" dirty="0"/>
              <a:t>We can’t do 6 divided by 74 so we put a 0 as a place holder.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D78E5A7-BF5B-4147-A4A7-8D9DD39157B4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FB7EC65-06B6-4277-860F-BD3670B6D0A6}"/>
              </a:ext>
            </a:extLst>
          </p:cNvPr>
          <p:cNvSpPr txBox="1"/>
          <p:nvPr/>
        </p:nvSpPr>
        <p:spPr>
          <a:xfrm>
            <a:off x="6171097" y="1410853"/>
            <a:ext cx="35736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64 divided by 74 so we put a 0 as a place holder.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24C111-E0A0-408E-8735-89D8A1E2EAA3}"/>
              </a:ext>
            </a:extLst>
          </p:cNvPr>
          <p:cNvSpPr txBox="1"/>
          <p:nvPr/>
        </p:nvSpPr>
        <p:spPr>
          <a:xfrm>
            <a:off x="3533914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5530615-F29C-405C-9231-4107E2C70A0F}"/>
              </a:ext>
            </a:extLst>
          </p:cNvPr>
          <p:cNvSpPr txBox="1"/>
          <p:nvPr/>
        </p:nvSpPr>
        <p:spPr>
          <a:xfrm>
            <a:off x="6162815" y="2266412"/>
            <a:ext cx="3535006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do 643 divided by 74.</a:t>
            </a:r>
          </a:p>
          <a:p>
            <a:pPr algn="ctr"/>
            <a:r>
              <a:rPr lang="en-GB" dirty="0"/>
              <a:t>We can make 8 groups which is 592.</a:t>
            </a:r>
          </a:p>
          <a:p>
            <a:pPr algn="ctr"/>
            <a:r>
              <a:rPr lang="en-GB" dirty="0"/>
              <a:t>Groups at the top and take away underneath.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848C29D-F292-413C-B008-430901ECC124}"/>
              </a:ext>
            </a:extLst>
          </p:cNvPr>
          <p:cNvSpPr txBox="1"/>
          <p:nvPr/>
        </p:nvSpPr>
        <p:spPr>
          <a:xfrm>
            <a:off x="4082774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D0CF702-353A-43AB-9603-861830878197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F788414-90F6-44C3-8F87-02BCD393D7E7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E1D3C7-50F5-45E7-8B4C-4E2D3C2F1A1B}"/>
              </a:ext>
            </a:extLst>
          </p:cNvPr>
          <p:cNvSpPr txBox="1"/>
          <p:nvPr/>
        </p:nvSpPr>
        <p:spPr>
          <a:xfrm>
            <a:off x="4103205" y="345024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F14846D-B2C2-4E50-A8D1-13B41588E8BD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A64C4F5-A7B0-488A-8BFE-15991FD356A7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72CEC35-7580-4E07-93B5-5159FE86D4D7}"/>
              </a:ext>
            </a:extLst>
          </p:cNvPr>
          <p:cNvSpPr txBox="1"/>
          <p:nvPr/>
        </p:nvSpPr>
        <p:spPr>
          <a:xfrm>
            <a:off x="4172784" y="414057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07AA509-6039-4E40-945C-21C076F796F0}"/>
              </a:ext>
            </a:extLst>
          </p:cNvPr>
          <p:cNvSpPr txBox="1"/>
          <p:nvPr/>
        </p:nvSpPr>
        <p:spPr>
          <a:xfrm>
            <a:off x="3523424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78D768C-E6FB-4A19-B69F-5ADE9881E345}"/>
              </a:ext>
            </a:extLst>
          </p:cNvPr>
          <p:cNvSpPr txBox="1"/>
          <p:nvPr/>
        </p:nvSpPr>
        <p:spPr>
          <a:xfrm>
            <a:off x="6154534" y="3944686"/>
            <a:ext cx="3535006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51 divided by 74 so we bring down the 8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61E2D68-A725-4B4B-855C-39D9F65B8FBA}"/>
              </a:ext>
            </a:extLst>
          </p:cNvPr>
          <p:cNvCxnSpPr/>
          <p:nvPr/>
        </p:nvCxnSpPr>
        <p:spPr>
          <a:xfrm>
            <a:off x="50060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9238565D-14F0-42A2-8D6F-AD976C872C0C}"/>
              </a:ext>
            </a:extLst>
          </p:cNvPr>
          <p:cNvSpPr txBox="1"/>
          <p:nvPr/>
        </p:nvSpPr>
        <p:spPr>
          <a:xfrm>
            <a:off x="4805019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F3C8F9D-F040-4FC1-834F-85B09ADEC1BC}"/>
              </a:ext>
            </a:extLst>
          </p:cNvPr>
          <p:cNvSpPr txBox="1"/>
          <p:nvPr/>
        </p:nvSpPr>
        <p:spPr>
          <a:xfrm>
            <a:off x="6124163" y="4631852"/>
            <a:ext cx="3535006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518 divided by 74 is 7 groups which is 518</a:t>
            </a:r>
          </a:p>
          <a:p>
            <a:pPr algn="ctr"/>
            <a:r>
              <a:rPr lang="en-GB" dirty="0"/>
              <a:t>Groups at the top, takeaway underneath.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EC3238E-5D6A-4883-A2B1-3E081EAAAC99}"/>
              </a:ext>
            </a:extLst>
          </p:cNvPr>
          <p:cNvSpPr txBox="1"/>
          <p:nvPr/>
        </p:nvSpPr>
        <p:spPr>
          <a:xfrm>
            <a:off x="4699552" y="2225854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CC67EDC-28E3-4376-ADEE-6977C16DF0D9}"/>
              </a:ext>
            </a:extLst>
          </p:cNvPr>
          <p:cNvSpPr txBox="1"/>
          <p:nvPr/>
        </p:nvSpPr>
        <p:spPr>
          <a:xfrm>
            <a:off x="4163123" y="47045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4F4E01D-7571-47A7-8144-F2CB4393C35F}"/>
              </a:ext>
            </a:extLst>
          </p:cNvPr>
          <p:cNvSpPr txBox="1"/>
          <p:nvPr/>
        </p:nvSpPr>
        <p:spPr>
          <a:xfrm>
            <a:off x="3513763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99F171D-9C2A-461A-9E6E-30A5238401E8}"/>
              </a:ext>
            </a:extLst>
          </p:cNvPr>
          <p:cNvCxnSpPr/>
          <p:nvPr/>
        </p:nvCxnSpPr>
        <p:spPr>
          <a:xfrm>
            <a:off x="3387592" y="5313301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01449765-00E1-4600-9111-D3A2055244C3}"/>
              </a:ext>
            </a:extLst>
          </p:cNvPr>
          <p:cNvSpPr txBox="1"/>
          <p:nvPr/>
        </p:nvSpPr>
        <p:spPr>
          <a:xfrm>
            <a:off x="4754770" y="53614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F58A4F7-0269-4159-90B9-F0259A8FD2DE}"/>
              </a:ext>
            </a:extLst>
          </p:cNvPr>
          <p:cNvSpPr txBox="1"/>
          <p:nvPr/>
        </p:nvSpPr>
        <p:spPr>
          <a:xfrm>
            <a:off x="4795358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5C6D618-8FCD-47EA-B984-9013BC02259B}"/>
              </a:ext>
            </a:extLst>
          </p:cNvPr>
          <p:cNvSpPr txBox="1"/>
          <p:nvPr/>
        </p:nvSpPr>
        <p:spPr>
          <a:xfrm>
            <a:off x="6241774" y="5932817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6438÷ 74 = 87 (with no remainder)</a:t>
            </a:r>
          </a:p>
        </p:txBody>
      </p:sp>
    </p:spTree>
    <p:extLst>
      <p:ext uri="{BB962C8B-B14F-4D97-AF65-F5344CB8AC3E}">
        <p14:creationId xmlns:p14="http://schemas.microsoft.com/office/powerpoint/2010/main" val="22742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6" grpId="0" animBg="1"/>
      <p:bldP spid="59" grpId="0"/>
      <p:bldP spid="70" grpId="0" animBg="1"/>
      <p:bldP spid="71" grpId="0"/>
      <p:bldP spid="72" grpId="0" animBg="1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 animBg="1"/>
      <p:bldP spid="83" grpId="0"/>
      <p:bldP spid="84" grpId="0" animBg="1"/>
      <p:bldP spid="85" grpId="0"/>
      <p:bldP spid="86" grpId="0"/>
      <p:bldP spid="87" grpId="0"/>
      <p:bldP spid="89" grpId="0"/>
      <p:bldP spid="90" grpId="0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186DA1-72CC-4976-9F77-7BF574DDA68C}"/>
              </a:ext>
            </a:extLst>
          </p:cNvPr>
          <p:cNvSpPr txBox="1"/>
          <p:nvPr/>
        </p:nvSpPr>
        <p:spPr>
          <a:xfrm>
            <a:off x="1126435" y="556591"/>
            <a:ext cx="207300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4368 ÷ 28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8F5CD4-5690-45C5-B419-321ADD36A123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28.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320AF-BAD4-4DC5-94FC-DDE024B46FA9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28</a:t>
            </a:r>
          </a:p>
          <a:p>
            <a:pPr algn="ctr"/>
            <a:r>
              <a:rPr lang="en-GB" dirty="0"/>
              <a:t>56</a:t>
            </a:r>
          </a:p>
          <a:p>
            <a:pPr algn="ctr"/>
            <a:r>
              <a:rPr lang="en-GB" dirty="0"/>
              <a:t>84</a:t>
            </a:r>
          </a:p>
          <a:p>
            <a:pPr algn="ctr"/>
            <a:r>
              <a:rPr lang="en-GB" dirty="0"/>
              <a:t>112</a:t>
            </a:r>
          </a:p>
          <a:p>
            <a:pPr algn="ctr"/>
            <a:r>
              <a:rPr lang="en-GB" dirty="0"/>
              <a:t>140</a:t>
            </a:r>
          </a:p>
          <a:p>
            <a:pPr algn="ctr"/>
            <a:r>
              <a:rPr lang="en-GB" dirty="0"/>
              <a:t>168</a:t>
            </a:r>
          </a:p>
          <a:p>
            <a:pPr algn="ctr"/>
            <a:r>
              <a:rPr lang="en-GB" dirty="0"/>
              <a:t>196</a:t>
            </a:r>
          </a:p>
          <a:p>
            <a:pPr algn="ctr"/>
            <a:r>
              <a:rPr lang="en-GB" dirty="0"/>
              <a:t>224</a:t>
            </a:r>
          </a:p>
          <a:p>
            <a:pPr algn="ctr"/>
            <a:r>
              <a:rPr lang="en-GB" dirty="0"/>
              <a:t>252</a:t>
            </a:r>
          </a:p>
          <a:p>
            <a:pPr algn="ctr"/>
            <a:r>
              <a:rPr lang="en-GB" dirty="0"/>
              <a:t>280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102DF7-51B5-4DBE-AC23-6A1745B16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0357"/>
              </p:ext>
            </p:extLst>
          </p:nvPr>
        </p:nvGraphicFramePr>
        <p:xfrm>
          <a:off x="1541670" y="1620812"/>
          <a:ext cx="4408558" cy="4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791820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223119-5F47-4241-B5E4-1F03723F0D9F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227A52-C879-45F1-A905-9354860EC30E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579348-698D-487C-9BE3-901581972097}"/>
              </a:ext>
            </a:extLst>
          </p:cNvPr>
          <p:cNvSpPr txBox="1"/>
          <p:nvPr/>
        </p:nvSpPr>
        <p:spPr>
          <a:xfrm>
            <a:off x="6202017" y="278295"/>
            <a:ext cx="3419061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Start in the largest column. We can’t do 4 divided by 28 so we put a 0 as a place holder.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84E46A-0477-43D1-A045-5B4D8FE4A2F9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E5AF13-D1E8-4788-8A91-221D7A9B3577}"/>
              </a:ext>
            </a:extLst>
          </p:cNvPr>
          <p:cNvSpPr txBox="1"/>
          <p:nvPr/>
        </p:nvSpPr>
        <p:spPr>
          <a:xfrm>
            <a:off x="6171097" y="1410853"/>
            <a:ext cx="3573669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do 43 divided by 28. We can make 1 group which is 28. </a:t>
            </a:r>
          </a:p>
          <a:p>
            <a:pPr algn="ctr"/>
            <a:r>
              <a:rPr lang="en-GB" dirty="0"/>
              <a:t>Groups at the top, take away underneath.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22E30C-C5F9-47FE-88CC-E71ADE4F1675}"/>
              </a:ext>
            </a:extLst>
          </p:cNvPr>
          <p:cNvSpPr txBox="1"/>
          <p:nvPr/>
        </p:nvSpPr>
        <p:spPr>
          <a:xfrm>
            <a:off x="3498573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B5B56A-BF39-475C-BDCD-CF184D83B581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776724-F367-4B66-80B6-29EAF764093F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415A43-BC83-44D6-928D-3254F03F36F5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BB897FC-FF8F-42CA-9509-821529EC946F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E0B29B-5938-43FB-8F10-C08D2107B6F7}"/>
              </a:ext>
            </a:extLst>
          </p:cNvPr>
          <p:cNvSpPr txBox="1"/>
          <p:nvPr/>
        </p:nvSpPr>
        <p:spPr>
          <a:xfrm>
            <a:off x="3496922" y="40872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3DD2E5-975F-4DA4-BB3A-BB9E26A1DD13}"/>
              </a:ext>
            </a:extLst>
          </p:cNvPr>
          <p:cNvSpPr txBox="1"/>
          <p:nvPr/>
        </p:nvSpPr>
        <p:spPr>
          <a:xfrm>
            <a:off x="2928730" y="4102819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FCF374-299E-45B3-8A74-E5D88499DC92}"/>
              </a:ext>
            </a:extLst>
          </p:cNvPr>
          <p:cNvSpPr txBox="1"/>
          <p:nvPr/>
        </p:nvSpPr>
        <p:spPr>
          <a:xfrm>
            <a:off x="6171097" y="2665070"/>
            <a:ext cx="35736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15 divided by 28 so we bring down the 6.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FBFF49-97C5-49EC-9AE5-CC5868DAD01D}"/>
              </a:ext>
            </a:extLst>
          </p:cNvPr>
          <p:cNvCxnSpPr/>
          <p:nvPr/>
        </p:nvCxnSpPr>
        <p:spPr>
          <a:xfrm>
            <a:off x="43964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EEEB1FB-97F2-4CDE-B807-E0002C321EDF}"/>
              </a:ext>
            </a:extLst>
          </p:cNvPr>
          <p:cNvSpPr txBox="1"/>
          <p:nvPr/>
        </p:nvSpPr>
        <p:spPr>
          <a:xfrm>
            <a:off x="4101555" y="4092133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D62CE2-4F41-4C58-86AF-6F31503ED25E}"/>
              </a:ext>
            </a:extLst>
          </p:cNvPr>
          <p:cNvSpPr txBox="1"/>
          <p:nvPr/>
        </p:nvSpPr>
        <p:spPr>
          <a:xfrm>
            <a:off x="6171098" y="3450246"/>
            <a:ext cx="3573669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156 divided by 28 is 5 groups which is 140. </a:t>
            </a:r>
          </a:p>
          <a:p>
            <a:pPr algn="ctr"/>
            <a:r>
              <a:rPr lang="en-GB" dirty="0"/>
              <a:t>Groups at the top, take away underneath.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862F02-5883-4B8F-9E47-839EE147ACF0}"/>
              </a:ext>
            </a:extLst>
          </p:cNvPr>
          <p:cNvSpPr txBox="1"/>
          <p:nvPr/>
        </p:nvSpPr>
        <p:spPr>
          <a:xfrm>
            <a:off x="4101555" y="226255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B4F0A7-220E-4482-92C3-CA4514111A67}"/>
              </a:ext>
            </a:extLst>
          </p:cNvPr>
          <p:cNvSpPr txBox="1"/>
          <p:nvPr/>
        </p:nvSpPr>
        <p:spPr>
          <a:xfrm>
            <a:off x="2898928" y="4773888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16EDBD-9E78-4D66-B49C-73BA3D789DC3}"/>
              </a:ext>
            </a:extLst>
          </p:cNvPr>
          <p:cNvSpPr txBox="1"/>
          <p:nvPr/>
        </p:nvSpPr>
        <p:spPr>
          <a:xfrm>
            <a:off x="3535034" y="47537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48D4C2-9589-4CB2-849A-8ADA731095EC}"/>
              </a:ext>
            </a:extLst>
          </p:cNvPr>
          <p:cNvSpPr txBox="1"/>
          <p:nvPr/>
        </p:nvSpPr>
        <p:spPr>
          <a:xfrm>
            <a:off x="4114801" y="47477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E25074-8EBD-45C6-937B-663758A9FA47}"/>
              </a:ext>
            </a:extLst>
          </p:cNvPr>
          <p:cNvSpPr txBox="1"/>
          <p:nvPr/>
        </p:nvSpPr>
        <p:spPr>
          <a:xfrm>
            <a:off x="2467143" y="4374523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25135F8-AC91-4494-BB59-1C5D85195564}"/>
              </a:ext>
            </a:extLst>
          </p:cNvPr>
          <p:cNvCxnSpPr/>
          <p:nvPr/>
        </p:nvCxnSpPr>
        <p:spPr>
          <a:xfrm>
            <a:off x="2789595" y="5269394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6193FAF-AA96-4B7C-8DB9-5E16FAD505D1}"/>
              </a:ext>
            </a:extLst>
          </p:cNvPr>
          <p:cNvSpPr txBox="1"/>
          <p:nvPr/>
        </p:nvSpPr>
        <p:spPr>
          <a:xfrm>
            <a:off x="4140482" y="5312989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C359D9-1EBE-426C-B1EA-EBDD1D95A97E}"/>
              </a:ext>
            </a:extLst>
          </p:cNvPr>
          <p:cNvSpPr txBox="1"/>
          <p:nvPr/>
        </p:nvSpPr>
        <p:spPr>
          <a:xfrm>
            <a:off x="3572290" y="532854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79E7F0-D2DC-4806-ADB6-E72F184482E2}"/>
              </a:ext>
            </a:extLst>
          </p:cNvPr>
          <p:cNvSpPr txBox="1"/>
          <p:nvPr/>
        </p:nvSpPr>
        <p:spPr>
          <a:xfrm>
            <a:off x="6171096" y="4769743"/>
            <a:ext cx="35736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can’t do 16 divided by 28 so we bring down the 8.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7FCBA72-68D2-4015-8E75-3674A21A3B93}"/>
              </a:ext>
            </a:extLst>
          </p:cNvPr>
          <p:cNvCxnSpPr>
            <a:cxnSpLocks/>
          </p:cNvCxnSpPr>
          <p:nvPr/>
        </p:nvCxnSpPr>
        <p:spPr>
          <a:xfrm>
            <a:off x="5025891" y="3518086"/>
            <a:ext cx="0" cy="18760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2EBB8FC-146C-4B6E-9B87-C19BCEBD0F2D}"/>
              </a:ext>
            </a:extLst>
          </p:cNvPr>
          <p:cNvSpPr txBox="1"/>
          <p:nvPr/>
        </p:nvSpPr>
        <p:spPr>
          <a:xfrm>
            <a:off x="4732130" y="532854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1FE74C-C49D-464B-8EB6-9463CA0B9D42}"/>
              </a:ext>
            </a:extLst>
          </p:cNvPr>
          <p:cNvSpPr txBox="1"/>
          <p:nvPr/>
        </p:nvSpPr>
        <p:spPr>
          <a:xfrm>
            <a:off x="6178808" y="5567432"/>
            <a:ext cx="35736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168 divided by 28 is 6 groups exactly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41BB54-C1A4-479F-91F7-D10FFE159757}"/>
              </a:ext>
            </a:extLst>
          </p:cNvPr>
          <p:cNvSpPr txBox="1"/>
          <p:nvPr/>
        </p:nvSpPr>
        <p:spPr>
          <a:xfrm>
            <a:off x="4664766" y="221740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38A38B0-36DB-41BE-B843-6C6A21880682}"/>
              </a:ext>
            </a:extLst>
          </p:cNvPr>
          <p:cNvSpPr txBox="1"/>
          <p:nvPr/>
        </p:nvSpPr>
        <p:spPr>
          <a:xfrm>
            <a:off x="6013193" y="6267651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/>
              <a:t>4368÷ 28 = 156 </a:t>
            </a:r>
            <a:r>
              <a:rPr lang="en-GB" sz="2400" dirty="0"/>
              <a:t>(with no remainder)</a:t>
            </a:r>
          </a:p>
        </p:txBody>
      </p:sp>
    </p:spTree>
    <p:extLst>
      <p:ext uri="{BB962C8B-B14F-4D97-AF65-F5344CB8AC3E}">
        <p14:creationId xmlns:p14="http://schemas.microsoft.com/office/powerpoint/2010/main" val="391098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/>
      <p:bldP spid="10" grpId="0" animBg="1"/>
      <p:bldP spid="11" grpId="0"/>
      <p:bldP spid="12" grpId="0"/>
      <p:bldP spid="13" grpId="0"/>
      <p:bldP spid="15" grpId="0"/>
      <p:bldP spid="16" grpId="0"/>
      <p:bldP spid="17" grpId="0"/>
      <p:bldP spid="18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 animBg="1"/>
      <p:bldP spid="33" grpId="0"/>
      <p:bldP spid="34" grpId="0" animBg="1"/>
      <p:bldP spid="35" grpId="0"/>
      <p:bldP spid="3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1190</TotalTime>
  <Words>655</Words>
  <Application>Microsoft Office PowerPoint</Application>
  <PresentationFormat>Widescreen</PresentationFormat>
  <Paragraphs>177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104</cp:revision>
  <dcterms:created xsi:type="dcterms:W3CDTF">2020-03-20T11:22:32Z</dcterms:created>
  <dcterms:modified xsi:type="dcterms:W3CDTF">2020-05-05T08:38:19Z</dcterms:modified>
</cp:coreProperties>
</file>