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5358-D538-46EC-90CF-E5E2EA8D6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B69C8-89F5-4D14-A0AB-570DFC1B4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EF88E-9F74-43E6-949F-F1BBB333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AB86-DC26-4C4C-9906-9302611C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629F-8FD2-48BE-95FB-7EA9C7F4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9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A1FE-4549-4898-B51C-975F6F02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F2178-2C68-4921-A178-30C8EF99C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9A94-3904-4837-91BE-6E7F8465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0730-8B49-450B-A34F-2FCA72BF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58F9-74B3-44B3-92DA-0AE80085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9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A7D82-FD51-4349-8442-7C16522CB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96D88-5384-42F7-AD84-BB6D313D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8647-B396-4319-84E6-87268D21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A044F-A742-4FD1-9342-644857BC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02340-4D9A-4C76-B148-3EEB7496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7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52D9-59D9-433E-95EB-28283502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B6F7-0E78-42CE-AA86-765BB26D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137C-F9EA-45D6-9663-285A134B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D73E2-5AB5-4AE3-9761-FF652E86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2E519-6D04-498F-B27B-54C10FAC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CBE0-F36B-4852-93FD-5FD8DEDB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8D25-6E3A-48F4-9870-F2A8CEA5D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22562-5E70-4286-88AF-8A27DB3C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B476-A62E-4D73-9DE7-405034AD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6452B-5569-40B3-AE2D-357902D2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7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B105-A156-4051-ACC6-F14A7E2A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200C-863D-496F-ABF6-E58F57017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B0E4D-ED21-4EE3-B03E-5A2B58A0B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9133F-5B9D-47E2-AA32-9EFA8B31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33303-7B27-4D6D-B224-9203687C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FBB2-3691-45E9-90BB-FF46A73F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9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862F-9ADB-4BCC-B673-D0B86ED5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CC4F1-F02C-4123-8CB7-9502A896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FA303-EFAA-434A-814A-D32A392C6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0A400-A7D4-4276-9C2B-F7F8625B7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6C956-8D53-4E9A-A1D7-F1C3EE6AF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3EF65-5C88-433E-BBDA-96F64548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C4E99-AF6E-4869-87F5-ACB9F9BD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A6CB9-814B-447B-95BC-5C91D0C7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8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2937-C994-42E8-941E-7D4A6679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36892-3D8E-4581-8777-5B3E6B3E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92C0-8BE4-474F-832B-A027D3B2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6299F-AD6D-433A-B7F4-B8938E7D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4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C1EEC-244B-459E-94FB-B09EDC56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90502-CA4B-4AF5-80F6-A917B499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45DF8-7427-4C1C-BA97-809AA616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E6D-829F-4213-B13B-EF187DC5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C0B9-95F3-491C-8933-0E43B4F3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AE1CD-2829-47C7-A3F5-00CE4034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A0AF2-C258-4E6B-B7E9-6D08FA62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F60AB-D31F-404D-83B9-7395AC12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32382-2EBA-4DDB-93EF-F9C5F5E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3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C1F2-5609-426F-B014-0A5C79A5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2E643-DE36-49BF-9870-4F8343D73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50C81-A6EF-48F4-A5CF-092B2A989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07CB-1D7E-49F5-A908-DBB7E0C3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1C34-7F6A-4AC2-B9A5-7F21A1EB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A84F1-2FE5-432C-96F4-FB332E41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EED6D-B65F-41B8-ABB8-3B2806AC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F6CF-0EE9-4FC5-9AAC-4708463B9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42A45-2E6A-4124-A6CB-54055013D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B4D4-6898-4AEE-A88F-3FC84E6A7F7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91C5B-762C-4D96-A905-992DEE3F1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3120-72E8-4323-BB0B-E89B37CF1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7286-71E1-4E60-B1A9-9AD1AB0AA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t62mnb/articles/zp7dk7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B842-F39E-4203-A7D4-554EF589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010"/>
            <a:ext cx="9144000" cy="117944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dirty="0">
                <a:latin typeface="Arial Rounded MT Bold" panose="020F0704030504030204" pitchFamily="34" charset="0"/>
              </a:rPr>
              <a:t>Home Learning: </a:t>
            </a:r>
            <a:r>
              <a:rPr lang="en-GB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English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BF6CA3-E70C-4A97-A653-57ED314CDE6D}"/>
              </a:ext>
            </a:extLst>
          </p:cNvPr>
          <p:cNvSpPr txBox="1">
            <a:spLocks/>
          </p:cNvSpPr>
          <p:nvPr/>
        </p:nvSpPr>
        <p:spPr>
          <a:xfrm>
            <a:off x="1524000" y="1775104"/>
            <a:ext cx="9144000" cy="117944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Thursday: </a:t>
            </a:r>
            <a:r>
              <a:rPr lang="en-GB" dirty="0">
                <a:solidFill>
                  <a:srgbClr val="00B0F0"/>
                </a:solidFill>
                <a:latin typeface="Arial Rounded MT Bold" panose="020F0704030504030204" pitchFamily="34" charset="0"/>
              </a:rPr>
              <a:t>Spelling</a:t>
            </a:r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5" name="Picture 4" descr="A picture containing text, man, newspaper, phone&#10;&#10;Description automatically generated">
            <a:extLst>
              <a:ext uri="{FF2B5EF4-FFF2-40B4-BE49-F238E27FC236}">
                <a16:creationId xmlns:a16="http://schemas.microsoft.com/office/drawing/2014/main" id="{EAA1AD3E-4F3B-4566-8C01-36174EA4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60" y="3169742"/>
            <a:ext cx="5161733" cy="34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DFFE2C-7C6D-48C3-B3C1-8D39A91F288F}"/>
              </a:ext>
            </a:extLst>
          </p:cNvPr>
          <p:cNvSpPr txBox="1"/>
          <p:nvPr/>
        </p:nvSpPr>
        <p:spPr>
          <a:xfrm>
            <a:off x="7427167" y="578498"/>
            <a:ext cx="42269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How many of the words with</a:t>
            </a: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 –</a:t>
            </a:r>
            <a:r>
              <a:rPr lang="en-GB" sz="4000" dirty="0" err="1">
                <a:latin typeface="Arial Rounded MT Bold" panose="020F0704030504030204" pitchFamily="34" charset="0"/>
              </a:rPr>
              <a:t>cious</a:t>
            </a:r>
            <a:r>
              <a:rPr lang="en-GB" sz="4000" dirty="0">
                <a:latin typeface="Arial Rounded MT Bold" panose="020F0704030504030204" pitchFamily="34" charset="0"/>
              </a:rPr>
              <a:t> and -</a:t>
            </a:r>
            <a:r>
              <a:rPr lang="en-GB" sz="4000" dirty="0" err="1">
                <a:latin typeface="Arial Rounded MT Bold" panose="020F0704030504030204" pitchFamily="34" charset="0"/>
              </a:rPr>
              <a:t>tious</a:t>
            </a:r>
            <a:r>
              <a:rPr lang="en-GB" sz="4000" dirty="0">
                <a:latin typeface="Arial Rounded MT Bold" panose="020F0704030504030204" pitchFamily="34" charset="0"/>
              </a:rPr>
              <a:t> can you find?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1754-8470-4019-AFCF-4209FFF8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273027"/>
            <a:ext cx="6456784" cy="6456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ADD1A0-7880-46C9-9569-2EEBFF832E30}"/>
              </a:ext>
            </a:extLst>
          </p:cNvPr>
          <p:cNvSpPr/>
          <p:nvPr/>
        </p:nvSpPr>
        <p:spPr>
          <a:xfrm>
            <a:off x="7427168" y="4052155"/>
            <a:ext cx="4226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Finished? Have a go at this game.</a:t>
            </a:r>
            <a:endParaRPr lang="en-GB" sz="2800" dirty="0">
              <a:latin typeface="Arial Rounded MT Bold" panose="020F0704030504030204" pitchFamily="34" charset="0"/>
              <a:hlinkClick r:id="rId3"/>
            </a:endParaRPr>
          </a:p>
          <a:p>
            <a:endParaRPr lang="en-GB" sz="2800" dirty="0">
              <a:latin typeface="Arial Rounded MT Bold" panose="020F0704030504030204" pitchFamily="34" charset="0"/>
              <a:hlinkClick r:id="rId3"/>
            </a:endParaRPr>
          </a:p>
          <a:p>
            <a:r>
              <a:rPr lang="en-GB" sz="2800" dirty="0">
                <a:latin typeface="Arial Rounded MT Bold" panose="020F0704030504030204" pitchFamily="34" charset="0"/>
                <a:hlinkClick r:id="rId3"/>
              </a:rPr>
              <a:t>https://www.bbc.co.uk/bitesize/topics/zt62mnb/articles/zp7dk7h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2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06FFB4-8808-4457-97C2-D826FD613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9" t="11410" r="19911" b="13553"/>
          <a:stretch/>
        </p:blipFill>
        <p:spPr>
          <a:xfrm>
            <a:off x="201384" y="286236"/>
            <a:ext cx="9035922" cy="6353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C92F5-3A8F-481A-B031-0D3E7A0841E8}"/>
              </a:ext>
            </a:extLst>
          </p:cNvPr>
          <p:cNvSpPr txBox="1"/>
          <p:nvPr/>
        </p:nvSpPr>
        <p:spPr>
          <a:xfrm>
            <a:off x="9479902" y="286236"/>
            <a:ext cx="2510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Don’t forget about your Year 5 and 6 Spellings. 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Take 5 and make a mnemonic for each. 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See my example below. 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en-GB" sz="2800" dirty="0">
                <a:latin typeface="Arial Rounded MT Bold" panose="020F0704030504030204" pitchFamily="34" charset="0"/>
              </a:rPr>
              <a:t>illy</a:t>
            </a: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</a:t>
            </a:r>
            <a:r>
              <a:rPr lang="en-GB" sz="2800" dirty="0">
                <a:latin typeface="Arial Rounded MT Bold" panose="020F0704030504030204" pitchFamily="34" charset="0"/>
              </a:rPr>
              <a:t>ellow</a:t>
            </a: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GB" sz="2800" dirty="0">
                <a:latin typeface="Arial Rounded MT Bold" panose="020F0704030504030204" pitchFamily="34" charset="0"/>
              </a:rPr>
              <a:t>angoes</a:t>
            </a: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</a:t>
            </a:r>
            <a:r>
              <a:rPr lang="en-GB" sz="2800" dirty="0">
                <a:latin typeface="Arial Rounded MT Bold" panose="020F0704030504030204" pitchFamily="34" charset="0"/>
              </a:rPr>
              <a:t>elong</a:t>
            </a: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</a:t>
            </a:r>
            <a:r>
              <a:rPr lang="en-GB" sz="2800" dirty="0">
                <a:latin typeface="Arial Rounded MT Bold" panose="020F0704030504030204" pitchFamily="34" charset="0"/>
              </a:rPr>
              <a:t>n </a:t>
            </a: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</a:t>
            </a:r>
            <a:r>
              <a:rPr lang="en-GB" sz="2800" dirty="0">
                <a:latin typeface="Arial Rounded MT Bold" panose="020F0704030504030204" pitchFamily="34" charset="0"/>
              </a:rPr>
              <a:t>emons</a:t>
            </a:r>
          </a:p>
        </p:txBody>
      </p:sp>
    </p:spTree>
    <p:extLst>
      <p:ext uri="{BB962C8B-B14F-4D97-AF65-F5344CB8AC3E}">
        <p14:creationId xmlns:p14="http://schemas.microsoft.com/office/powerpoint/2010/main" val="131069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DC3B6-4BE1-485E-B4BC-588A95E60800}"/>
              </a:ext>
            </a:extLst>
          </p:cNvPr>
          <p:cNvSpPr txBox="1"/>
          <p:nvPr/>
        </p:nvSpPr>
        <p:spPr>
          <a:xfrm>
            <a:off x="1074420" y="274320"/>
            <a:ext cx="10378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Today’s spelling focus is…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-</a:t>
            </a:r>
            <a:r>
              <a:rPr lang="en-GB" sz="5400" dirty="0" err="1">
                <a:latin typeface="Arial Rounded MT Bold" panose="020F0704030504030204" pitchFamily="34" charset="0"/>
              </a:rPr>
              <a:t>cious</a:t>
            </a:r>
            <a:r>
              <a:rPr lang="en-GB" sz="5400" dirty="0">
                <a:latin typeface="Arial Rounded MT Bold" panose="020F0704030504030204" pitchFamily="34" charset="0"/>
              </a:rPr>
              <a:t> and –</a:t>
            </a:r>
            <a:r>
              <a:rPr lang="en-GB" sz="5400" dirty="0" err="1">
                <a:latin typeface="Arial Rounded MT Bold" panose="020F0704030504030204" pitchFamily="34" charset="0"/>
              </a:rPr>
              <a:t>tious</a:t>
            </a:r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Can you think of any words with these endings?</a:t>
            </a:r>
          </a:p>
        </p:txBody>
      </p:sp>
    </p:spTree>
    <p:extLst>
      <p:ext uri="{BB962C8B-B14F-4D97-AF65-F5344CB8AC3E}">
        <p14:creationId xmlns:p14="http://schemas.microsoft.com/office/powerpoint/2010/main" val="112643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E2B83B-DA71-4D52-86FA-6289714C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1" y="360934"/>
            <a:ext cx="4818468" cy="3371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E01EA-CC21-4991-AD63-A856DB513605}"/>
              </a:ext>
            </a:extLst>
          </p:cNvPr>
          <p:cNvSpPr txBox="1"/>
          <p:nvPr/>
        </p:nvSpPr>
        <p:spPr>
          <a:xfrm>
            <a:off x="5859625" y="1324603"/>
            <a:ext cx="58549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 Rounded MT Bold" panose="020F0704030504030204" pitchFamily="34" charset="0"/>
              </a:rPr>
              <a:t>In this picture we can a lot of space in </a:t>
            </a:r>
            <a:endParaRPr lang="en-GB" sz="4400" dirty="0">
              <a:effectLst/>
              <a:latin typeface="Arial Rounded MT Bold" panose="020F0704030504030204" pitchFamily="34" charset="0"/>
            </a:endParaRPr>
          </a:p>
          <a:p>
            <a:r>
              <a:rPr lang="en-GB" sz="4400" dirty="0">
                <a:latin typeface="Arial Rounded MT Bold" panose="020F0704030504030204" pitchFamily="34" charset="0"/>
              </a:rPr>
              <a:t>the attic. We could describe the attic as</a:t>
            </a:r>
            <a:endParaRPr lang="en-GB" sz="4400" dirty="0">
              <a:effectLst/>
              <a:latin typeface="Arial Rounded MT Bold" panose="020F0704030504030204" pitchFamily="34" charset="0"/>
            </a:endParaRPr>
          </a:p>
          <a:p>
            <a:r>
              <a:rPr lang="en-GB" sz="4400" dirty="0">
                <a:latin typeface="Arial Rounded MT Bold" panose="020F0704030504030204" pitchFamily="34" charset="0"/>
              </a:rPr>
              <a:t>very spacious.</a:t>
            </a:r>
          </a:p>
          <a:p>
            <a:endParaRPr lang="en-GB" sz="4400" dirty="0"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44A42-95E8-427C-82F3-67048A2EE368}"/>
              </a:ext>
            </a:extLst>
          </p:cNvPr>
          <p:cNvSpPr/>
          <p:nvPr/>
        </p:nvSpPr>
        <p:spPr>
          <a:xfrm>
            <a:off x="1129267" y="5179454"/>
            <a:ext cx="10310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Arial Rounded MT Bold" panose="020F0704030504030204" pitchFamily="34" charset="0"/>
              </a:rPr>
              <a:t>Space (noun) &gt;&gt;&gt;&gt;&gt; Spacious (adjective)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72BFE-A043-4E8C-BD81-C4B3288040FF}"/>
              </a:ext>
            </a:extLst>
          </p:cNvPr>
          <p:cNvSpPr/>
          <p:nvPr/>
        </p:nvSpPr>
        <p:spPr>
          <a:xfrm>
            <a:off x="6963545" y="308940"/>
            <a:ext cx="36471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Spacious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7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FE01EA-CC21-4991-AD63-A856DB513605}"/>
              </a:ext>
            </a:extLst>
          </p:cNvPr>
          <p:cNvSpPr txBox="1"/>
          <p:nvPr/>
        </p:nvSpPr>
        <p:spPr>
          <a:xfrm>
            <a:off x="5859625" y="1324603"/>
            <a:ext cx="58549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 Rounded MT Bold" panose="020F0704030504030204" pitchFamily="34" charset="0"/>
              </a:rPr>
              <a:t>The character we see in this picture has a lot of malice. </a:t>
            </a:r>
            <a:endParaRPr lang="en-GB" sz="4400" dirty="0"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44A42-95E8-427C-82F3-67048A2EE368}"/>
              </a:ext>
            </a:extLst>
          </p:cNvPr>
          <p:cNvSpPr/>
          <p:nvPr/>
        </p:nvSpPr>
        <p:spPr>
          <a:xfrm>
            <a:off x="1129267" y="5179454"/>
            <a:ext cx="10310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Arial Rounded MT Bold" panose="020F0704030504030204" pitchFamily="34" charset="0"/>
              </a:rPr>
              <a:t>malice (noun)  &gt;&gt;&gt; malicious (adjective)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72BFE-A043-4E8C-BD81-C4B3288040FF}"/>
              </a:ext>
            </a:extLst>
          </p:cNvPr>
          <p:cNvSpPr/>
          <p:nvPr/>
        </p:nvSpPr>
        <p:spPr>
          <a:xfrm>
            <a:off x="6590321" y="308940"/>
            <a:ext cx="37112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B6FBB-13A7-43B3-BB37-BD0BD3AA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03" y="673414"/>
            <a:ext cx="2819048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FE01EA-CC21-4991-AD63-A856DB513605}"/>
              </a:ext>
            </a:extLst>
          </p:cNvPr>
          <p:cNvSpPr txBox="1"/>
          <p:nvPr/>
        </p:nvSpPr>
        <p:spPr>
          <a:xfrm>
            <a:off x="4851918" y="1849691"/>
            <a:ext cx="6960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 Rounded MT Bold" panose="020F0704030504030204" pitchFamily="34" charset="0"/>
              </a:rPr>
              <a:t>When the root word ends in -</a:t>
            </a:r>
            <a:r>
              <a:rPr lang="en-GB" sz="4400" dirty="0" err="1">
                <a:latin typeface="Arial Rounded MT Bold" panose="020F0704030504030204" pitchFamily="34" charset="0"/>
              </a:rPr>
              <a:t>ce</a:t>
            </a:r>
            <a:r>
              <a:rPr lang="en-GB" sz="4400" dirty="0">
                <a:latin typeface="Arial Rounded MT Bold" panose="020F0704030504030204" pitchFamily="34" charset="0"/>
              </a:rPr>
              <a:t>, we </a:t>
            </a:r>
          </a:p>
          <a:p>
            <a:r>
              <a:rPr lang="en-GB" sz="4400" dirty="0">
                <a:latin typeface="Arial Rounded MT Bold" panose="020F0704030504030204" pitchFamily="34" charset="0"/>
              </a:rPr>
              <a:t>need to remove these letters and add </a:t>
            </a:r>
          </a:p>
          <a:p>
            <a:r>
              <a:rPr lang="en-GB" sz="4400" dirty="0">
                <a:latin typeface="Arial Rounded MT Bold" panose="020F0704030504030204" pitchFamily="34" charset="0"/>
              </a:rPr>
              <a:t>the suffix -</a:t>
            </a:r>
            <a:r>
              <a:rPr lang="en-GB" sz="4400" dirty="0" err="1">
                <a:latin typeface="Arial Rounded MT Bold" panose="020F0704030504030204" pitchFamily="34" charset="0"/>
              </a:rPr>
              <a:t>cious</a:t>
            </a:r>
            <a:r>
              <a:rPr lang="en-GB" sz="4400" dirty="0">
                <a:latin typeface="Arial Rounded MT Bold" panose="020F0704030504030204" pitchFamily="34" charset="0"/>
              </a:rPr>
              <a:t>. It will change it from </a:t>
            </a:r>
          </a:p>
          <a:p>
            <a:r>
              <a:rPr lang="en-GB" sz="4400" dirty="0">
                <a:latin typeface="Arial Rounded MT Bold" panose="020F0704030504030204" pitchFamily="34" charset="0"/>
              </a:rPr>
              <a:t>a noun into an adjective. </a:t>
            </a:r>
            <a:endParaRPr lang="en-GB" sz="4400" dirty="0"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72BFE-A043-4E8C-BD81-C4B3288040FF}"/>
              </a:ext>
            </a:extLst>
          </p:cNvPr>
          <p:cNvSpPr/>
          <p:nvPr/>
        </p:nvSpPr>
        <p:spPr>
          <a:xfrm>
            <a:off x="4574909" y="378140"/>
            <a:ext cx="7390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Malicious/Spacious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B6FBB-13A7-43B3-BB37-BD0BD3AA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03" y="673414"/>
            <a:ext cx="1951325" cy="2755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92B23-9BD6-43F7-8B4A-1CA1DA562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10" y="3713061"/>
            <a:ext cx="3911631" cy="27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1366A8-6C46-40B5-87EC-E0B552B58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48617"/>
              </p:ext>
            </p:extLst>
          </p:nvPr>
        </p:nvGraphicFramePr>
        <p:xfrm>
          <a:off x="137881" y="198524"/>
          <a:ext cx="11823964" cy="4351338"/>
        </p:xfrm>
        <a:graphic>
          <a:graphicData uri="http://schemas.openxmlformats.org/drawingml/2006/table">
            <a:tbl>
              <a:tblPr/>
              <a:tblGrid>
                <a:gridCol w="11823964">
                  <a:extLst>
                    <a:ext uri="{9D8B030D-6E8A-4147-A177-3AD203B41FA5}">
                      <a16:colId xmlns:a16="http://schemas.microsoft.com/office/drawing/2014/main" val="150500002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HOWEVER,</a:t>
                      </a:r>
                      <a:b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6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sometimes adjectives end in the suffix -</a:t>
                      </a:r>
                      <a:r>
                        <a:rPr lang="en-GB" sz="3600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cious</a:t>
                      </a: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which don't follow the rule. 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4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4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287" marR="91287" marT="45643" marB="45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2952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548CEA9-7581-4924-A9DC-68F6C19F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88" y="2848464"/>
            <a:ext cx="2402393" cy="246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6F5F2-1F17-4B04-B1CD-7EE961DB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66" y="2818452"/>
            <a:ext cx="2402393" cy="2471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2C6DA-B371-42A0-ACBB-E95A2A722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219" y="2818452"/>
            <a:ext cx="2405672" cy="2467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FFD623-87A3-4E0C-8A7B-A7B2EFAE1DA2}"/>
              </a:ext>
            </a:extLst>
          </p:cNvPr>
          <p:cNvSpPr txBox="1"/>
          <p:nvPr/>
        </p:nvSpPr>
        <p:spPr>
          <a:xfrm>
            <a:off x="959125" y="5557152"/>
            <a:ext cx="350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Price &gt;&gt;&gt; Precious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5E7B8-3084-441E-A26D-98D7B56732C2}"/>
              </a:ext>
            </a:extLst>
          </p:cNvPr>
          <p:cNvSpPr txBox="1"/>
          <p:nvPr/>
        </p:nvSpPr>
        <p:spPr>
          <a:xfrm>
            <a:off x="8751454" y="5574248"/>
            <a:ext cx="350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Fierce &gt;&gt;&gt; Ferocious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2AD7E-D127-4A76-9AB5-CA236898BE16}"/>
              </a:ext>
            </a:extLst>
          </p:cNvPr>
          <p:cNvSpPr txBox="1"/>
          <p:nvPr/>
        </p:nvSpPr>
        <p:spPr>
          <a:xfrm>
            <a:off x="4916583" y="5574248"/>
            <a:ext cx="350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Delight &gt;&gt;&gt; Delicious</a:t>
            </a:r>
          </a:p>
        </p:txBody>
      </p:sp>
    </p:spTree>
    <p:extLst>
      <p:ext uri="{BB962C8B-B14F-4D97-AF65-F5344CB8AC3E}">
        <p14:creationId xmlns:p14="http://schemas.microsoft.com/office/powerpoint/2010/main" val="35413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3B0880-ACD6-4B35-9E16-C06986F28E2A}"/>
              </a:ext>
            </a:extLst>
          </p:cNvPr>
          <p:cNvSpPr/>
          <p:nvPr/>
        </p:nvSpPr>
        <p:spPr>
          <a:xfrm>
            <a:off x="360783" y="335845"/>
            <a:ext cx="10201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suffix </a:t>
            </a: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-</a:t>
            </a:r>
            <a:r>
              <a:rPr lang="en-GB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tious</a:t>
            </a:r>
            <a:endParaRPr lang="en-GB" sz="3600" dirty="0">
              <a:effectLst/>
              <a:latin typeface="Arial Rounded MT Bold" panose="020F070403050403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acts in a similar </a:t>
            </a:r>
            <a:endParaRPr lang="en-GB" sz="3600" dirty="0">
              <a:effectLst/>
              <a:latin typeface="Arial Rounded MT Bold" panose="020F070403050403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way to -</a:t>
            </a:r>
            <a:r>
              <a:rPr lang="en-GB" sz="36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cious</a:t>
            </a:r>
            <a:r>
              <a:rPr lang="en-GB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  <a:endParaRPr lang="en-GB" sz="3600" dirty="0">
              <a:effectLst/>
              <a:latin typeface="Arial Rounded MT Bold" panose="020F0704030504030204" pitchFamily="34" charset="0"/>
            </a:endParaRPr>
          </a:p>
          <a:p>
            <a:br>
              <a:rPr lang="en-GB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sz="36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The food here is full of nutrition. </a:t>
            </a:r>
            <a:r>
              <a:rPr lang="en-GB" sz="3600" dirty="0">
                <a:latin typeface="Arial Rounded MT Bold" panose="020F0704030504030204" pitchFamily="34" charset="0"/>
              </a:rPr>
              <a:t>We could describe it as very nutritious.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Nutrition (noun) &gt;&gt;&gt;&gt;&gt; Nutritious (adjective)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AD1C-4CF6-41B9-8DEC-FDF69758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519" y="335845"/>
            <a:ext cx="2571731" cy="25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5D0E06-3634-40E8-A001-470EDE4B98FB}"/>
              </a:ext>
            </a:extLst>
          </p:cNvPr>
          <p:cNvSpPr/>
          <p:nvPr/>
        </p:nvSpPr>
        <p:spPr>
          <a:xfrm>
            <a:off x="185056" y="198119"/>
            <a:ext cx="111345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If the root word ends in </a:t>
            </a:r>
            <a:r>
              <a:rPr lang="en-GB" sz="3200" dirty="0">
                <a:solidFill>
                  <a:srgbClr val="C800FF"/>
                </a:solidFill>
                <a:latin typeface="Arial Rounded MT Bold" panose="020F0704030504030204" pitchFamily="34" charset="0"/>
              </a:rPr>
              <a:t>-</a:t>
            </a:r>
            <a:r>
              <a:rPr lang="en-GB" sz="3200" dirty="0" err="1">
                <a:solidFill>
                  <a:srgbClr val="C800FF"/>
                </a:solidFill>
                <a:latin typeface="Arial Rounded MT Bold" panose="020F0704030504030204" pitchFamily="34" charset="0"/>
              </a:rPr>
              <a:t>tion</a:t>
            </a:r>
            <a:r>
              <a:rPr lang="en-GB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remove 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-</a:t>
            </a:r>
            <a:r>
              <a:rPr lang="en-GB" sz="32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tion</a:t>
            </a:r>
            <a:r>
              <a:rPr lang="en-GB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and replace it with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-</a:t>
            </a:r>
            <a:r>
              <a:rPr lang="en-GB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tious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r>
              <a:rPr lang="en-GB" sz="3200" dirty="0">
                <a:latin typeface="Arial Rounded MT Bold" panose="020F0704030504030204" pitchFamily="34" charset="0"/>
              </a:rPr>
              <a:t> 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Ambition &gt;&gt;&gt;&gt; Ambition &gt;&gt;&gt;&gt; Ambitious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29FF80-ECB3-4CC6-8110-34375C6AB9B0}"/>
              </a:ext>
            </a:extLst>
          </p:cNvPr>
          <p:cNvCxnSpPr/>
          <p:nvPr/>
        </p:nvCxnSpPr>
        <p:spPr>
          <a:xfrm>
            <a:off x="4851918" y="3060441"/>
            <a:ext cx="821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9A7058-C949-4B4E-BDE2-9D2C0FBCE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89824"/>
              </p:ext>
            </p:extLst>
          </p:nvPr>
        </p:nvGraphicFramePr>
        <p:xfrm>
          <a:off x="185056" y="3209364"/>
          <a:ext cx="12243319" cy="2529840"/>
        </p:xfrm>
        <a:graphic>
          <a:graphicData uri="http://schemas.openxmlformats.org/drawingml/2006/table">
            <a:tbl>
              <a:tblPr/>
              <a:tblGrid>
                <a:gridCol w="12243319">
                  <a:extLst>
                    <a:ext uri="{9D8B030D-6E8A-4147-A177-3AD203B41FA5}">
                      <a16:colId xmlns:a16="http://schemas.microsoft.com/office/drawing/2014/main" val="18781089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The person here has got an</a:t>
                      </a:r>
                      <a:endParaRPr lang="en-GB" sz="3200" b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infection. </a:t>
                      </a:r>
                      <a:b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b="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As the root word ends in </a:t>
                      </a:r>
                      <a:endParaRPr lang="en-GB" sz="3200" b="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r>
                        <a:rPr lang="en-GB" sz="3200" b="0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tion</a:t>
                      </a:r>
                      <a: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, we need to remove it and add -</a:t>
                      </a:r>
                      <a:r>
                        <a:rPr lang="en-GB" sz="3200" b="0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tious</a:t>
                      </a:r>
                      <a:r>
                        <a:rPr lang="en-GB" sz="3200" b="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. </a:t>
                      </a:r>
                      <a:endParaRPr lang="en-GB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0763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A53765-FDDB-477E-8CB3-74E548B4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96" y="1675934"/>
            <a:ext cx="2619048" cy="35238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BB5193-196A-4C69-AC14-090B0C1E2FBA}"/>
              </a:ext>
            </a:extLst>
          </p:cNvPr>
          <p:cNvSpPr/>
          <p:nvPr/>
        </p:nvSpPr>
        <p:spPr>
          <a:xfrm>
            <a:off x="185056" y="6075106"/>
            <a:ext cx="697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Infec</a:t>
            </a:r>
            <a:r>
              <a:rPr lang="en-GB" sz="3200" dirty="0">
                <a:solidFill>
                  <a:srgbClr val="C800FF"/>
                </a:solidFill>
                <a:latin typeface="Arial Rounded MT Bold" panose="020F0704030504030204" pitchFamily="34" charset="0"/>
              </a:rPr>
              <a:t>tion</a:t>
            </a:r>
            <a:r>
              <a:rPr lang="en-GB" sz="32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&gt;&gt;&gt;&gt;&gt;&gt;&gt;&gt;&gt;&gt;&gt;&gt; Infec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tious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2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E114B-9CDD-4B36-8C62-C6F162F44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4" y="362730"/>
            <a:ext cx="5234612" cy="616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F82A4-E6BA-4411-9F1D-2FBFBEAC5035}"/>
              </a:ext>
            </a:extLst>
          </p:cNvPr>
          <p:cNvSpPr txBox="1"/>
          <p:nvPr/>
        </p:nvSpPr>
        <p:spPr>
          <a:xfrm>
            <a:off x="6419461" y="578498"/>
            <a:ext cx="52346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Create your own table and find a definition and a synonym for each of these –</a:t>
            </a:r>
            <a:r>
              <a:rPr lang="en-GB" sz="4000" dirty="0" err="1">
                <a:latin typeface="Arial Rounded MT Bold" panose="020F0704030504030204" pitchFamily="34" charset="0"/>
              </a:rPr>
              <a:t>cious</a:t>
            </a:r>
            <a:r>
              <a:rPr lang="en-GB" sz="4000" dirty="0">
                <a:latin typeface="Arial Rounded MT Bold" panose="020F0704030504030204" pitchFamily="34" charset="0"/>
              </a:rPr>
              <a:t> words. </a:t>
            </a:r>
          </a:p>
        </p:txBody>
      </p:sp>
    </p:spTree>
    <p:extLst>
      <p:ext uri="{BB962C8B-B14F-4D97-AF65-F5344CB8AC3E}">
        <p14:creationId xmlns:p14="http://schemas.microsoft.com/office/powerpoint/2010/main" val="403928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Office Theme</vt:lpstr>
      <vt:lpstr>Home Learning: English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Learning: English</dc:title>
  <dc:creator>John-Paul Silvester</dc:creator>
  <cp:lastModifiedBy>John-Paul Silvester</cp:lastModifiedBy>
  <cp:revision>4</cp:revision>
  <dcterms:created xsi:type="dcterms:W3CDTF">2020-04-29T12:44:51Z</dcterms:created>
  <dcterms:modified xsi:type="dcterms:W3CDTF">2020-04-29T13:10:06Z</dcterms:modified>
</cp:coreProperties>
</file>