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#5</a:t>
            </a:r>
          </a:p>
          <a:p>
            <a:r>
              <a:rPr lang="en-GB" dirty="0"/>
              <a:t>Negative numbers – arithmetic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-19 + 7 =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3047429" y="355355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We know our answer will be less than 0 as we are adding less than the negative number we are starting with.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>
            <a:off x="3232958" y="3176823"/>
            <a:ext cx="30220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4269655" y="268976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6659215" y="3961872"/>
            <a:ext cx="279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Count up from -19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-19 + 7 = -12</a:t>
            </a:r>
          </a:p>
        </p:txBody>
      </p:sp>
    </p:spTree>
    <p:extLst>
      <p:ext uri="{BB962C8B-B14F-4D97-AF65-F5344CB8AC3E}">
        <p14:creationId xmlns:p14="http://schemas.microsoft.com/office/powerpoint/2010/main" val="373671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 – 9 =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8083255" y="358204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Place 0 on to help you. We know our answer will be more less than 0 as we are taking away more than we are starting with.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1705D-BD6C-4313-B7F6-D6EEB8E7D1FA}"/>
              </a:ext>
            </a:extLst>
          </p:cNvPr>
          <p:cNvSpPr txBox="1"/>
          <p:nvPr/>
        </p:nvSpPr>
        <p:spPr>
          <a:xfrm>
            <a:off x="6042991" y="358841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 flipH="1" flipV="1">
            <a:off x="6473686" y="3232269"/>
            <a:ext cx="1586089" cy="185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F1200E0-FFFF-40FE-8BCC-996B7E974D62}"/>
              </a:ext>
            </a:extLst>
          </p:cNvPr>
          <p:cNvSpPr txBox="1"/>
          <p:nvPr/>
        </p:nvSpPr>
        <p:spPr>
          <a:xfrm>
            <a:off x="6774887" y="4312136"/>
            <a:ext cx="1636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Get to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6950764" y="278031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2499918" y="4219305"/>
            <a:ext cx="27901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We’ve taken away 4 but I wanted to take away 9. I need to take away 5 more.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51E0086-8971-48F1-8E2D-813B9DCC04B9}"/>
              </a:ext>
            </a:extLst>
          </p:cNvPr>
          <p:cNvCxnSpPr>
            <a:cxnSpLocks/>
          </p:cNvCxnSpPr>
          <p:nvPr/>
        </p:nvCxnSpPr>
        <p:spPr>
          <a:xfrm flipH="1">
            <a:off x="4717774" y="3250168"/>
            <a:ext cx="1581347" cy="6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44B1D9B-91C6-4EC8-80B1-78D9EB80E654}"/>
              </a:ext>
            </a:extLst>
          </p:cNvPr>
          <p:cNvSpPr txBox="1"/>
          <p:nvPr/>
        </p:nvSpPr>
        <p:spPr>
          <a:xfrm>
            <a:off x="5167201" y="2792565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-5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 – 9 = -5 </a:t>
            </a:r>
          </a:p>
        </p:txBody>
      </p:sp>
    </p:spTree>
    <p:extLst>
      <p:ext uri="{BB962C8B-B14F-4D97-AF65-F5344CB8AC3E}">
        <p14:creationId xmlns:p14="http://schemas.microsoft.com/office/powerpoint/2010/main" val="22002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16" grpId="0"/>
      <p:bldP spid="19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8 – 17 =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8083255" y="358204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Place 0 on to help you. We know our answer will be more less than 0 as we are taking away more than we are starting with.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1705D-BD6C-4313-B7F6-D6EEB8E7D1FA}"/>
              </a:ext>
            </a:extLst>
          </p:cNvPr>
          <p:cNvSpPr txBox="1"/>
          <p:nvPr/>
        </p:nvSpPr>
        <p:spPr>
          <a:xfrm>
            <a:off x="6042991" y="358841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 flipH="1" flipV="1">
            <a:off x="6473686" y="3232269"/>
            <a:ext cx="1586089" cy="185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F1200E0-FFFF-40FE-8BCC-996B7E974D62}"/>
              </a:ext>
            </a:extLst>
          </p:cNvPr>
          <p:cNvSpPr txBox="1"/>
          <p:nvPr/>
        </p:nvSpPr>
        <p:spPr>
          <a:xfrm>
            <a:off x="6774887" y="4312136"/>
            <a:ext cx="1636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Get to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6950764" y="278031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-8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2499918" y="4219305"/>
            <a:ext cx="27901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We’ve taken away 8 but I wanted to take away 17. I need to take away 9 more.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51E0086-8971-48F1-8E2D-813B9DCC04B9}"/>
              </a:ext>
            </a:extLst>
          </p:cNvPr>
          <p:cNvCxnSpPr>
            <a:cxnSpLocks/>
          </p:cNvCxnSpPr>
          <p:nvPr/>
        </p:nvCxnSpPr>
        <p:spPr>
          <a:xfrm flipH="1">
            <a:off x="4717774" y="3250168"/>
            <a:ext cx="1581347" cy="6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44B1D9B-91C6-4EC8-80B1-78D9EB80E654}"/>
              </a:ext>
            </a:extLst>
          </p:cNvPr>
          <p:cNvSpPr txBox="1"/>
          <p:nvPr/>
        </p:nvSpPr>
        <p:spPr>
          <a:xfrm>
            <a:off x="5167201" y="2792565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-9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/>
              <a:t>8 – 17 = -9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7832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16" grpId="0"/>
      <p:bldP spid="19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023F7C-B982-4116-B8FD-F824652B068D}"/>
              </a:ext>
            </a:extLst>
          </p:cNvPr>
          <p:cNvSpPr txBox="1"/>
          <p:nvPr/>
        </p:nvSpPr>
        <p:spPr>
          <a:xfrm>
            <a:off x="1484243" y="344557"/>
            <a:ext cx="10310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Negative numbers are numbers below zero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0BC88-F2E0-41EF-88BE-0B8A21BDE34B}"/>
              </a:ext>
            </a:extLst>
          </p:cNvPr>
          <p:cNvSpPr txBox="1"/>
          <p:nvPr/>
        </p:nvSpPr>
        <p:spPr>
          <a:xfrm>
            <a:off x="1484243" y="1000540"/>
            <a:ext cx="10310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may see then in temperatures, money and sea levels.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FF481C-8516-4962-86DB-391A55C8C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39709"/>
              </p:ext>
            </p:extLst>
          </p:nvPr>
        </p:nvGraphicFramePr>
        <p:xfrm>
          <a:off x="918817" y="2336431"/>
          <a:ext cx="108756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01">
                  <a:extLst>
                    <a:ext uri="{9D8B030D-6E8A-4147-A177-3AD203B41FA5}">
                      <a16:colId xmlns:a16="http://schemas.microsoft.com/office/drawing/2014/main" val="1064212233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159688008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81597586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013653409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467606500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602886238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287400032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367688333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297078723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210181036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780131233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2122482721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2641428073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24168525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396758495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628665559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3954470144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1553347771"/>
                    </a:ext>
                  </a:extLst>
                </a:gridCol>
                <a:gridCol w="572401">
                  <a:extLst>
                    <a:ext uri="{9D8B030D-6E8A-4147-A177-3AD203B41FA5}">
                      <a16:colId xmlns:a16="http://schemas.microsoft.com/office/drawing/2014/main" val="2116174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2876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D2ED68-F969-4C4E-88A1-3355801929C4}"/>
              </a:ext>
            </a:extLst>
          </p:cNvPr>
          <p:cNvSpPr txBox="1"/>
          <p:nvPr/>
        </p:nvSpPr>
        <p:spPr>
          <a:xfrm>
            <a:off x="2994992" y="2964401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Negative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2007B9-6C4E-4158-B71B-F017A5918FC6}"/>
              </a:ext>
            </a:extLst>
          </p:cNvPr>
          <p:cNvSpPr txBox="1"/>
          <p:nvPr/>
        </p:nvSpPr>
        <p:spPr>
          <a:xfrm>
            <a:off x="8649550" y="2959451"/>
            <a:ext cx="93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Positive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C49907-4C2F-40CD-9BAB-F303F942FEB2}"/>
              </a:ext>
            </a:extLst>
          </p:cNvPr>
          <p:cNvSpPr txBox="1"/>
          <p:nvPr/>
        </p:nvSpPr>
        <p:spPr>
          <a:xfrm>
            <a:off x="3200401" y="4428766"/>
            <a:ext cx="685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When calculating using negative numbers it is helpful to use 0 as a central point. </a:t>
            </a:r>
          </a:p>
        </p:txBody>
      </p:sp>
    </p:spTree>
    <p:extLst>
      <p:ext uri="{BB962C8B-B14F-4D97-AF65-F5344CB8AC3E}">
        <p14:creationId xmlns:p14="http://schemas.microsoft.com/office/powerpoint/2010/main" val="8756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98248-4D87-445B-BAB3-9B9CF0E7828B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Calculating the difference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ED984-414F-4F0A-9B92-FCDD9D3057E7}"/>
              </a:ext>
            </a:extLst>
          </p:cNvPr>
          <p:cNvSpPr txBox="1"/>
          <p:nvPr/>
        </p:nvSpPr>
        <p:spPr>
          <a:xfrm>
            <a:off x="2332383" y="1053548"/>
            <a:ext cx="828260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When calculating the difference we are saying how many numbers are between the two values.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0337AB-79CA-40E5-A6A3-06F79B6AB538}"/>
              </a:ext>
            </a:extLst>
          </p:cNvPr>
          <p:cNvSpPr txBox="1"/>
          <p:nvPr/>
        </p:nvSpPr>
        <p:spPr>
          <a:xfrm>
            <a:off x="2332383" y="1964298"/>
            <a:ext cx="828260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Calculate the difference between -8 and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B60C7-1B59-4143-B7A4-679228CA2694}"/>
              </a:ext>
            </a:extLst>
          </p:cNvPr>
          <p:cNvSpPr txBox="1"/>
          <p:nvPr/>
        </p:nvSpPr>
        <p:spPr>
          <a:xfrm>
            <a:off x="1368287" y="2701645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Draw a number 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85CB78-BC85-4D22-ABA1-0CDCCDE9C8FB}"/>
              </a:ext>
            </a:extLst>
          </p:cNvPr>
          <p:cNvCxnSpPr/>
          <p:nvPr/>
        </p:nvCxnSpPr>
        <p:spPr>
          <a:xfrm>
            <a:off x="1948069" y="4132075"/>
            <a:ext cx="905123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12C7898-15AC-47F3-8BCE-BE4307A64916}"/>
              </a:ext>
            </a:extLst>
          </p:cNvPr>
          <p:cNvSpPr txBox="1"/>
          <p:nvPr/>
        </p:nvSpPr>
        <p:spPr>
          <a:xfrm>
            <a:off x="5012634" y="2665404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your 2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44F1F6-D2C0-4B8B-9EE1-9285E7BE9B4A}"/>
              </a:ext>
            </a:extLst>
          </p:cNvPr>
          <p:cNvSpPr txBox="1"/>
          <p:nvPr/>
        </p:nvSpPr>
        <p:spPr>
          <a:xfrm>
            <a:off x="3336235" y="4311822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900A4-FA6D-4A22-BB95-89D626783709}"/>
              </a:ext>
            </a:extLst>
          </p:cNvPr>
          <p:cNvSpPr txBox="1"/>
          <p:nvPr/>
        </p:nvSpPr>
        <p:spPr>
          <a:xfrm>
            <a:off x="7941366" y="421948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E57623-6206-4F8F-A61B-726E80F6CD43}"/>
              </a:ext>
            </a:extLst>
          </p:cNvPr>
          <p:cNvSpPr txBox="1"/>
          <p:nvPr/>
        </p:nvSpPr>
        <p:spPr>
          <a:xfrm>
            <a:off x="8501269" y="2562616"/>
            <a:ext cx="21137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0 as the centre 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505441-AF50-4FB8-B986-7F2EDCF148D0}"/>
              </a:ext>
            </a:extLst>
          </p:cNvPr>
          <p:cNvSpPr txBox="1"/>
          <p:nvPr/>
        </p:nvSpPr>
        <p:spPr>
          <a:xfrm>
            <a:off x="5612295" y="4318448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47919B-A6ED-4CA7-80ED-2E03964297C9}"/>
              </a:ext>
            </a:extLst>
          </p:cNvPr>
          <p:cNvSpPr txBox="1"/>
          <p:nvPr/>
        </p:nvSpPr>
        <p:spPr>
          <a:xfrm>
            <a:off x="3520936" y="5159423"/>
            <a:ext cx="271503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-8 to 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0FD696-A6C0-4A6A-8FD5-9BA8E435457E}"/>
              </a:ext>
            </a:extLst>
          </p:cNvPr>
          <p:cNvCxnSpPr/>
          <p:nvPr/>
        </p:nvCxnSpPr>
        <p:spPr>
          <a:xfrm>
            <a:off x="3740426" y="3945703"/>
            <a:ext cx="227606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137CC15-8D47-44E9-8C2E-05DA664D06BC}"/>
              </a:ext>
            </a:extLst>
          </p:cNvPr>
          <p:cNvSpPr txBox="1"/>
          <p:nvPr/>
        </p:nvSpPr>
        <p:spPr>
          <a:xfrm>
            <a:off x="4474264" y="343711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31D26-04FE-4243-8CB3-476A1BE4CE34}"/>
              </a:ext>
            </a:extLst>
          </p:cNvPr>
          <p:cNvSpPr txBox="1"/>
          <p:nvPr/>
        </p:nvSpPr>
        <p:spPr>
          <a:xfrm>
            <a:off x="6420678" y="5148700"/>
            <a:ext cx="271503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0 to 4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1CED13-5A4C-47AA-BEAD-534C8173D4F5}"/>
              </a:ext>
            </a:extLst>
          </p:cNvPr>
          <p:cNvCxnSpPr>
            <a:cxnSpLocks/>
          </p:cNvCxnSpPr>
          <p:nvPr/>
        </p:nvCxnSpPr>
        <p:spPr>
          <a:xfrm>
            <a:off x="6119191" y="3945703"/>
            <a:ext cx="201433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5F5DDC-B2C1-4749-A3BD-D432B4BF1C48}"/>
              </a:ext>
            </a:extLst>
          </p:cNvPr>
          <p:cNvSpPr txBox="1"/>
          <p:nvPr/>
        </p:nvSpPr>
        <p:spPr>
          <a:xfrm>
            <a:off x="6583847" y="3447055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345AD-4AB7-40EC-B24F-D77757BF3912}"/>
              </a:ext>
            </a:extLst>
          </p:cNvPr>
          <p:cNvSpPr txBox="1"/>
          <p:nvPr/>
        </p:nvSpPr>
        <p:spPr>
          <a:xfrm>
            <a:off x="798441" y="5930870"/>
            <a:ext cx="1102249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jump of 8 and a jump of 4 equals a jump of 12 altogether – the difference is 12. </a:t>
            </a:r>
          </a:p>
        </p:txBody>
      </p:sp>
    </p:spTree>
    <p:extLst>
      <p:ext uri="{BB962C8B-B14F-4D97-AF65-F5344CB8AC3E}">
        <p14:creationId xmlns:p14="http://schemas.microsoft.com/office/powerpoint/2010/main" val="197678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98248-4D87-445B-BAB3-9B9CF0E7828B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Calculating the difference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ED984-414F-4F0A-9B92-FCDD9D3057E7}"/>
              </a:ext>
            </a:extLst>
          </p:cNvPr>
          <p:cNvSpPr txBox="1"/>
          <p:nvPr/>
        </p:nvSpPr>
        <p:spPr>
          <a:xfrm>
            <a:off x="2332383" y="1053548"/>
            <a:ext cx="828260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When calculating the difference we are saying how many numbers are between the two values.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0337AB-79CA-40E5-A6A3-06F79B6AB538}"/>
              </a:ext>
            </a:extLst>
          </p:cNvPr>
          <p:cNvSpPr txBox="1"/>
          <p:nvPr/>
        </p:nvSpPr>
        <p:spPr>
          <a:xfrm>
            <a:off x="2332383" y="1964298"/>
            <a:ext cx="828260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Calculate the difference between -10 and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B60C7-1B59-4143-B7A4-679228CA2694}"/>
              </a:ext>
            </a:extLst>
          </p:cNvPr>
          <p:cNvSpPr txBox="1"/>
          <p:nvPr/>
        </p:nvSpPr>
        <p:spPr>
          <a:xfrm>
            <a:off x="1368287" y="2701645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Draw a number 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85CB78-BC85-4D22-ABA1-0CDCCDE9C8FB}"/>
              </a:ext>
            </a:extLst>
          </p:cNvPr>
          <p:cNvCxnSpPr/>
          <p:nvPr/>
        </p:nvCxnSpPr>
        <p:spPr>
          <a:xfrm>
            <a:off x="1948069" y="4132075"/>
            <a:ext cx="905123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12C7898-15AC-47F3-8BCE-BE4307A64916}"/>
              </a:ext>
            </a:extLst>
          </p:cNvPr>
          <p:cNvSpPr txBox="1"/>
          <p:nvPr/>
        </p:nvSpPr>
        <p:spPr>
          <a:xfrm>
            <a:off x="5012634" y="2665404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your 2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44F1F6-D2C0-4B8B-9EE1-9285E7BE9B4A}"/>
              </a:ext>
            </a:extLst>
          </p:cNvPr>
          <p:cNvSpPr txBox="1"/>
          <p:nvPr/>
        </p:nvSpPr>
        <p:spPr>
          <a:xfrm>
            <a:off x="3336235" y="4311822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900A4-FA6D-4A22-BB95-89D626783709}"/>
              </a:ext>
            </a:extLst>
          </p:cNvPr>
          <p:cNvSpPr txBox="1"/>
          <p:nvPr/>
        </p:nvSpPr>
        <p:spPr>
          <a:xfrm>
            <a:off x="7941366" y="421948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E57623-6206-4F8F-A61B-726E80F6CD43}"/>
              </a:ext>
            </a:extLst>
          </p:cNvPr>
          <p:cNvSpPr txBox="1"/>
          <p:nvPr/>
        </p:nvSpPr>
        <p:spPr>
          <a:xfrm>
            <a:off x="8501269" y="2562616"/>
            <a:ext cx="21137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0 as the centre 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505441-AF50-4FB8-B986-7F2EDCF148D0}"/>
              </a:ext>
            </a:extLst>
          </p:cNvPr>
          <p:cNvSpPr txBox="1"/>
          <p:nvPr/>
        </p:nvSpPr>
        <p:spPr>
          <a:xfrm>
            <a:off x="5612295" y="4318448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47919B-A6ED-4CA7-80ED-2E03964297C9}"/>
              </a:ext>
            </a:extLst>
          </p:cNvPr>
          <p:cNvSpPr txBox="1"/>
          <p:nvPr/>
        </p:nvSpPr>
        <p:spPr>
          <a:xfrm>
            <a:off x="3233530" y="5159423"/>
            <a:ext cx="30024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-10 to 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0FD696-A6C0-4A6A-8FD5-9BA8E435457E}"/>
              </a:ext>
            </a:extLst>
          </p:cNvPr>
          <p:cNvCxnSpPr/>
          <p:nvPr/>
        </p:nvCxnSpPr>
        <p:spPr>
          <a:xfrm>
            <a:off x="3740426" y="3945703"/>
            <a:ext cx="227606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137CC15-8D47-44E9-8C2E-05DA664D06BC}"/>
              </a:ext>
            </a:extLst>
          </p:cNvPr>
          <p:cNvSpPr txBox="1"/>
          <p:nvPr/>
        </p:nvSpPr>
        <p:spPr>
          <a:xfrm>
            <a:off x="4474264" y="343711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31D26-04FE-4243-8CB3-476A1BE4CE34}"/>
              </a:ext>
            </a:extLst>
          </p:cNvPr>
          <p:cNvSpPr txBox="1"/>
          <p:nvPr/>
        </p:nvSpPr>
        <p:spPr>
          <a:xfrm>
            <a:off x="6420678" y="5148700"/>
            <a:ext cx="271503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0 to 2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1CED13-5A4C-47AA-BEAD-534C8173D4F5}"/>
              </a:ext>
            </a:extLst>
          </p:cNvPr>
          <p:cNvCxnSpPr>
            <a:cxnSpLocks/>
          </p:cNvCxnSpPr>
          <p:nvPr/>
        </p:nvCxnSpPr>
        <p:spPr>
          <a:xfrm>
            <a:off x="6119191" y="3945703"/>
            <a:ext cx="201433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5F5DDC-B2C1-4749-A3BD-D432B4BF1C48}"/>
              </a:ext>
            </a:extLst>
          </p:cNvPr>
          <p:cNvSpPr txBox="1"/>
          <p:nvPr/>
        </p:nvSpPr>
        <p:spPr>
          <a:xfrm>
            <a:off x="6583847" y="3447055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345AD-4AB7-40EC-B24F-D77757BF3912}"/>
              </a:ext>
            </a:extLst>
          </p:cNvPr>
          <p:cNvSpPr txBox="1"/>
          <p:nvPr/>
        </p:nvSpPr>
        <p:spPr>
          <a:xfrm>
            <a:off x="798441" y="5930870"/>
            <a:ext cx="1102249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jump of 10 and a jump of 2 equals a jump of 12 altogether – the difference is 12. </a:t>
            </a:r>
          </a:p>
        </p:txBody>
      </p:sp>
    </p:spTree>
    <p:extLst>
      <p:ext uri="{BB962C8B-B14F-4D97-AF65-F5344CB8AC3E}">
        <p14:creationId xmlns:p14="http://schemas.microsoft.com/office/powerpoint/2010/main" val="172578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98248-4D87-445B-BAB3-9B9CF0E7828B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Calculating the difference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ED984-414F-4F0A-9B92-FCDD9D3057E7}"/>
              </a:ext>
            </a:extLst>
          </p:cNvPr>
          <p:cNvSpPr txBox="1"/>
          <p:nvPr/>
        </p:nvSpPr>
        <p:spPr>
          <a:xfrm>
            <a:off x="2332383" y="1053548"/>
            <a:ext cx="828260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When calculating the difference we are saying how many numbers are between the two values.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0337AB-79CA-40E5-A6A3-06F79B6AB538}"/>
              </a:ext>
            </a:extLst>
          </p:cNvPr>
          <p:cNvSpPr txBox="1"/>
          <p:nvPr/>
        </p:nvSpPr>
        <p:spPr>
          <a:xfrm>
            <a:off x="2332383" y="1964298"/>
            <a:ext cx="828260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Calculate the difference between -16 and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B60C7-1B59-4143-B7A4-679228CA2694}"/>
              </a:ext>
            </a:extLst>
          </p:cNvPr>
          <p:cNvSpPr txBox="1"/>
          <p:nvPr/>
        </p:nvSpPr>
        <p:spPr>
          <a:xfrm>
            <a:off x="1368287" y="2701645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Draw a number 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85CB78-BC85-4D22-ABA1-0CDCCDE9C8FB}"/>
              </a:ext>
            </a:extLst>
          </p:cNvPr>
          <p:cNvCxnSpPr/>
          <p:nvPr/>
        </p:nvCxnSpPr>
        <p:spPr>
          <a:xfrm>
            <a:off x="1948069" y="4132075"/>
            <a:ext cx="905123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12C7898-15AC-47F3-8BCE-BE4307A64916}"/>
              </a:ext>
            </a:extLst>
          </p:cNvPr>
          <p:cNvSpPr txBox="1"/>
          <p:nvPr/>
        </p:nvSpPr>
        <p:spPr>
          <a:xfrm>
            <a:off x="5012634" y="2665404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your 2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44F1F6-D2C0-4B8B-9EE1-9285E7BE9B4A}"/>
              </a:ext>
            </a:extLst>
          </p:cNvPr>
          <p:cNvSpPr txBox="1"/>
          <p:nvPr/>
        </p:nvSpPr>
        <p:spPr>
          <a:xfrm>
            <a:off x="3336235" y="4311822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-16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900A4-FA6D-4A22-BB95-89D626783709}"/>
              </a:ext>
            </a:extLst>
          </p:cNvPr>
          <p:cNvSpPr txBox="1"/>
          <p:nvPr/>
        </p:nvSpPr>
        <p:spPr>
          <a:xfrm>
            <a:off x="7941366" y="421948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E57623-6206-4F8F-A61B-726E80F6CD43}"/>
              </a:ext>
            </a:extLst>
          </p:cNvPr>
          <p:cNvSpPr txBox="1"/>
          <p:nvPr/>
        </p:nvSpPr>
        <p:spPr>
          <a:xfrm>
            <a:off x="8501269" y="2562616"/>
            <a:ext cx="21137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0 as the centre 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505441-AF50-4FB8-B986-7F2EDCF148D0}"/>
              </a:ext>
            </a:extLst>
          </p:cNvPr>
          <p:cNvSpPr txBox="1"/>
          <p:nvPr/>
        </p:nvSpPr>
        <p:spPr>
          <a:xfrm>
            <a:off x="5612295" y="4318448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47919B-A6ED-4CA7-80ED-2E03964297C9}"/>
              </a:ext>
            </a:extLst>
          </p:cNvPr>
          <p:cNvSpPr txBox="1"/>
          <p:nvPr/>
        </p:nvSpPr>
        <p:spPr>
          <a:xfrm>
            <a:off x="3233530" y="5159423"/>
            <a:ext cx="30024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-16 to 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0FD696-A6C0-4A6A-8FD5-9BA8E435457E}"/>
              </a:ext>
            </a:extLst>
          </p:cNvPr>
          <p:cNvCxnSpPr/>
          <p:nvPr/>
        </p:nvCxnSpPr>
        <p:spPr>
          <a:xfrm>
            <a:off x="3740426" y="3945703"/>
            <a:ext cx="227606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137CC15-8D47-44E9-8C2E-05DA664D06BC}"/>
              </a:ext>
            </a:extLst>
          </p:cNvPr>
          <p:cNvSpPr txBox="1"/>
          <p:nvPr/>
        </p:nvSpPr>
        <p:spPr>
          <a:xfrm>
            <a:off x="4474264" y="343711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31D26-04FE-4243-8CB3-476A1BE4CE34}"/>
              </a:ext>
            </a:extLst>
          </p:cNvPr>
          <p:cNvSpPr txBox="1"/>
          <p:nvPr/>
        </p:nvSpPr>
        <p:spPr>
          <a:xfrm>
            <a:off x="6420678" y="5148700"/>
            <a:ext cx="271503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0 to 5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1CED13-5A4C-47AA-BEAD-534C8173D4F5}"/>
              </a:ext>
            </a:extLst>
          </p:cNvPr>
          <p:cNvCxnSpPr>
            <a:cxnSpLocks/>
          </p:cNvCxnSpPr>
          <p:nvPr/>
        </p:nvCxnSpPr>
        <p:spPr>
          <a:xfrm>
            <a:off x="6119191" y="3945703"/>
            <a:ext cx="201433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5F5DDC-B2C1-4749-A3BD-D432B4BF1C48}"/>
              </a:ext>
            </a:extLst>
          </p:cNvPr>
          <p:cNvSpPr txBox="1"/>
          <p:nvPr/>
        </p:nvSpPr>
        <p:spPr>
          <a:xfrm>
            <a:off x="6583847" y="3447055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345AD-4AB7-40EC-B24F-D77757BF3912}"/>
              </a:ext>
            </a:extLst>
          </p:cNvPr>
          <p:cNvSpPr txBox="1"/>
          <p:nvPr/>
        </p:nvSpPr>
        <p:spPr>
          <a:xfrm>
            <a:off x="798441" y="5930870"/>
            <a:ext cx="1102249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jump of 16 and a jump of 5 equals a jump of 21 altogether – the difference is 21. </a:t>
            </a:r>
          </a:p>
        </p:txBody>
      </p:sp>
    </p:spTree>
    <p:extLst>
      <p:ext uri="{BB962C8B-B14F-4D97-AF65-F5344CB8AC3E}">
        <p14:creationId xmlns:p14="http://schemas.microsoft.com/office/powerpoint/2010/main" val="228600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298248-4D87-445B-BAB3-9B9CF0E7828B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Calculating the difference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ED984-414F-4F0A-9B92-FCDD9D3057E7}"/>
              </a:ext>
            </a:extLst>
          </p:cNvPr>
          <p:cNvSpPr txBox="1"/>
          <p:nvPr/>
        </p:nvSpPr>
        <p:spPr>
          <a:xfrm>
            <a:off x="2332383" y="1053548"/>
            <a:ext cx="828260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When calculating the difference we are saying how many numbers are between the two values.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0337AB-79CA-40E5-A6A3-06F79B6AB538}"/>
              </a:ext>
            </a:extLst>
          </p:cNvPr>
          <p:cNvSpPr txBox="1"/>
          <p:nvPr/>
        </p:nvSpPr>
        <p:spPr>
          <a:xfrm>
            <a:off x="2332383" y="1964298"/>
            <a:ext cx="828260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Calculate the difference between -21 and-3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B60C7-1B59-4143-B7A4-679228CA2694}"/>
              </a:ext>
            </a:extLst>
          </p:cNvPr>
          <p:cNvSpPr txBox="1"/>
          <p:nvPr/>
        </p:nvSpPr>
        <p:spPr>
          <a:xfrm>
            <a:off x="1368287" y="2701645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Draw a number 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85CB78-BC85-4D22-ABA1-0CDCCDE9C8FB}"/>
              </a:ext>
            </a:extLst>
          </p:cNvPr>
          <p:cNvCxnSpPr/>
          <p:nvPr/>
        </p:nvCxnSpPr>
        <p:spPr>
          <a:xfrm>
            <a:off x="1948069" y="4132075"/>
            <a:ext cx="905123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12C7898-15AC-47F3-8BCE-BE4307A64916}"/>
              </a:ext>
            </a:extLst>
          </p:cNvPr>
          <p:cNvSpPr txBox="1"/>
          <p:nvPr/>
        </p:nvSpPr>
        <p:spPr>
          <a:xfrm>
            <a:off x="5012634" y="2665404"/>
            <a:ext cx="21137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Mark your 2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44F1F6-D2C0-4B8B-9EE1-9285E7BE9B4A}"/>
              </a:ext>
            </a:extLst>
          </p:cNvPr>
          <p:cNvSpPr txBox="1"/>
          <p:nvPr/>
        </p:nvSpPr>
        <p:spPr>
          <a:xfrm>
            <a:off x="3336235" y="4311822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900A4-FA6D-4A22-BB95-89D626783709}"/>
              </a:ext>
            </a:extLst>
          </p:cNvPr>
          <p:cNvSpPr txBox="1"/>
          <p:nvPr/>
        </p:nvSpPr>
        <p:spPr>
          <a:xfrm>
            <a:off x="7941366" y="4219489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E57623-6206-4F8F-A61B-726E80F6CD43}"/>
              </a:ext>
            </a:extLst>
          </p:cNvPr>
          <p:cNvSpPr txBox="1"/>
          <p:nvPr/>
        </p:nvSpPr>
        <p:spPr>
          <a:xfrm>
            <a:off x="8501269" y="2562616"/>
            <a:ext cx="211372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We don’t need 0 as a centre point as both values are negative.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47919B-A6ED-4CA7-80ED-2E03964297C9}"/>
              </a:ext>
            </a:extLst>
          </p:cNvPr>
          <p:cNvSpPr txBox="1"/>
          <p:nvPr/>
        </p:nvSpPr>
        <p:spPr>
          <a:xfrm>
            <a:off x="1763784" y="5166066"/>
            <a:ext cx="905123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Make a jump from -21 to -3 ( 21 – 3 =18)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50FD696-A6C0-4A6A-8FD5-9BA8E435457E}"/>
              </a:ext>
            </a:extLst>
          </p:cNvPr>
          <p:cNvCxnSpPr>
            <a:cxnSpLocks/>
          </p:cNvCxnSpPr>
          <p:nvPr/>
        </p:nvCxnSpPr>
        <p:spPr>
          <a:xfrm>
            <a:off x="3740426" y="3945703"/>
            <a:ext cx="4475922" cy="14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137CC15-8D47-44E9-8C2E-05DA664D06BC}"/>
              </a:ext>
            </a:extLst>
          </p:cNvPr>
          <p:cNvSpPr txBox="1"/>
          <p:nvPr/>
        </p:nvSpPr>
        <p:spPr>
          <a:xfrm>
            <a:off x="5665303" y="3465120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345AD-4AB7-40EC-B24F-D77757BF3912}"/>
              </a:ext>
            </a:extLst>
          </p:cNvPr>
          <p:cNvSpPr txBox="1"/>
          <p:nvPr/>
        </p:nvSpPr>
        <p:spPr>
          <a:xfrm>
            <a:off x="798441" y="5930870"/>
            <a:ext cx="11022497" cy="40011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 difference is 18</a:t>
            </a:r>
          </a:p>
        </p:txBody>
      </p:sp>
    </p:spTree>
    <p:extLst>
      <p:ext uri="{BB962C8B-B14F-4D97-AF65-F5344CB8AC3E}">
        <p14:creationId xmlns:p14="http://schemas.microsoft.com/office/powerpoint/2010/main" val="224619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1" grpId="0"/>
      <p:bldP spid="12" grpId="0"/>
      <p:bldP spid="14" grpId="0"/>
      <p:bldP spid="17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- 6 + 7 =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3047429" y="355355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Place 0 on to help you. We know our answer will be more than 0 as we are adding more than the negative number we have.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1705D-BD6C-4313-B7F6-D6EEB8E7D1FA}"/>
              </a:ext>
            </a:extLst>
          </p:cNvPr>
          <p:cNvSpPr txBox="1"/>
          <p:nvPr/>
        </p:nvSpPr>
        <p:spPr>
          <a:xfrm>
            <a:off x="6042991" y="358841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>
            <a:off x="3232958" y="3176823"/>
            <a:ext cx="30220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F1200E0-FFFF-40FE-8BCC-996B7E974D62}"/>
              </a:ext>
            </a:extLst>
          </p:cNvPr>
          <p:cNvSpPr txBox="1"/>
          <p:nvPr/>
        </p:nvSpPr>
        <p:spPr>
          <a:xfrm>
            <a:off x="3855812" y="4289668"/>
            <a:ext cx="1636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Get to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4269655" y="268976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7354956" y="4331205"/>
            <a:ext cx="27901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We’ve added 6 put I wanted to add 7 so I need to add 1 more.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51E0086-8971-48F1-8E2D-813B9DCC04B9}"/>
              </a:ext>
            </a:extLst>
          </p:cNvPr>
          <p:cNvCxnSpPr>
            <a:cxnSpLocks/>
          </p:cNvCxnSpPr>
          <p:nvPr/>
        </p:nvCxnSpPr>
        <p:spPr>
          <a:xfrm>
            <a:off x="6353845" y="3176152"/>
            <a:ext cx="84208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44B1D9B-91C6-4EC8-80B1-78D9EB80E654}"/>
              </a:ext>
            </a:extLst>
          </p:cNvPr>
          <p:cNvSpPr txBox="1"/>
          <p:nvPr/>
        </p:nvSpPr>
        <p:spPr>
          <a:xfrm>
            <a:off x="6255025" y="268791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- 6 + 7 =  1</a:t>
            </a:r>
          </a:p>
        </p:txBody>
      </p:sp>
    </p:spTree>
    <p:extLst>
      <p:ext uri="{BB962C8B-B14F-4D97-AF65-F5344CB8AC3E}">
        <p14:creationId xmlns:p14="http://schemas.microsoft.com/office/powerpoint/2010/main" val="132072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16" grpId="0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- 10 + 15 =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3047429" y="355355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Place 0 on to help you. We know our answer will be more than 0 as we are adding more than the negative number we have.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1705D-BD6C-4313-B7F6-D6EEB8E7D1FA}"/>
              </a:ext>
            </a:extLst>
          </p:cNvPr>
          <p:cNvSpPr txBox="1"/>
          <p:nvPr/>
        </p:nvSpPr>
        <p:spPr>
          <a:xfrm>
            <a:off x="6042991" y="358841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>
            <a:off x="3232958" y="3176823"/>
            <a:ext cx="30220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F1200E0-FFFF-40FE-8BCC-996B7E974D62}"/>
              </a:ext>
            </a:extLst>
          </p:cNvPr>
          <p:cNvSpPr txBox="1"/>
          <p:nvPr/>
        </p:nvSpPr>
        <p:spPr>
          <a:xfrm>
            <a:off x="3855812" y="4289668"/>
            <a:ext cx="1636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Get to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4269655" y="268976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7354956" y="4331205"/>
            <a:ext cx="27901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We’ve added 10 but I wanted to add 15. I need to add 5 more.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51E0086-8971-48F1-8E2D-813B9DCC04B9}"/>
              </a:ext>
            </a:extLst>
          </p:cNvPr>
          <p:cNvCxnSpPr>
            <a:cxnSpLocks/>
          </p:cNvCxnSpPr>
          <p:nvPr/>
        </p:nvCxnSpPr>
        <p:spPr>
          <a:xfrm>
            <a:off x="6353845" y="3176152"/>
            <a:ext cx="169022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44B1D9B-91C6-4EC8-80B1-78D9EB80E654}"/>
              </a:ext>
            </a:extLst>
          </p:cNvPr>
          <p:cNvSpPr txBox="1"/>
          <p:nvPr/>
        </p:nvSpPr>
        <p:spPr>
          <a:xfrm>
            <a:off x="6709772" y="268791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-10 + 15 = 5</a:t>
            </a:r>
          </a:p>
        </p:txBody>
      </p:sp>
    </p:spTree>
    <p:extLst>
      <p:ext uri="{BB962C8B-B14F-4D97-AF65-F5344CB8AC3E}">
        <p14:creationId xmlns:p14="http://schemas.microsoft.com/office/powerpoint/2010/main" val="285883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16" grpId="0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D36C34-FC7C-4D30-80AD-B175ACCDBA01}"/>
              </a:ext>
            </a:extLst>
          </p:cNvPr>
          <p:cNvSpPr txBox="1"/>
          <p:nvPr/>
        </p:nvSpPr>
        <p:spPr>
          <a:xfrm>
            <a:off x="2332383" y="450574"/>
            <a:ext cx="828260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Adding and subtracting using negative numbers.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EE933C-E4AE-4492-B082-60CC58197753}"/>
              </a:ext>
            </a:extLst>
          </p:cNvPr>
          <p:cNvSpPr txBox="1"/>
          <p:nvPr/>
        </p:nvSpPr>
        <p:spPr>
          <a:xfrm>
            <a:off x="5155095" y="1219200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-12 + 8 =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217855-D239-48AE-A97F-00FEA2F4D5DF}"/>
              </a:ext>
            </a:extLst>
          </p:cNvPr>
          <p:cNvCxnSpPr/>
          <p:nvPr/>
        </p:nvCxnSpPr>
        <p:spPr>
          <a:xfrm>
            <a:off x="1186069" y="3362739"/>
            <a:ext cx="10575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3B9DA60-D134-4214-8382-FE211A54846B}"/>
              </a:ext>
            </a:extLst>
          </p:cNvPr>
          <p:cNvSpPr txBox="1"/>
          <p:nvPr/>
        </p:nvSpPr>
        <p:spPr>
          <a:xfrm>
            <a:off x="1311963" y="2024942"/>
            <a:ext cx="427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your starting point to the number line.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D20C55-305D-47C6-AEAC-87923D9D8AA8}"/>
              </a:ext>
            </a:extLst>
          </p:cNvPr>
          <p:cNvSpPr txBox="1"/>
          <p:nvPr/>
        </p:nvSpPr>
        <p:spPr>
          <a:xfrm>
            <a:off x="3047429" y="3553553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B0F0"/>
                </a:solidFill>
              </a:rPr>
              <a:t>-12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7FCB94-54ED-4059-9B39-EDD3E6989B24}"/>
              </a:ext>
            </a:extLst>
          </p:cNvPr>
          <p:cNvSpPr txBox="1"/>
          <p:nvPr/>
        </p:nvSpPr>
        <p:spPr>
          <a:xfrm>
            <a:off x="6944139" y="2024942"/>
            <a:ext cx="4658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We know our answer will be less than 0 as we are adding less than the negative number we are starting with.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526BF9-2083-4B89-9396-45824DB36676}"/>
              </a:ext>
            </a:extLst>
          </p:cNvPr>
          <p:cNvCxnSpPr>
            <a:cxnSpLocks/>
          </p:cNvCxnSpPr>
          <p:nvPr/>
        </p:nvCxnSpPr>
        <p:spPr>
          <a:xfrm>
            <a:off x="3232958" y="3176823"/>
            <a:ext cx="30220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6E566A4-17D8-414F-877E-6AE4E7548235}"/>
              </a:ext>
            </a:extLst>
          </p:cNvPr>
          <p:cNvSpPr txBox="1"/>
          <p:nvPr/>
        </p:nvSpPr>
        <p:spPr>
          <a:xfrm>
            <a:off x="4269655" y="2689761"/>
            <a:ext cx="80838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+8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6CD646-67AA-4189-9C33-144255C2268E}"/>
              </a:ext>
            </a:extLst>
          </p:cNvPr>
          <p:cNvSpPr txBox="1"/>
          <p:nvPr/>
        </p:nvSpPr>
        <p:spPr>
          <a:xfrm>
            <a:off x="6659215" y="3961872"/>
            <a:ext cx="279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Count up from -12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A12670-4106-4510-AF38-AB943C37955E}"/>
              </a:ext>
            </a:extLst>
          </p:cNvPr>
          <p:cNvSpPr txBox="1"/>
          <p:nvPr/>
        </p:nvSpPr>
        <p:spPr>
          <a:xfrm>
            <a:off x="5559285" y="5792113"/>
            <a:ext cx="219986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-12 + 8 = 4</a:t>
            </a:r>
          </a:p>
        </p:txBody>
      </p:sp>
    </p:spTree>
    <p:extLst>
      <p:ext uri="{BB962C8B-B14F-4D97-AF65-F5344CB8AC3E}">
        <p14:creationId xmlns:p14="http://schemas.microsoft.com/office/powerpoint/2010/main" val="109746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20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944</TotalTime>
  <Words>853</Words>
  <Application>Microsoft Office PowerPoint</Application>
  <PresentationFormat>Widescreen</PresentationFormat>
  <Paragraphs>140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79</cp:revision>
  <dcterms:created xsi:type="dcterms:W3CDTF">2020-03-20T11:22:32Z</dcterms:created>
  <dcterms:modified xsi:type="dcterms:W3CDTF">2020-04-20T14:18:43Z</dcterms:modified>
</cp:coreProperties>
</file>