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2" r:id="rId4"/>
    <p:sldId id="264" r:id="rId5"/>
    <p:sldId id="265" r:id="rId6"/>
    <p:sldId id="266" r:id="rId7"/>
    <p:sldId id="267" r:id="rId8"/>
    <p:sldId id="268" r:id="rId9"/>
    <p:sldId id="269" r:id="rId10"/>
    <p:sldId id="27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4278" autoAdjust="0"/>
  </p:normalViewPr>
  <p:slideViewPr>
    <p:cSldViewPr snapToGrid="0">
      <p:cViewPr varScale="1">
        <p:scale>
          <a:sx n="61" d="100"/>
          <a:sy n="61" d="100"/>
        </p:scale>
        <p:origin x="109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4FFCBE-32AD-4652-9E81-5C936C2348B1}" type="datetimeFigureOut">
              <a:rPr lang="en-GB" smtClean="0"/>
              <a:t>13/05/2020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C9E8EF-B4B6-4698-9F30-BF5CDC0298EC}" type="slidenum">
              <a:rPr lang="en-GB" smtClean="0"/>
              <a:t>‹#›</a:t>
            </a:fld>
            <a:endParaRPr lang="en-GB"/>
          </a:p>
        </p:txBody>
      </p:sp>
    </p:spTree>
    <p:extLst>
      <p:ext uri="{BB962C8B-B14F-4D97-AF65-F5344CB8AC3E}">
        <p14:creationId xmlns:p14="http://schemas.microsoft.com/office/powerpoint/2010/main" val="2956926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61E92-F6DC-40E7-B73C-C0F1836E7E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06799ED-518C-4AC6-A59A-AF1F10F973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BAD365B-8714-42B5-BDC7-2A708C564348}"/>
              </a:ext>
            </a:extLst>
          </p:cNvPr>
          <p:cNvSpPr>
            <a:spLocks noGrp="1"/>
          </p:cNvSpPr>
          <p:nvPr>
            <p:ph type="dt" sz="half" idx="10"/>
          </p:nvPr>
        </p:nvSpPr>
        <p:spPr/>
        <p:txBody>
          <a:bodyPr/>
          <a:lstStyle/>
          <a:p>
            <a:fld id="{43465520-4E0A-4D2E-BA06-9AFB01DC0C6A}" type="datetimeFigureOut">
              <a:rPr lang="en-GB" smtClean="0"/>
              <a:t>13/05/2020</a:t>
            </a:fld>
            <a:endParaRPr lang="en-GB"/>
          </a:p>
        </p:txBody>
      </p:sp>
      <p:sp>
        <p:nvSpPr>
          <p:cNvPr id="5" name="Footer Placeholder 4">
            <a:extLst>
              <a:ext uri="{FF2B5EF4-FFF2-40B4-BE49-F238E27FC236}">
                <a16:creationId xmlns:a16="http://schemas.microsoft.com/office/drawing/2014/main" id="{801CF2B4-42E7-4C48-8182-14B0266A7E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D1B75E-4CBC-4AD6-BA32-BA091C1E6256}"/>
              </a:ext>
            </a:extLst>
          </p:cNvPr>
          <p:cNvSpPr>
            <a:spLocks noGrp="1"/>
          </p:cNvSpPr>
          <p:nvPr>
            <p:ph type="sldNum" sz="quarter" idx="12"/>
          </p:nvPr>
        </p:nvSpPr>
        <p:spPr/>
        <p:txBody>
          <a:bodyPr/>
          <a:lstStyle/>
          <a:p>
            <a:fld id="{E85C50CA-BBE8-4D83-9361-31FE5D0B8F19}" type="slidenum">
              <a:rPr lang="en-GB" smtClean="0"/>
              <a:t>‹#›</a:t>
            </a:fld>
            <a:endParaRPr lang="en-GB"/>
          </a:p>
        </p:txBody>
      </p:sp>
    </p:spTree>
    <p:extLst>
      <p:ext uri="{BB962C8B-B14F-4D97-AF65-F5344CB8AC3E}">
        <p14:creationId xmlns:p14="http://schemas.microsoft.com/office/powerpoint/2010/main" val="2570737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E9495-B73C-4FBC-80AB-17BFCC1A952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2E0D91D-EAD9-4108-A06B-6CA7EDB36F4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B2A61A-C41D-4B4E-9DB5-9C3CBC95D0A8}"/>
              </a:ext>
            </a:extLst>
          </p:cNvPr>
          <p:cNvSpPr>
            <a:spLocks noGrp="1"/>
          </p:cNvSpPr>
          <p:nvPr>
            <p:ph type="dt" sz="half" idx="10"/>
          </p:nvPr>
        </p:nvSpPr>
        <p:spPr/>
        <p:txBody>
          <a:bodyPr/>
          <a:lstStyle/>
          <a:p>
            <a:fld id="{43465520-4E0A-4D2E-BA06-9AFB01DC0C6A}" type="datetimeFigureOut">
              <a:rPr lang="en-GB" smtClean="0"/>
              <a:t>13/05/2020</a:t>
            </a:fld>
            <a:endParaRPr lang="en-GB"/>
          </a:p>
        </p:txBody>
      </p:sp>
      <p:sp>
        <p:nvSpPr>
          <p:cNvPr id="5" name="Footer Placeholder 4">
            <a:extLst>
              <a:ext uri="{FF2B5EF4-FFF2-40B4-BE49-F238E27FC236}">
                <a16:creationId xmlns:a16="http://schemas.microsoft.com/office/drawing/2014/main" id="{5349B4DB-D064-47B0-92BE-CFE1D63572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DB620A-1179-4252-8EC1-F678B7AF5971}"/>
              </a:ext>
            </a:extLst>
          </p:cNvPr>
          <p:cNvSpPr>
            <a:spLocks noGrp="1"/>
          </p:cNvSpPr>
          <p:nvPr>
            <p:ph type="sldNum" sz="quarter" idx="12"/>
          </p:nvPr>
        </p:nvSpPr>
        <p:spPr/>
        <p:txBody>
          <a:bodyPr/>
          <a:lstStyle/>
          <a:p>
            <a:fld id="{E85C50CA-BBE8-4D83-9361-31FE5D0B8F19}" type="slidenum">
              <a:rPr lang="en-GB" smtClean="0"/>
              <a:t>‹#›</a:t>
            </a:fld>
            <a:endParaRPr lang="en-GB"/>
          </a:p>
        </p:txBody>
      </p:sp>
    </p:spTree>
    <p:extLst>
      <p:ext uri="{BB962C8B-B14F-4D97-AF65-F5344CB8AC3E}">
        <p14:creationId xmlns:p14="http://schemas.microsoft.com/office/powerpoint/2010/main" val="3424677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98534D-EF0F-42BC-8D4E-B958D7D97D5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10209CC-6BED-4155-87CC-C0C3EE09BF0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8F6662-9246-49F7-9751-7C4746270E2C}"/>
              </a:ext>
            </a:extLst>
          </p:cNvPr>
          <p:cNvSpPr>
            <a:spLocks noGrp="1"/>
          </p:cNvSpPr>
          <p:nvPr>
            <p:ph type="dt" sz="half" idx="10"/>
          </p:nvPr>
        </p:nvSpPr>
        <p:spPr/>
        <p:txBody>
          <a:bodyPr/>
          <a:lstStyle/>
          <a:p>
            <a:fld id="{43465520-4E0A-4D2E-BA06-9AFB01DC0C6A}" type="datetimeFigureOut">
              <a:rPr lang="en-GB" smtClean="0"/>
              <a:t>13/05/2020</a:t>
            </a:fld>
            <a:endParaRPr lang="en-GB"/>
          </a:p>
        </p:txBody>
      </p:sp>
      <p:sp>
        <p:nvSpPr>
          <p:cNvPr id="5" name="Footer Placeholder 4">
            <a:extLst>
              <a:ext uri="{FF2B5EF4-FFF2-40B4-BE49-F238E27FC236}">
                <a16:creationId xmlns:a16="http://schemas.microsoft.com/office/drawing/2014/main" id="{3F313D60-D7E0-4249-A72A-015358FC9E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9E175C-8911-4644-9BFE-6AC21D6240ED}"/>
              </a:ext>
            </a:extLst>
          </p:cNvPr>
          <p:cNvSpPr>
            <a:spLocks noGrp="1"/>
          </p:cNvSpPr>
          <p:nvPr>
            <p:ph type="sldNum" sz="quarter" idx="12"/>
          </p:nvPr>
        </p:nvSpPr>
        <p:spPr/>
        <p:txBody>
          <a:bodyPr/>
          <a:lstStyle/>
          <a:p>
            <a:fld id="{E85C50CA-BBE8-4D83-9361-31FE5D0B8F19}" type="slidenum">
              <a:rPr lang="en-GB" smtClean="0"/>
              <a:t>‹#›</a:t>
            </a:fld>
            <a:endParaRPr lang="en-GB"/>
          </a:p>
        </p:txBody>
      </p:sp>
    </p:spTree>
    <p:extLst>
      <p:ext uri="{BB962C8B-B14F-4D97-AF65-F5344CB8AC3E}">
        <p14:creationId xmlns:p14="http://schemas.microsoft.com/office/powerpoint/2010/main" val="419453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27495-A8B3-4046-B39D-6883580BF11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0A712E1-9B29-436A-89C8-08A505726EA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2BC3D6-6FB9-4FB4-B759-C42ED097A8D0}"/>
              </a:ext>
            </a:extLst>
          </p:cNvPr>
          <p:cNvSpPr>
            <a:spLocks noGrp="1"/>
          </p:cNvSpPr>
          <p:nvPr>
            <p:ph type="dt" sz="half" idx="10"/>
          </p:nvPr>
        </p:nvSpPr>
        <p:spPr/>
        <p:txBody>
          <a:bodyPr/>
          <a:lstStyle/>
          <a:p>
            <a:fld id="{43465520-4E0A-4D2E-BA06-9AFB01DC0C6A}" type="datetimeFigureOut">
              <a:rPr lang="en-GB" smtClean="0"/>
              <a:t>13/05/2020</a:t>
            </a:fld>
            <a:endParaRPr lang="en-GB"/>
          </a:p>
        </p:txBody>
      </p:sp>
      <p:sp>
        <p:nvSpPr>
          <p:cNvPr id="5" name="Footer Placeholder 4">
            <a:extLst>
              <a:ext uri="{FF2B5EF4-FFF2-40B4-BE49-F238E27FC236}">
                <a16:creationId xmlns:a16="http://schemas.microsoft.com/office/drawing/2014/main" id="{03723D15-312F-4325-A8D6-D6258BBD81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9D92F3-6CDA-42A0-B355-432181433098}"/>
              </a:ext>
            </a:extLst>
          </p:cNvPr>
          <p:cNvSpPr>
            <a:spLocks noGrp="1"/>
          </p:cNvSpPr>
          <p:nvPr>
            <p:ph type="sldNum" sz="quarter" idx="12"/>
          </p:nvPr>
        </p:nvSpPr>
        <p:spPr/>
        <p:txBody>
          <a:bodyPr/>
          <a:lstStyle/>
          <a:p>
            <a:fld id="{E85C50CA-BBE8-4D83-9361-31FE5D0B8F19}" type="slidenum">
              <a:rPr lang="en-GB" smtClean="0"/>
              <a:t>‹#›</a:t>
            </a:fld>
            <a:endParaRPr lang="en-GB"/>
          </a:p>
        </p:txBody>
      </p:sp>
    </p:spTree>
    <p:extLst>
      <p:ext uri="{BB962C8B-B14F-4D97-AF65-F5344CB8AC3E}">
        <p14:creationId xmlns:p14="http://schemas.microsoft.com/office/powerpoint/2010/main" val="3849642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945C1-0146-4E58-B39F-23EE1E288F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D38D297-C108-44B8-AEAE-FA940CF4DA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F51334C-64D2-435C-925D-BC9E9B2B8DC9}"/>
              </a:ext>
            </a:extLst>
          </p:cNvPr>
          <p:cNvSpPr>
            <a:spLocks noGrp="1"/>
          </p:cNvSpPr>
          <p:nvPr>
            <p:ph type="dt" sz="half" idx="10"/>
          </p:nvPr>
        </p:nvSpPr>
        <p:spPr/>
        <p:txBody>
          <a:bodyPr/>
          <a:lstStyle/>
          <a:p>
            <a:fld id="{43465520-4E0A-4D2E-BA06-9AFB01DC0C6A}" type="datetimeFigureOut">
              <a:rPr lang="en-GB" smtClean="0"/>
              <a:t>13/05/2020</a:t>
            </a:fld>
            <a:endParaRPr lang="en-GB"/>
          </a:p>
        </p:txBody>
      </p:sp>
      <p:sp>
        <p:nvSpPr>
          <p:cNvPr id="5" name="Footer Placeholder 4">
            <a:extLst>
              <a:ext uri="{FF2B5EF4-FFF2-40B4-BE49-F238E27FC236}">
                <a16:creationId xmlns:a16="http://schemas.microsoft.com/office/drawing/2014/main" id="{A4576697-F6EB-4354-8787-3DEAEC308D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8EF76B-DC97-4A5B-A689-1A0051448EED}"/>
              </a:ext>
            </a:extLst>
          </p:cNvPr>
          <p:cNvSpPr>
            <a:spLocks noGrp="1"/>
          </p:cNvSpPr>
          <p:nvPr>
            <p:ph type="sldNum" sz="quarter" idx="12"/>
          </p:nvPr>
        </p:nvSpPr>
        <p:spPr/>
        <p:txBody>
          <a:bodyPr/>
          <a:lstStyle/>
          <a:p>
            <a:fld id="{E85C50CA-BBE8-4D83-9361-31FE5D0B8F19}" type="slidenum">
              <a:rPr lang="en-GB" smtClean="0"/>
              <a:t>‹#›</a:t>
            </a:fld>
            <a:endParaRPr lang="en-GB"/>
          </a:p>
        </p:txBody>
      </p:sp>
    </p:spTree>
    <p:extLst>
      <p:ext uri="{BB962C8B-B14F-4D97-AF65-F5344CB8AC3E}">
        <p14:creationId xmlns:p14="http://schemas.microsoft.com/office/powerpoint/2010/main" val="640301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4C4E7-6752-49A4-99F5-4230122ED9F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087ED39-2E86-4E06-A4A0-4CFAD53D875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EEE0B7D-682B-46B7-B662-B0BF68490DF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D01433D-5668-4E0C-8080-1FD016B7324A}"/>
              </a:ext>
            </a:extLst>
          </p:cNvPr>
          <p:cNvSpPr>
            <a:spLocks noGrp="1"/>
          </p:cNvSpPr>
          <p:nvPr>
            <p:ph type="dt" sz="half" idx="10"/>
          </p:nvPr>
        </p:nvSpPr>
        <p:spPr/>
        <p:txBody>
          <a:bodyPr/>
          <a:lstStyle/>
          <a:p>
            <a:fld id="{43465520-4E0A-4D2E-BA06-9AFB01DC0C6A}" type="datetimeFigureOut">
              <a:rPr lang="en-GB" smtClean="0"/>
              <a:t>13/05/2020</a:t>
            </a:fld>
            <a:endParaRPr lang="en-GB"/>
          </a:p>
        </p:txBody>
      </p:sp>
      <p:sp>
        <p:nvSpPr>
          <p:cNvPr id="6" name="Footer Placeholder 5">
            <a:extLst>
              <a:ext uri="{FF2B5EF4-FFF2-40B4-BE49-F238E27FC236}">
                <a16:creationId xmlns:a16="http://schemas.microsoft.com/office/drawing/2014/main" id="{8D91AC50-24EA-42B5-9285-07B027327B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15FDC2-0F51-4465-9058-E2A0584FCF9D}"/>
              </a:ext>
            </a:extLst>
          </p:cNvPr>
          <p:cNvSpPr>
            <a:spLocks noGrp="1"/>
          </p:cNvSpPr>
          <p:nvPr>
            <p:ph type="sldNum" sz="quarter" idx="12"/>
          </p:nvPr>
        </p:nvSpPr>
        <p:spPr/>
        <p:txBody>
          <a:bodyPr/>
          <a:lstStyle/>
          <a:p>
            <a:fld id="{E85C50CA-BBE8-4D83-9361-31FE5D0B8F19}" type="slidenum">
              <a:rPr lang="en-GB" smtClean="0"/>
              <a:t>‹#›</a:t>
            </a:fld>
            <a:endParaRPr lang="en-GB"/>
          </a:p>
        </p:txBody>
      </p:sp>
    </p:spTree>
    <p:extLst>
      <p:ext uri="{BB962C8B-B14F-4D97-AF65-F5344CB8AC3E}">
        <p14:creationId xmlns:p14="http://schemas.microsoft.com/office/powerpoint/2010/main" val="3319775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6129B-224D-4AEE-996A-598C82868C7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16A2BBC-C993-44AE-823C-C87E939EFA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11BE5B-94E0-4BBC-BE26-1F7364DAF9C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34248D0-A83F-488E-8F64-4D72E39D46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809F90F-4458-4432-87EE-8118DA81B27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D0EA998-7F1E-4B8B-91CB-D4882114C501}"/>
              </a:ext>
            </a:extLst>
          </p:cNvPr>
          <p:cNvSpPr>
            <a:spLocks noGrp="1"/>
          </p:cNvSpPr>
          <p:nvPr>
            <p:ph type="dt" sz="half" idx="10"/>
          </p:nvPr>
        </p:nvSpPr>
        <p:spPr/>
        <p:txBody>
          <a:bodyPr/>
          <a:lstStyle/>
          <a:p>
            <a:fld id="{43465520-4E0A-4D2E-BA06-9AFB01DC0C6A}" type="datetimeFigureOut">
              <a:rPr lang="en-GB" smtClean="0"/>
              <a:t>13/05/2020</a:t>
            </a:fld>
            <a:endParaRPr lang="en-GB"/>
          </a:p>
        </p:txBody>
      </p:sp>
      <p:sp>
        <p:nvSpPr>
          <p:cNvPr id="8" name="Footer Placeholder 7">
            <a:extLst>
              <a:ext uri="{FF2B5EF4-FFF2-40B4-BE49-F238E27FC236}">
                <a16:creationId xmlns:a16="http://schemas.microsoft.com/office/drawing/2014/main" id="{5A65FC8F-ED8D-4691-9E66-DCE3BB92BFC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55D2675-ED0F-4340-9516-E1B51B97C52A}"/>
              </a:ext>
            </a:extLst>
          </p:cNvPr>
          <p:cNvSpPr>
            <a:spLocks noGrp="1"/>
          </p:cNvSpPr>
          <p:nvPr>
            <p:ph type="sldNum" sz="quarter" idx="12"/>
          </p:nvPr>
        </p:nvSpPr>
        <p:spPr/>
        <p:txBody>
          <a:bodyPr/>
          <a:lstStyle/>
          <a:p>
            <a:fld id="{E85C50CA-BBE8-4D83-9361-31FE5D0B8F19}" type="slidenum">
              <a:rPr lang="en-GB" smtClean="0"/>
              <a:t>‹#›</a:t>
            </a:fld>
            <a:endParaRPr lang="en-GB"/>
          </a:p>
        </p:txBody>
      </p:sp>
    </p:spTree>
    <p:extLst>
      <p:ext uri="{BB962C8B-B14F-4D97-AF65-F5344CB8AC3E}">
        <p14:creationId xmlns:p14="http://schemas.microsoft.com/office/powerpoint/2010/main" val="3294642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98E28-31B6-45E9-8F47-9E76568CC63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413F66A-3B43-4111-B99E-4FD6CE88EFE3}"/>
              </a:ext>
            </a:extLst>
          </p:cNvPr>
          <p:cNvSpPr>
            <a:spLocks noGrp="1"/>
          </p:cNvSpPr>
          <p:nvPr>
            <p:ph type="dt" sz="half" idx="10"/>
          </p:nvPr>
        </p:nvSpPr>
        <p:spPr/>
        <p:txBody>
          <a:bodyPr/>
          <a:lstStyle/>
          <a:p>
            <a:fld id="{43465520-4E0A-4D2E-BA06-9AFB01DC0C6A}" type="datetimeFigureOut">
              <a:rPr lang="en-GB" smtClean="0"/>
              <a:t>13/05/2020</a:t>
            </a:fld>
            <a:endParaRPr lang="en-GB"/>
          </a:p>
        </p:txBody>
      </p:sp>
      <p:sp>
        <p:nvSpPr>
          <p:cNvPr id="4" name="Footer Placeholder 3">
            <a:extLst>
              <a:ext uri="{FF2B5EF4-FFF2-40B4-BE49-F238E27FC236}">
                <a16:creationId xmlns:a16="http://schemas.microsoft.com/office/drawing/2014/main" id="{82EA4CA7-559A-43EB-961F-56BE784CB6B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6F56D88-97A3-4E31-B84A-DED6F7DA5A48}"/>
              </a:ext>
            </a:extLst>
          </p:cNvPr>
          <p:cNvSpPr>
            <a:spLocks noGrp="1"/>
          </p:cNvSpPr>
          <p:nvPr>
            <p:ph type="sldNum" sz="quarter" idx="12"/>
          </p:nvPr>
        </p:nvSpPr>
        <p:spPr/>
        <p:txBody>
          <a:bodyPr/>
          <a:lstStyle/>
          <a:p>
            <a:fld id="{E85C50CA-BBE8-4D83-9361-31FE5D0B8F19}" type="slidenum">
              <a:rPr lang="en-GB" smtClean="0"/>
              <a:t>‹#›</a:t>
            </a:fld>
            <a:endParaRPr lang="en-GB"/>
          </a:p>
        </p:txBody>
      </p:sp>
    </p:spTree>
    <p:extLst>
      <p:ext uri="{BB962C8B-B14F-4D97-AF65-F5344CB8AC3E}">
        <p14:creationId xmlns:p14="http://schemas.microsoft.com/office/powerpoint/2010/main" val="1688896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2D85C5-2CF7-4216-8921-FB15CE52ED19}"/>
              </a:ext>
            </a:extLst>
          </p:cNvPr>
          <p:cNvSpPr>
            <a:spLocks noGrp="1"/>
          </p:cNvSpPr>
          <p:nvPr>
            <p:ph type="dt" sz="half" idx="10"/>
          </p:nvPr>
        </p:nvSpPr>
        <p:spPr/>
        <p:txBody>
          <a:bodyPr/>
          <a:lstStyle/>
          <a:p>
            <a:fld id="{43465520-4E0A-4D2E-BA06-9AFB01DC0C6A}" type="datetimeFigureOut">
              <a:rPr lang="en-GB" smtClean="0"/>
              <a:t>13/05/2020</a:t>
            </a:fld>
            <a:endParaRPr lang="en-GB"/>
          </a:p>
        </p:txBody>
      </p:sp>
      <p:sp>
        <p:nvSpPr>
          <p:cNvPr id="3" name="Footer Placeholder 2">
            <a:extLst>
              <a:ext uri="{FF2B5EF4-FFF2-40B4-BE49-F238E27FC236}">
                <a16:creationId xmlns:a16="http://schemas.microsoft.com/office/drawing/2014/main" id="{EF67C821-07AF-45C7-AE35-19D7154E266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FDB018C-1673-4810-984A-BF22A99E0F57}"/>
              </a:ext>
            </a:extLst>
          </p:cNvPr>
          <p:cNvSpPr>
            <a:spLocks noGrp="1"/>
          </p:cNvSpPr>
          <p:nvPr>
            <p:ph type="sldNum" sz="quarter" idx="12"/>
          </p:nvPr>
        </p:nvSpPr>
        <p:spPr/>
        <p:txBody>
          <a:bodyPr/>
          <a:lstStyle/>
          <a:p>
            <a:fld id="{E85C50CA-BBE8-4D83-9361-31FE5D0B8F19}" type="slidenum">
              <a:rPr lang="en-GB" smtClean="0"/>
              <a:t>‹#›</a:t>
            </a:fld>
            <a:endParaRPr lang="en-GB"/>
          </a:p>
        </p:txBody>
      </p:sp>
    </p:spTree>
    <p:extLst>
      <p:ext uri="{BB962C8B-B14F-4D97-AF65-F5344CB8AC3E}">
        <p14:creationId xmlns:p14="http://schemas.microsoft.com/office/powerpoint/2010/main" val="3809186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92975-C692-4040-9B73-82E13B1CCD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3F8EA4A-E68C-4DF3-ADE7-E2D9928122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610C8E6-48A4-4000-AD7C-D7E44D1BE7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15E1AAA-3BAE-4526-886B-5AB60F90E525}"/>
              </a:ext>
            </a:extLst>
          </p:cNvPr>
          <p:cNvSpPr>
            <a:spLocks noGrp="1"/>
          </p:cNvSpPr>
          <p:nvPr>
            <p:ph type="dt" sz="half" idx="10"/>
          </p:nvPr>
        </p:nvSpPr>
        <p:spPr/>
        <p:txBody>
          <a:bodyPr/>
          <a:lstStyle/>
          <a:p>
            <a:fld id="{43465520-4E0A-4D2E-BA06-9AFB01DC0C6A}" type="datetimeFigureOut">
              <a:rPr lang="en-GB" smtClean="0"/>
              <a:t>13/05/2020</a:t>
            </a:fld>
            <a:endParaRPr lang="en-GB"/>
          </a:p>
        </p:txBody>
      </p:sp>
      <p:sp>
        <p:nvSpPr>
          <p:cNvPr id="6" name="Footer Placeholder 5">
            <a:extLst>
              <a:ext uri="{FF2B5EF4-FFF2-40B4-BE49-F238E27FC236}">
                <a16:creationId xmlns:a16="http://schemas.microsoft.com/office/drawing/2014/main" id="{09413D07-D638-4557-B3AC-89661DF05EB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5E9AB72-10D4-4A19-A48A-76F4ADD0A322}"/>
              </a:ext>
            </a:extLst>
          </p:cNvPr>
          <p:cNvSpPr>
            <a:spLocks noGrp="1"/>
          </p:cNvSpPr>
          <p:nvPr>
            <p:ph type="sldNum" sz="quarter" idx="12"/>
          </p:nvPr>
        </p:nvSpPr>
        <p:spPr/>
        <p:txBody>
          <a:bodyPr/>
          <a:lstStyle/>
          <a:p>
            <a:fld id="{E85C50CA-BBE8-4D83-9361-31FE5D0B8F19}" type="slidenum">
              <a:rPr lang="en-GB" smtClean="0"/>
              <a:t>‹#›</a:t>
            </a:fld>
            <a:endParaRPr lang="en-GB"/>
          </a:p>
        </p:txBody>
      </p:sp>
    </p:spTree>
    <p:extLst>
      <p:ext uri="{BB962C8B-B14F-4D97-AF65-F5344CB8AC3E}">
        <p14:creationId xmlns:p14="http://schemas.microsoft.com/office/powerpoint/2010/main" val="3468768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F8A6B-BF26-4B14-9A61-EF4554C4BF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C5101DC-FFA5-4C45-85EB-709D384789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EEF35FB-8A12-4125-8508-14F15F209B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BB988B-305F-4242-8F54-B3EC7C263593}"/>
              </a:ext>
            </a:extLst>
          </p:cNvPr>
          <p:cNvSpPr>
            <a:spLocks noGrp="1"/>
          </p:cNvSpPr>
          <p:nvPr>
            <p:ph type="dt" sz="half" idx="10"/>
          </p:nvPr>
        </p:nvSpPr>
        <p:spPr/>
        <p:txBody>
          <a:bodyPr/>
          <a:lstStyle/>
          <a:p>
            <a:fld id="{43465520-4E0A-4D2E-BA06-9AFB01DC0C6A}" type="datetimeFigureOut">
              <a:rPr lang="en-GB" smtClean="0"/>
              <a:t>13/05/2020</a:t>
            </a:fld>
            <a:endParaRPr lang="en-GB"/>
          </a:p>
        </p:txBody>
      </p:sp>
      <p:sp>
        <p:nvSpPr>
          <p:cNvPr id="6" name="Footer Placeholder 5">
            <a:extLst>
              <a:ext uri="{FF2B5EF4-FFF2-40B4-BE49-F238E27FC236}">
                <a16:creationId xmlns:a16="http://schemas.microsoft.com/office/drawing/2014/main" id="{711721DE-5497-4AD5-863A-7BD2C2F2A4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CF3EB1-BD5F-4E22-A77E-6B389A753C12}"/>
              </a:ext>
            </a:extLst>
          </p:cNvPr>
          <p:cNvSpPr>
            <a:spLocks noGrp="1"/>
          </p:cNvSpPr>
          <p:nvPr>
            <p:ph type="sldNum" sz="quarter" idx="12"/>
          </p:nvPr>
        </p:nvSpPr>
        <p:spPr/>
        <p:txBody>
          <a:bodyPr/>
          <a:lstStyle/>
          <a:p>
            <a:fld id="{E85C50CA-BBE8-4D83-9361-31FE5D0B8F19}" type="slidenum">
              <a:rPr lang="en-GB" smtClean="0"/>
              <a:t>‹#›</a:t>
            </a:fld>
            <a:endParaRPr lang="en-GB"/>
          </a:p>
        </p:txBody>
      </p:sp>
    </p:spTree>
    <p:extLst>
      <p:ext uri="{BB962C8B-B14F-4D97-AF65-F5344CB8AC3E}">
        <p14:creationId xmlns:p14="http://schemas.microsoft.com/office/powerpoint/2010/main" val="236456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3813E3-47FC-4425-9EE0-F6F3FFA8BE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53DF82F-2757-4A02-B24A-67BF1DC1B6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0CF91E-DABA-4445-BC44-B05655CA15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465520-4E0A-4D2E-BA06-9AFB01DC0C6A}" type="datetimeFigureOut">
              <a:rPr lang="en-GB" smtClean="0"/>
              <a:t>13/05/2020</a:t>
            </a:fld>
            <a:endParaRPr lang="en-GB"/>
          </a:p>
        </p:txBody>
      </p:sp>
      <p:sp>
        <p:nvSpPr>
          <p:cNvPr id="5" name="Footer Placeholder 4">
            <a:extLst>
              <a:ext uri="{FF2B5EF4-FFF2-40B4-BE49-F238E27FC236}">
                <a16:creationId xmlns:a16="http://schemas.microsoft.com/office/drawing/2014/main" id="{B69109A8-CA5A-4024-BB11-94ABE131A6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C249381-E75B-44C3-B328-02DD1D6990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5C50CA-BBE8-4D83-9361-31FE5D0B8F19}" type="slidenum">
              <a:rPr lang="en-GB" smtClean="0"/>
              <a:t>‹#›</a:t>
            </a:fld>
            <a:endParaRPr lang="en-GB"/>
          </a:p>
        </p:txBody>
      </p:sp>
    </p:spTree>
    <p:extLst>
      <p:ext uri="{BB962C8B-B14F-4D97-AF65-F5344CB8AC3E}">
        <p14:creationId xmlns:p14="http://schemas.microsoft.com/office/powerpoint/2010/main" val="3688852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5B842-F39E-4203-A7D4-554EF5892075}"/>
              </a:ext>
            </a:extLst>
          </p:cNvPr>
          <p:cNvSpPr>
            <a:spLocks noGrp="1"/>
          </p:cNvSpPr>
          <p:nvPr>
            <p:ph type="ctrTitle"/>
          </p:nvPr>
        </p:nvSpPr>
        <p:spPr>
          <a:xfrm>
            <a:off x="1524000" y="434010"/>
            <a:ext cx="9144000" cy="1179443"/>
          </a:xfrm>
          <a:ln w="57150"/>
        </p:spPr>
        <p:style>
          <a:lnRef idx="2">
            <a:schemeClr val="accent2"/>
          </a:lnRef>
          <a:fillRef idx="1">
            <a:schemeClr val="lt1"/>
          </a:fillRef>
          <a:effectRef idx="0">
            <a:schemeClr val="accent2"/>
          </a:effectRef>
          <a:fontRef idx="minor">
            <a:schemeClr val="dk1"/>
          </a:fontRef>
        </p:style>
        <p:txBody>
          <a:bodyPr/>
          <a:lstStyle/>
          <a:p>
            <a:pPr algn="l"/>
            <a:r>
              <a:rPr lang="en-GB" dirty="0">
                <a:latin typeface="Arial Rounded MT Bold" panose="020F0704030504030204" pitchFamily="34" charset="0"/>
              </a:rPr>
              <a:t>Home Learning: </a:t>
            </a:r>
            <a:r>
              <a:rPr lang="en-GB" dirty="0">
                <a:solidFill>
                  <a:schemeClr val="accent2"/>
                </a:solidFill>
                <a:latin typeface="Arial Rounded MT Bold" panose="020F0704030504030204" pitchFamily="34" charset="0"/>
              </a:rPr>
              <a:t>English </a:t>
            </a:r>
          </a:p>
        </p:txBody>
      </p:sp>
      <p:sp>
        <p:nvSpPr>
          <p:cNvPr id="4" name="Title 1">
            <a:extLst>
              <a:ext uri="{FF2B5EF4-FFF2-40B4-BE49-F238E27FC236}">
                <a16:creationId xmlns:a16="http://schemas.microsoft.com/office/drawing/2014/main" id="{0EBF6CA3-E70C-4A97-A653-57ED314CDE6D}"/>
              </a:ext>
            </a:extLst>
          </p:cNvPr>
          <p:cNvSpPr txBox="1">
            <a:spLocks/>
          </p:cNvSpPr>
          <p:nvPr/>
        </p:nvSpPr>
        <p:spPr>
          <a:xfrm>
            <a:off x="2856411" y="1814362"/>
            <a:ext cx="6666411" cy="1179443"/>
          </a:xfrm>
          <a:prstGeom prst="rect">
            <a:avLst/>
          </a:prstGeom>
          <a:ln w="57150">
            <a:solidFill>
              <a:srgbClr val="7030A0"/>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dirty="0">
                <a:solidFill>
                  <a:schemeClr val="tx1"/>
                </a:solidFill>
                <a:latin typeface="Arial Rounded MT Bold" panose="020F0704030504030204" pitchFamily="34" charset="0"/>
              </a:rPr>
              <a:t>Monday: </a:t>
            </a:r>
            <a:r>
              <a:rPr lang="en-GB" dirty="0">
                <a:solidFill>
                  <a:srgbClr val="7030A0"/>
                </a:solidFill>
                <a:latin typeface="Arial Rounded MT Bold" panose="020F0704030504030204" pitchFamily="34" charset="0"/>
              </a:rPr>
              <a:t>Reading </a:t>
            </a:r>
          </a:p>
        </p:txBody>
      </p:sp>
      <p:pic>
        <p:nvPicPr>
          <p:cNvPr id="5" name="Picture 4" descr="A close up of a logo&#10;&#10;Description automatically generated">
            <a:extLst>
              <a:ext uri="{FF2B5EF4-FFF2-40B4-BE49-F238E27FC236}">
                <a16:creationId xmlns:a16="http://schemas.microsoft.com/office/drawing/2014/main" id="{14BE8846-B63B-46D0-BBF5-2340A361FF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2472" y="3088821"/>
            <a:ext cx="2827055" cy="3651613"/>
          </a:xfrm>
          <a:prstGeom prst="rect">
            <a:avLst/>
          </a:prstGeom>
        </p:spPr>
      </p:pic>
    </p:spTree>
    <p:extLst>
      <p:ext uri="{BB962C8B-B14F-4D97-AF65-F5344CB8AC3E}">
        <p14:creationId xmlns:p14="http://schemas.microsoft.com/office/powerpoint/2010/main" val="3358359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CE5A83-F055-4D1F-916E-DEC8E58E7B4D}"/>
              </a:ext>
            </a:extLst>
          </p:cNvPr>
          <p:cNvSpPr txBox="1"/>
          <p:nvPr/>
        </p:nvSpPr>
        <p:spPr>
          <a:xfrm>
            <a:off x="297180" y="960514"/>
            <a:ext cx="11224260" cy="4431983"/>
          </a:xfrm>
          <a:prstGeom prst="rect">
            <a:avLst/>
          </a:prstGeom>
          <a:noFill/>
        </p:spPr>
        <p:txBody>
          <a:bodyPr wrap="square" rtlCol="0">
            <a:spAutoFit/>
          </a:bodyPr>
          <a:lstStyle/>
          <a:p>
            <a:endParaRPr lang="en-GB" sz="2400" dirty="0">
              <a:latin typeface="Arial Rounded MT Bold" panose="020F0704030504030204" pitchFamily="34" charset="0"/>
            </a:endParaRPr>
          </a:p>
          <a:p>
            <a:r>
              <a:rPr lang="en-GB" sz="2400" u="sng" dirty="0">
                <a:latin typeface="Arial Rounded MT Bold" panose="020F0704030504030204" pitchFamily="34" charset="0"/>
              </a:rPr>
              <a:t>Extension</a:t>
            </a:r>
          </a:p>
          <a:p>
            <a:r>
              <a:rPr lang="en-GB" sz="2400" dirty="0">
                <a:latin typeface="Arial Rounded MT Bold" panose="020F0704030504030204" pitchFamily="34" charset="0"/>
              </a:rPr>
              <a:t>7) Describe what you think Trick might be like at school, using quotes from the text to support your answer</a:t>
            </a:r>
            <a:r>
              <a:rPr lang="en-GB" dirty="0"/>
              <a:t>.</a:t>
            </a:r>
          </a:p>
          <a:p>
            <a:endParaRPr lang="en-GB" dirty="0"/>
          </a:p>
          <a:p>
            <a:r>
              <a:rPr lang="en-GB" sz="2400" dirty="0">
                <a:solidFill>
                  <a:srgbClr val="FF0000"/>
                </a:solidFill>
                <a:latin typeface="Arial Rounded MT Bold" panose="020F0704030504030204" pitchFamily="34" charset="0"/>
              </a:rPr>
              <a:t>I don’t think Trick does well at school. It is clear that he doesn’t want to be there as when he was late, he didn’t “quicken his pace” and also “rolled his eyes” showing that he didn’t care. </a:t>
            </a:r>
          </a:p>
          <a:p>
            <a:endParaRPr lang="en-GB" sz="2400" dirty="0">
              <a:solidFill>
                <a:srgbClr val="FF0000"/>
              </a:solidFill>
              <a:latin typeface="Arial Rounded MT Bold" panose="020F0704030504030204" pitchFamily="34" charset="0"/>
            </a:endParaRPr>
          </a:p>
          <a:p>
            <a:r>
              <a:rPr lang="en-GB" sz="2400" dirty="0">
                <a:solidFill>
                  <a:srgbClr val="FF0000"/>
                </a:solidFill>
                <a:latin typeface="Arial Rounded MT Bold" panose="020F0704030504030204" pitchFamily="34" charset="0"/>
              </a:rPr>
              <a:t>Furthermore, I don’t think he goes to school prepared to learn. He has a “tatty exercise book” and he thinks that school has never really taught him anything.</a:t>
            </a:r>
          </a:p>
        </p:txBody>
      </p:sp>
      <p:sp>
        <p:nvSpPr>
          <p:cNvPr id="3" name="TextBox 2">
            <a:extLst>
              <a:ext uri="{FF2B5EF4-FFF2-40B4-BE49-F238E27FC236}">
                <a16:creationId xmlns:a16="http://schemas.microsoft.com/office/drawing/2014/main" id="{0BFC7A66-BB5D-4BE7-9DA7-C7C252B94D99}"/>
              </a:ext>
            </a:extLst>
          </p:cNvPr>
          <p:cNvSpPr txBox="1"/>
          <p:nvPr/>
        </p:nvSpPr>
        <p:spPr>
          <a:xfrm>
            <a:off x="472966" y="173421"/>
            <a:ext cx="3988675" cy="523220"/>
          </a:xfrm>
          <a:prstGeom prst="rect">
            <a:avLst/>
          </a:prstGeom>
          <a:noFill/>
        </p:spPr>
        <p:txBody>
          <a:bodyPr wrap="square" rtlCol="0">
            <a:spAutoFit/>
          </a:bodyPr>
          <a:lstStyle/>
          <a:p>
            <a:r>
              <a:rPr lang="en-GB" sz="2800" dirty="0">
                <a:highlight>
                  <a:srgbClr val="FFFF00"/>
                </a:highlight>
                <a:latin typeface="Arial Rounded MT Bold" panose="020F0704030504030204" pitchFamily="34" charset="0"/>
              </a:rPr>
              <a:t>ANSWERS</a:t>
            </a:r>
            <a:endParaRPr lang="en-GB" dirty="0">
              <a:highlight>
                <a:srgbClr val="FFFF00"/>
              </a:highlight>
              <a:latin typeface="Arial Rounded MT Bold" panose="020F0704030504030204" pitchFamily="34" charset="0"/>
            </a:endParaRPr>
          </a:p>
        </p:txBody>
      </p:sp>
      <p:sp>
        <p:nvSpPr>
          <p:cNvPr id="4" name="Rectangle 3">
            <a:extLst>
              <a:ext uri="{FF2B5EF4-FFF2-40B4-BE49-F238E27FC236}">
                <a16:creationId xmlns:a16="http://schemas.microsoft.com/office/drawing/2014/main" id="{8D8029A3-F492-444F-8545-1079ED535BE2}"/>
              </a:ext>
            </a:extLst>
          </p:cNvPr>
          <p:cNvSpPr/>
          <p:nvPr/>
        </p:nvSpPr>
        <p:spPr>
          <a:xfrm>
            <a:off x="2080260" y="5634977"/>
            <a:ext cx="10111741" cy="830997"/>
          </a:xfrm>
          <a:prstGeom prst="rect">
            <a:avLst/>
          </a:prstGeom>
        </p:spPr>
        <p:txBody>
          <a:bodyPr wrap="square">
            <a:spAutoFit/>
          </a:bodyPr>
          <a:lstStyle/>
          <a:p>
            <a:r>
              <a:rPr lang="en-GB" sz="2400" dirty="0">
                <a:solidFill>
                  <a:schemeClr val="accent1"/>
                </a:solidFill>
                <a:latin typeface="Arial Rounded MT Bold" panose="020F0704030504030204" pitchFamily="34" charset="0"/>
              </a:rPr>
              <a:t>(answers can vary here but the main points are that he does not like school, he doesn’t want to be there and he is never prepared)</a:t>
            </a:r>
          </a:p>
        </p:txBody>
      </p:sp>
    </p:spTree>
    <p:extLst>
      <p:ext uri="{BB962C8B-B14F-4D97-AF65-F5344CB8AC3E}">
        <p14:creationId xmlns:p14="http://schemas.microsoft.com/office/powerpoint/2010/main" val="115866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500"/>
                                        <p:tgtEl>
                                          <p:spTgt spid="2">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6" end="6"/>
                                            </p:txEl>
                                          </p:spTgt>
                                        </p:tgtEl>
                                        <p:attrNameLst>
                                          <p:attrName>style.visibility</p:attrName>
                                        </p:attrNameLst>
                                      </p:cBhvr>
                                      <p:to>
                                        <p:strVal val="visible"/>
                                      </p:to>
                                    </p:set>
                                    <p:animEffect transition="in" filter="fade">
                                      <p:cBhvr>
                                        <p:cTn id="16" dur="500"/>
                                        <p:tgtEl>
                                          <p:spTgt spid="2">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786C9AB-CA46-4793-AB5B-FA2017CD90C6}"/>
              </a:ext>
            </a:extLst>
          </p:cNvPr>
          <p:cNvPicPr>
            <a:picLocks noChangeAspect="1"/>
          </p:cNvPicPr>
          <p:nvPr/>
        </p:nvPicPr>
        <p:blipFill>
          <a:blip r:embed="rId2"/>
          <a:stretch>
            <a:fillRect/>
          </a:stretch>
        </p:blipFill>
        <p:spPr>
          <a:xfrm>
            <a:off x="572649" y="425833"/>
            <a:ext cx="4125475" cy="6341750"/>
          </a:xfrm>
          <a:prstGeom prst="rect">
            <a:avLst/>
          </a:prstGeom>
        </p:spPr>
      </p:pic>
      <p:sp>
        <p:nvSpPr>
          <p:cNvPr id="3" name="TextBox 2">
            <a:extLst>
              <a:ext uri="{FF2B5EF4-FFF2-40B4-BE49-F238E27FC236}">
                <a16:creationId xmlns:a16="http://schemas.microsoft.com/office/drawing/2014/main" id="{4B61A280-056B-4154-A746-1B9A1397AAC4}"/>
              </a:ext>
            </a:extLst>
          </p:cNvPr>
          <p:cNvSpPr txBox="1"/>
          <p:nvPr/>
        </p:nvSpPr>
        <p:spPr>
          <a:xfrm>
            <a:off x="5770179" y="646386"/>
            <a:ext cx="5849172" cy="6001643"/>
          </a:xfrm>
          <a:prstGeom prst="rect">
            <a:avLst/>
          </a:prstGeom>
          <a:noFill/>
        </p:spPr>
        <p:txBody>
          <a:bodyPr wrap="square" rtlCol="0">
            <a:spAutoFit/>
          </a:bodyPr>
          <a:lstStyle/>
          <a:p>
            <a:pPr algn="ctr"/>
            <a:r>
              <a:rPr lang="en-GB" sz="3200" u="sng" dirty="0">
                <a:latin typeface="Arial Rounded MT Bold" panose="020F0704030504030204" pitchFamily="34" charset="0"/>
              </a:rPr>
              <a:t>Synopsis</a:t>
            </a:r>
          </a:p>
          <a:p>
            <a:pPr algn="ctr"/>
            <a:endParaRPr lang="en-GB" sz="3200" u="sng" dirty="0">
              <a:latin typeface="Arial Rounded MT Bold" panose="020F0704030504030204" pitchFamily="34" charset="0"/>
            </a:endParaRPr>
          </a:p>
          <a:p>
            <a:pPr algn="ctr"/>
            <a:r>
              <a:rPr lang="en-GB" sz="2000" dirty="0">
                <a:latin typeface="Arial Rounded MT Bold" panose="020F0704030504030204" pitchFamily="34" charset="0"/>
              </a:rPr>
              <a:t>Richard 'Trick' Hope is used to getting into trouble, but not like this. . . On the run from bullies, Trick finds himself transported to the mystical Wildlands, a place where the greatest warriors throughout history have been summoned to fight in a battle for survival - from Romans and Vikings to Knights and Samurai! A cryptic old man tells Trick that he's there for a reason - to deliver the Wildlands from the evil Boneshaker, who rules with an army of terrifying minions. Trick has been chosen to form a band of the seven greatest warriors to defeat this terrible enemy. As Trick begins his epic quest the stakes couldn't be higher: defeat Boneshaker or never see home again. </a:t>
            </a:r>
          </a:p>
        </p:txBody>
      </p:sp>
    </p:spTree>
    <p:extLst>
      <p:ext uri="{BB962C8B-B14F-4D97-AF65-F5344CB8AC3E}">
        <p14:creationId xmlns:p14="http://schemas.microsoft.com/office/powerpoint/2010/main" val="2649952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930B5F6-1B4F-47BE-B117-D63113B8D459}"/>
              </a:ext>
            </a:extLst>
          </p:cNvPr>
          <p:cNvPicPr/>
          <p:nvPr/>
        </p:nvPicPr>
        <p:blipFill rotWithShape="1">
          <a:blip r:embed="rId2">
            <a:extLst>
              <a:ext uri="{28A0092B-C50C-407E-A947-70E740481C1C}">
                <a14:useLocalDpi xmlns:a14="http://schemas.microsoft.com/office/drawing/2010/main" val="0"/>
              </a:ext>
            </a:extLst>
          </a:blip>
          <a:srcRect l="22601" t="23645" r="53302" b="13104"/>
          <a:stretch/>
        </p:blipFill>
        <p:spPr bwMode="auto">
          <a:xfrm>
            <a:off x="809297" y="941001"/>
            <a:ext cx="3003462" cy="4513866"/>
          </a:xfrm>
          <a:prstGeom prst="rect">
            <a:avLst/>
          </a:prstGeom>
          <a:ln w="38100"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0AEB1D1F-F86B-4633-A448-69E02E4963B4}"/>
              </a:ext>
            </a:extLst>
          </p:cNvPr>
          <p:cNvPicPr/>
          <p:nvPr/>
        </p:nvPicPr>
        <p:blipFill rotWithShape="1">
          <a:blip r:embed="rId3">
            <a:extLst>
              <a:ext uri="{28A0092B-C50C-407E-A947-70E740481C1C}">
                <a14:useLocalDpi xmlns:a14="http://schemas.microsoft.com/office/drawing/2010/main" val="0"/>
              </a:ext>
            </a:extLst>
          </a:blip>
          <a:srcRect l="36727" t="23941" r="37514" b="12512"/>
          <a:stretch/>
        </p:blipFill>
        <p:spPr bwMode="auto">
          <a:xfrm>
            <a:off x="4506747" y="941001"/>
            <a:ext cx="3003461" cy="4513865"/>
          </a:xfrm>
          <a:prstGeom prst="rect">
            <a:avLst/>
          </a:prstGeom>
          <a:ln w="38100"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C5263B34-78A1-41EF-A70C-ADC7BD3266E1}"/>
              </a:ext>
            </a:extLst>
          </p:cNvPr>
          <p:cNvPicPr/>
          <p:nvPr/>
        </p:nvPicPr>
        <p:blipFill rotWithShape="1">
          <a:blip r:embed="rId4">
            <a:extLst>
              <a:ext uri="{28A0092B-C50C-407E-A947-70E740481C1C}">
                <a14:useLocalDpi xmlns:a14="http://schemas.microsoft.com/office/drawing/2010/main" val="0"/>
              </a:ext>
            </a:extLst>
          </a:blip>
          <a:srcRect l="36180" t="24089" r="37854" b="11907"/>
          <a:stretch/>
        </p:blipFill>
        <p:spPr bwMode="auto">
          <a:xfrm>
            <a:off x="8204197" y="941001"/>
            <a:ext cx="3178506" cy="4513865"/>
          </a:xfrm>
          <a:prstGeom prst="rect">
            <a:avLst/>
          </a:prstGeom>
          <a:ln w="38100">
            <a:solidFill>
              <a:schemeClr val="tx1"/>
            </a:solid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6FC6E430-C7CE-4B02-BAE3-2CD1759D0733}"/>
              </a:ext>
            </a:extLst>
          </p:cNvPr>
          <p:cNvSpPr txBox="1"/>
          <p:nvPr/>
        </p:nvSpPr>
        <p:spPr>
          <a:xfrm>
            <a:off x="1436477" y="195911"/>
            <a:ext cx="9144000" cy="584775"/>
          </a:xfrm>
          <a:prstGeom prst="rect">
            <a:avLst/>
          </a:prstGeom>
          <a:noFill/>
        </p:spPr>
        <p:txBody>
          <a:bodyPr wrap="square" rtlCol="0">
            <a:spAutoFit/>
          </a:bodyPr>
          <a:lstStyle/>
          <a:p>
            <a:pPr algn="ctr"/>
            <a:r>
              <a:rPr lang="en-GB" sz="3200" u="sng" dirty="0">
                <a:latin typeface="Arial Rounded MT Bold" panose="020F0704030504030204" pitchFamily="34" charset="0"/>
              </a:rPr>
              <a:t>Reading character recap</a:t>
            </a:r>
          </a:p>
        </p:txBody>
      </p:sp>
      <p:sp>
        <p:nvSpPr>
          <p:cNvPr id="6" name="Rectangle: Rounded Corners 5">
            <a:extLst>
              <a:ext uri="{FF2B5EF4-FFF2-40B4-BE49-F238E27FC236}">
                <a16:creationId xmlns:a16="http://schemas.microsoft.com/office/drawing/2014/main" id="{F33F3DC7-520E-4050-974F-7FBEE568BD39}"/>
              </a:ext>
            </a:extLst>
          </p:cNvPr>
          <p:cNvSpPr/>
          <p:nvPr/>
        </p:nvSpPr>
        <p:spPr>
          <a:xfrm>
            <a:off x="269393" y="4256690"/>
            <a:ext cx="4083269" cy="24053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Arial Rounded MT Bold" panose="020F0704030504030204" pitchFamily="34" charset="0"/>
              </a:rPr>
              <a:t>Usually one word or short phrase answers that you need to find in the text. You may have to tick a box, draw a line or say whether something is true or false. </a:t>
            </a:r>
          </a:p>
        </p:txBody>
      </p:sp>
      <p:sp>
        <p:nvSpPr>
          <p:cNvPr id="7" name="Rectangle: Rounded Corners 6">
            <a:extLst>
              <a:ext uri="{FF2B5EF4-FFF2-40B4-BE49-F238E27FC236}">
                <a16:creationId xmlns:a16="http://schemas.microsoft.com/office/drawing/2014/main" id="{69F442F7-4626-4085-9FC6-ED52202B3339}"/>
              </a:ext>
            </a:extLst>
          </p:cNvPr>
          <p:cNvSpPr/>
          <p:nvPr/>
        </p:nvSpPr>
        <p:spPr>
          <a:xfrm>
            <a:off x="4506748" y="4252166"/>
            <a:ext cx="3502136" cy="24053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Arial Rounded MT Bold" panose="020F0704030504030204" pitchFamily="34" charset="0"/>
              </a:rPr>
              <a:t>Asking you to look more into “why” something has happened. You may be asked why or how something happened, give reasons or explain with evidence. </a:t>
            </a:r>
          </a:p>
        </p:txBody>
      </p:sp>
      <p:sp>
        <p:nvSpPr>
          <p:cNvPr id="8" name="Rectangle: Rounded Corners 7">
            <a:extLst>
              <a:ext uri="{FF2B5EF4-FFF2-40B4-BE49-F238E27FC236}">
                <a16:creationId xmlns:a16="http://schemas.microsoft.com/office/drawing/2014/main" id="{C6E15201-4991-48C4-9125-C8B5DFEA2F04}"/>
              </a:ext>
            </a:extLst>
          </p:cNvPr>
          <p:cNvSpPr/>
          <p:nvPr/>
        </p:nvSpPr>
        <p:spPr>
          <a:xfrm>
            <a:off x="8082457" y="4252165"/>
            <a:ext cx="3840149" cy="24053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Arial Rounded MT Bold" panose="020F0704030504030204" pitchFamily="34" charset="0"/>
              </a:rPr>
              <a:t>All about the vocabulary! You may be asked to find words that are similar to other words. Remember – if it says copy something, write it exactly how it appears in the text.</a:t>
            </a:r>
          </a:p>
        </p:txBody>
      </p:sp>
    </p:spTree>
    <p:extLst>
      <p:ext uri="{BB962C8B-B14F-4D97-AF65-F5344CB8AC3E}">
        <p14:creationId xmlns:p14="http://schemas.microsoft.com/office/powerpoint/2010/main" val="107957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91EEDA7-2882-45A7-A5AD-52FB850F8B89}"/>
              </a:ext>
            </a:extLst>
          </p:cNvPr>
          <p:cNvPicPr>
            <a:picLocks noChangeAspect="1"/>
          </p:cNvPicPr>
          <p:nvPr/>
        </p:nvPicPr>
        <p:blipFill>
          <a:blip r:embed="rId2"/>
          <a:stretch>
            <a:fillRect/>
          </a:stretch>
        </p:blipFill>
        <p:spPr>
          <a:xfrm>
            <a:off x="331075" y="333769"/>
            <a:ext cx="5638800" cy="5934758"/>
          </a:xfrm>
          <a:prstGeom prst="rect">
            <a:avLst/>
          </a:prstGeom>
        </p:spPr>
      </p:pic>
      <p:pic>
        <p:nvPicPr>
          <p:cNvPr id="3" name="Picture 2">
            <a:extLst>
              <a:ext uri="{FF2B5EF4-FFF2-40B4-BE49-F238E27FC236}">
                <a16:creationId xmlns:a16="http://schemas.microsoft.com/office/drawing/2014/main" id="{7158D5E7-1D2F-49CE-94EA-DEE58BE649DA}"/>
              </a:ext>
            </a:extLst>
          </p:cNvPr>
          <p:cNvPicPr>
            <a:picLocks noChangeAspect="1"/>
          </p:cNvPicPr>
          <p:nvPr/>
        </p:nvPicPr>
        <p:blipFill>
          <a:blip r:embed="rId3"/>
          <a:stretch>
            <a:fillRect/>
          </a:stretch>
        </p:blipFill>
        <p:spPr>
          <a:xfrm>
            <a:off x="6332486" y="463065"/>
            <a:ext cx="5255172" cy="5676166"/>
          </a:xfrm>
          <a:prstGeom prst="rect">
            <a:avLst/>
          </a:prstGeom>
        </p:spPr>
      </p:pic>
    </p:spTree>
    <p:extLst>
      <p:ext uri="{BB962C8B-B14F-4D97-AF65-F5344CB8AC3E}">
        <p14:creationId xmlns:p14="http://schemas.microsoft.com/office/powerpoint/2010/main" val="4288395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C8C134-AB8F-4B20-8409-75D47FB68B20}"/>
              </a:ext>
            </a:extLst>
          </p:cNvPr>
          <p:cNvPicPr>
            <a:picLocks noChangeAspect="1"/>
          </p:cNvPicPr>
          <p:nvPr/>
        </p:nvPicPr>
        <p:blipFill>
          <a:blip r:embed="rId2"/>
          <a:stretch>
            <a:fillRect/>
          </a:stretch>
        </p:blipFill>
        <p:spPr>
          <a:xfrm>
            <a:off x="0" y="301812"/>
            <a:ext cx="5533697" cy="3408880"/>
          </a:xfrm>
          <a:prstGeom prst="rect">
            <a:avLst/>
          </a:prstGeom>
        </p:spPr>
      </p:pic>
      <p:pic>
        <p:nvPicPr>
          <p:cNvPr id="3" name="Picture 2">
            <a:extLst>
              <a:ext uri="{FF2B5EF4-FFF2-40B4-BE49-F238E27FC236}">
                <a16:creationId xmlns:a16="http://schemas.microsoft.com/office/drawing/2014/main" id="{DFB37874-D5E5-4783-B4E7-5669D6279FBA}"/>
              </a:ext>
            </a:extLst>
          </p:cNvPr>
          <p:cNvPicPr>
            <a:picLocks noChangeAspect="1"/>
          </p:cNvPicPr>
          <p:nvPr/>
        </p:nvPicPr>
        <p:blipFill>
          <a:blip r:embed="rId3"/>
          <a:stretch>
            <a:fillRect/>
          </a:stretch>
        </p:blipFill>
        <p:spPr>
          <a:xfrm>
            <a:off x="236351" y="3710692"/>
            <a:ext cx="5139091" cy="1744177"/>
          </a:xfrm>
          <a:prstGeom prst="rect">
            <a:avLst/>
          </a:prstGeom>
        </p:spPr>
      </p:pic>
      <p:sp>
        <p:nvSpPr>
          <p:cNvPr id="4" name="TextBox 3">
            <a:extLst>
              <a:ext uri="{FF2B5EF4-FFF2-40B4-BE49-F238E27FC236}">
                <a16:creationId xmlns:a16="http://schemas.microsoft.com/office/drawing/2014/main" id="{5C6CB964-BC9A-4B1B-A5CA-58B9A3A32191}"/>
              </a:ext>
            </a:extLst>
          </p:cNvPr>
          <p:cNvSpPr txBox="1"/>
          <p:nvPr/>
        </p:nvSpPr>
        <p:spPr>
          <a:xfrm>
            <a:off x="5896303" y="567559"/>
            <a:ext cx="6059346" cy="5262979"/>
          </a:xfrm>
          <a:prstGeom prst="rect">
            <a:avLst/>
          </a:prstGeom>
          <a:noFill/>
        </p:spPr>
        <p:txBody>
          <a:bodyPr wrap="square" rtlCol="0">
            <a:spAutoFit/>
          </a:bodyPr>
          <a:lstStyle/>
          <a:p>
            <a:pPr algn="ctr"/>
            <a:r>
              <a:rPr lang="en-GB" sz="2400" dirty="0">
                <a:latin typeface="Arial Rounded MT Bold" panose="020F0704030504030204" pitchFamily="34" charset="0"/>
              </a:rPr>
              <a:t>After you have read the extract, read it again and highlight any key words you do not know OR think are impactful words. </a:t>
            </a:r>
          </a:p>
          <a:p>
            <a:pPr algn="ctr"/>
            <a:endParaRPr lang="en-GB" sz="2400" dirty="0">
              <a:latin typeface="Arial Rounded MT Bold" panose="020F0704030504030204" pitchFamily="34" charset="0"/>
            </a:endParaRPr>
          </a:p>
          <a:p>
            <a:pPr algn="ctr"/>
            <a:endParaRPr lang="en-GB" sz="2400" dirty="0">
              <a:latin typeface="Arial Rounded MT Bold" panose="020F0704030504030204" pitchFamily="34" charset="0"/>
            </a:endParaRPr>
          </a:p>
          <a:p>
            <a:pPr algn="ctr"/>
            <a:endParaRPr lang="en-GB" sz="2400" dirty="0">
              <a:latin typeface="Arial Rounded MT Bold" panose="020F0704030504030204" pitchFamily="34" charset="0"/>
            </a:endParaRPr>
          </a:p>
          <a:p>
            <a:pPr algn="ctr"/>
            <a:r>
              <a:rPr lang="en-GB" sz="2400" dirty="0">
                <a:latin typeface="Arial Rounded MT Bold" panose="020F0704030504030204" pitchFamily="34" charset="0"/>
              </a:rPr>
              <a:t>Use a dictionary or iPad/Laptop to find the definition. </a:t>
            </a:r>
          </a:p>
          <a:p>
            <a:pPr algn="ctr"/>
            <a:endParaRPr lang="en-GB" sz="2400" dirty="0">
              <a:latin typeface="Arial Rounded MT Bold" panose="020F0704030504030204" pitchFamily="34" charset="0"/>
            </a:endParaRPr>
          </a:p>
          <a:p>
            <a:pPr algn="ctr"/>
            <a:endParaRPr lang="en-GB" sz="2400" dirty="0">
              <a:latin typeface="Arial Rounded MT Bold" panose="020F0704030504030204" pitchFamily="34" charset="0"/>
            </a:endParaRPr>
          </a:p>
          <a:p>
            <a:pPr algn="ctr"/>
            <a:endParaRPr lang="en-GB" sz="2400" dirty="0">
              <a:latin typeface="Arial Rounded MT Bold" panose="020F0704030504030204" pitchFamily="34" charset="0"/>
            </a:endParaRPr>
          </a:p>
          <a:p>
            <a:pPr algn="ctr"/>
            <a:r>
              <a:rPr lang="en-GB" sz="2400" dirty="0">
                <a:latin typeface="Arial Rounded MT Bold" panose="020F0704030504030204" pitchFamily="34" charset="0"/>
              </a:rPr>
              <a:t>On the next slide are some that I have found…</a:t>
            </a:r>
          </a:p>
        </p:txBody>
      </p:sp>
    </p:spTree>
    <p:extLst>
      <p:ext uri="{BB962C8B-B14F-4D97-AF65-F5344CB8AC3E}">
        <p14:creationId xmlns:p14="http://schemas.microsoft.com/office/powerpoint/2010/main" val="407484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fade">
                                      <p:cBhvr>
                                        <p:cTn id="10" dur="500"/>
                                        <p:tgtEl>
                                          <p:spTgt spid="4">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animEffect transition="in" filter="fade">
                                      <p:cBhvr>
                                        <p:cTn id="15"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45A702CB-6713-491E-BB36-603F7830C9CC}"/>
              </a:ext>
            </a:extLst>
          </p:cNvPr>
          <p:cNvSpPr/>
          <p:nvPr/>
        </p:nvSpPr>
        <p:spPr>
          <a:xfrm>
            <a:off x="266362" y="219928"/>
            <a:ext cx="4195280" cy="33430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Arial Rounded MT Bold" panose="020F0704030504030204" pitchFamily="34" charset="0"/>
              </a:rPr>
              <a:t>Resonating</a:t>
            </a:r>
          </a:p>
          <a:p>
            <a:pPr algn="ctr"/>
            <a:endParaRPr lang="en-GB" sz="2000" dirty="0">
              <a:latin typeface="Arial Rounded MT Bold" panose="020F0704030504030204" pitchFamily="34" charset="0"/>
            </a:endParaRPr>
          </a:p>
          <a:p>
            <a:pPr algn="ctr"/>
            <a:r>
              <a:rPr lang="en-GB" sz="2000" dirty="0">
                <a:latin typeface="Arial Rounded MT Bold" panose="020F0704030504030204" pitchFamily="34" charset="0"/>
              </a:rPr>
              <a:t>produce or be filled with a deep, full, reverberating sound.</a:t>
            </a:r>
          </a:p>
          <a:p>
            <a:pPr algn="ctr"/>
            <a:endParaRPr lang="en-GB" sz="2000" dirty="0">
              <a:latin typeface="Arial Rounded MT Bold" panose="020F0704030504030204" pitchFamily="34" charset="0"/>
            </a:endParaRPr>
          </a:p>
          <a:p>
            <a:pPr algn="ctr"/>
            <a:r>
              <a:rPr lang="en-GB" sz="2000" dirty="0">
                <a:latin typeface="Arial Rounded MT Bold" panose="020F0704030504030204" pitchFamily="34" charset="0"/>
              </a:rPr>
              <a:t>Or</a:t>
            </a:r>
          </a:p>
          <a:p>
            <a:pPr algn="ctr"/>
            <a:endParaRPr lang="en-GB" sz="2000" dirty="0">
              <a:latin typeface="Arial Rounded MT Bold" panose="020F0704030504030204" pitchFamily="34" charset="0"/>
            </a:endParaRPr>
          </a:p>
          <a:p>
            <a:pPr algn="ctr"/>
            <a:r>
              <a:rPr lang="en-GB" sz="2000" dirty="0">
                <a:latin typeface="Arial Rounded MT Bold" panose="020F0704030504030204" pitchFamily="34" charset="0"/>
              </a:rPr>
              <a:t>To evoke images, memories or emotions</a:t>
            </a:r>
            <a:r>
              <a:rPr lang="en-GB" dirty="0"/>
              <a:t>.</a:t>
            </a:r>
          </a:p>
        </p:txBody>
      </p:sp>
      <p:sp>
        <p:nvSpPr>
          <p:cNvPr id="6" name="Rectangle: Rounded Corners 5">
            <a:extLst>
              <a:ext uri="{FF2B5EF4-FFF2-40B4-BE49-F238E27FC236}">
                <a16:creationId xmlns:a16="http://schemas.microsoft.com/office/drawing/2014/main" id="{2C4A4B06-C825-4287-89B1-C91ECAAE422E}"/>
              </a:ext>
            </a:extLst>
          </p:cNvPr>
          <p:cNvSpPr/>
          <p:nvPr/>
        </p:nvSpPr>
        <p:spPr>
          <a:xfrm>
            <a:off x="7947105" y="3231931"/>
            <a:ext cx="3930186" cy="2432619"/>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Rounded MT Bold" panose="020F0704030504030204" pitchFamily="34" charset="0"/>
              </a:rPr>
              <a:t>Ritual</a:t>
            </a:r>
          </a:p>
          <a:p>
            <a:pPr algn="ctr"/>
            <a:endParaRPr lang="en-GB" dirty="0">
              <a:latin typeface="Arial Rounded MT Bold" panose="020F0704030504030204" pitchFamily="34" charset="0"/>
            </a:endParaRPr>
          </a:p>
          <a:p>
            <a:pPr algn="ctr"/>
            <a:r>
              <a:rPr lang="en-GB" dirty="0">
                <a:latin typeface="Arial Rounded MT Bold" panose="020F0704030504030204" pitchFamily="34" charset="0"/>
              </a:rPr>
              <a:t>a religious or solemn ceremony consisting of a series of actions performed according to a prescribed order.</a:t>
            </a:r>
          </a:p>
        </p:txBody>
      </p:sp>
      <p:sp>
        <p:nvSpPr>
          <p:cNvPr id="7" name="Rectangle: Rounded Corners 6">
            <a:extLst>
              <a:ext uri="{FF2B5EF4-FFF2-40B4-BE49-F238E27FC236}">
                <a16:creationId xmlns:a16="http://schemas.microsoft.com/office/drawing/2014/main" id="{528D3246-46F1-4148-BEC5-EF0BF69996EF}"/>
              </a:ext>
            </a:extLst>
          </p:cNvPr>
          <p:cNvSpPr/>
          <p:nvPr/>
        </p:nvSpPr>
        <p:spPr>
          <a:xfrm>
            <a:off x="266362" y="4084058"/>
            <a:ext cx="3706547" cy="2554014"/>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Rounded MT Bold" panose="020F0704030504030204" pitchFamily="34" charset="0"/>
              </a:rPr>
              <a:t>Terrarium</a:t>
            </a:r>
          </a:p>
          <a:p>
            <a:pPr algn="ctr"/>
            <a:endParaRPr lang="en-GB" dirty="0">
              <a:latin typeface="Arial Rounded MT Bold" panose="020F0704030504030204" pitchFamily="34" charset="0"/>
            </a:endParaRPr>
          </a:p>
          <a:p>
            <a:pPr algn="ctr"/>
            <a:r>
              <a:rPr lang="en-GB" dirty="0">
                <a:latin typeface="Arial Rounded MT Bold" panose="020F0704030504030204" pitchFamily="34" charset="0"/>
              </a:rPr>
              <a:t>a vivarium for smaller land animals, especially reptiles, amphibians, or terrestrial invertebrates, typically in the form of a glass-fronted case</a:t>
            </a:r>
            <a:r>
              <a:rPr lang="en-GB" dirty="0"/>
              <a:t>.</a:t>
            </a:r>
          </a:p>
        </p:txBody>
      </p:sp>
      <p:pic>
        <p:nvPicPr>
          <p:cNvPr id="9" name="Picture 8" descr="A picture containing swimming&#10;&#10;Description automatically generated">
            <a:extLst>
              <a:ext uri="{FF2B5EF4-FFF2-40B4-BE49-F238E27FC236}">
                <a16:creationId xmlns:a16="http://schemas.microsoft.com/office/drawing/2014/main" id="{F7C88751-C210-4B08-A808-44AE73122B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6793" y="336922"/>
            <a:ext cx="4140147" cy="1600857"/>
          </a:xfrm>
          <a:prstGeom prst="rect">
            <a:avLst/>
          </a:prstGeom>
        </p:spPr>
      </p:pic>
      <p:pic>
        <p:nvPicPr>
          <p:cNvPr id="1026" name="Picture 2" descr="Image result for resonating">
            <a:extLst>
              <a:ext uri="{FF2B5EF4-FFF2-40B4-BE49-F238E27FC236}">
                <a16:creationId xmlns:a16="http://schemas.microsoft.com/office/drawing/2014/main" id="{E4A8A8BC-716D-433E-AC76-566E8E6B0B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9782" y="1937779"/>
            <a:ext cx="3223063" cy="170476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wooden statue in a room&#10;&#10;Description automatically generated">
            <a:extLst>
              <a:ext uri="{FF2B5EF4-FFF2-40B4-BE49-F238E27FC236}">
                <a16:creationId xmlns:a16="http://schemas.microsoft.com/office/drawing/2014/main" id="{776CDC2D-B3BB-4984-AD5C-F2EC064098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06777" y="1087320"/>
            <a:ext cx="2318861" cy="2144611"/>
          </a:xfrm>
          <a:prstGeom prst="rect">
            <a:avLst/>
          </a:prstGeom>
        </p:spPr>
      </p:pic>
      <p:pic>
        <p:nvPicPr>
          <p:cNvPr id="14" name="Picture 13" descr="A close up of a bowl&#10;&#10;Description automatically generated">
            <a:extLst>
              <a:ext uri="{FF2B5EF4-FFF2-40B4-BE49-F238E27FC236}">
                <a16:creationId xmlns:a16="http://schemas.microsoft.com/office/drawing/2014/main" id="{A6E8BD10-B931-44AC-B6E6-0B1CBC9EEA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1879" y="4550454"/>
            <a:ext cx="2667000" cy="1914525"/>
          </a:xfrm>
          <a:prstGeom prst="rect">
            <a:avLst/>
          </a:prstGeom>
        </p:spPr>
      </p:pic>
    </p:spTree>
    <p:extLst>
      <p:ext uri="{BB962C8B-B14F-4D97-AF65-F5344CB8AC3E}">
        <p14:creationId xmlns:p14="http://schemas.microsoft.com/office/powerpoint/2010/main" val="265970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CE5A83-F055-4D1F-916E-DEC8E58E7B4D}"/>
              </a:ext>
            </a:extLst>
          </p:cNvPr>
          <p:cNvSpPr txBox="1"/>
          <p:nvPr/>
        </p:nvSpPr>
        <p:spPr>
          <a:xfrm>
            <a:off x="297180" y="342900"/>
            <a:ext cx="11224260" cy="5170646"/>
          </a:xfrm>
          <a:prstGeom prst="rect">
            <a:avLst/>
          </a:prstGeom>
          <a:noFill/>
        </p:spPr>
        <p:txBody>
          <a:bodyPr wrap="square" rtlCol="0">
            <a:spAutoFit/>
          </a:bodyPr>
          <a:lstStyle/>
          <a:p>
            <a:pPr marL="342900" indent="-342900">
              <a:buAutoNum type="arabicParenR"/>
            </a:pPr>
            <a:r>
              <a:rPr lang="en-GB" sz="2400" dirty="0">
                <a:latin typeface="Arial Rounded MT Bold" panose="020F0704030504030204" pitchFamily="34" charset="0"/>
              </a:rPr>
              <a:t>Find and copy </a:t>
            </a:r>
            <a:r>
              <a:rPr lang="en-GB" sz="2400" b="1" dirty="0">
                <a:latin typeface="Arial Rounded MT Bold" panose="020F0704030504030204" pitchFamily="34" charset="0"/>
              </a:rPr>
              <a:t>one</a:t>
            </a:r>
            <a:r>
              <a:rPr lang="en-GB" sz="2400" dirty="0">
                <a:latin typeface="Arial Rounded MT Bold" panose="020F0704030504030204" pitchFamily="34" charset="0"/>
              </a:rPr>
              <a:t> word that shows that Trick’s blazer is old.</a:t>
            </a:r>
          </a:p>
          <a:p>
            <a:pPr marL="342900" indent="-342900">
              <a:buAutoNum type="arabicParenR"/>
            </a:pPr>
            <a:r>
              <a:rPr lang="en-GB" sz="2400" dirty="0">
                <a:latin typeface="Arial Rounded MT Bold" panose="020F0704030504030204" pitchFamily="34" charset="0"/>
              </a:rPr>
              <a:t>Find and copy </a:t>
            </a:r>
            <a:r>
              <a:rPr lang="en-GB" sz="2400" b="1" dirty="0">
                <a:latin typeface="Arial Rounded MT Bold" panose="020F0704030504030204" pitchFamily="34" charset="0"/>
              </a:rPr>
              <a:t>one </a:t>
            </a:r>
            <a:r>
              <a:rPr lang="en-GB" sz="2400" dirty="0">
                <a:latin typeface="Arial Rounded MT Bold" panose="020F0704030504030204" pitchFamily="34" charset="0"/>
              </a:rPr>
              <a:t>word that shows that Trick never forgets to buy his magazines.</a:t>
            </a:r>
          </a:p>
          <a:p>
            <a:pPr marL="342900" indent="-342900">
              <a:buAutoNum type="arabicParenR"/>
            </a:pPr>
            <a:r>
              <a:rPr lang="en-GB" sz="2400" dirty="0">
                <a:latin typeface="Arial Rounded MT Bold" panose="020F0704030504030204" pitchFamily="34" charset="0"/>
              </a:rPr>
              <a:t>What type of creature lives in the terrarium and how do you know?</a:t>
            </a:r>
          </a:p>
          <a:p>
            <a:pPr marL="342900" indent="-342900">
              <a:buAutoNum type="arabicParenR"/>
            </a:pPr>
            <a:r>
              <a:rPr lang="en-GB" sz="2400" dirty="0">
                <a:latin typeface="Arial Rounded MT Bold" panose="020F0704030504030204" pitchFamily="34" charset="0"/>
              </a:rPr>
              <a:t>Why do you think Trick kisses his necklace?</a:t>
            </a:r>
          </a:p>
          <a:p>
            <a:pPr marL="342900" indent="-342900">
              <a:buAutoNum type="arabicParenR"/>
            </a:pPr>
            <a:r>
              <a:rPr lang="en-GB" sz="2400" dirty="0">
                <a:latin typeface="Arial Rounded MT Bold" panose="020F0704030504030204" pitchFamily="34" charset="0"/>
              </a:rPr>
              <a:t>Is Trick’s room tidy? Give two pieces of evidence to support your answer.</a:t>
            </a:r>
          </a:p>
          <a:p>
            <a:pPr marL="342900" indent="-342900">
              <a:buAutoNum type="arabicParenR"/>
            </a:pPr>
            <a:r>
              <a:rPr lang="en-GB" sz="2400" dirty="0">
                <a:latin typeface="Arial Rounded MT Bold" panose="020F0704030504030204" pitchFamily="34" charset="0"/>
              </a:rPr>
              <a:t>Why has the author selected words like “shrugged” and “shambled” to describe how Trick moves?</a:t>
            </a:r>
          </a:p>
          <a:p>
            <a:endParaRPr lang="en-GB" sz="2400" dirty="0">
              <a:latin typeface="Arial Rounded MT Bold" panose="020F0704030504030204" pitchFamily="34" charset="0"/>
            </a:endParaRPr>
          </a:p>
          <a:p>
            <a:r>
              <a:rPr lang="en-GB" sz="2400" u="sng" dirty="0">
                <a:latin typeface="Arial Rounded MT Bold" panose="020F0704030504030204" pitchFamily="34" charset="0"/>
              </a:rPr>
              <a:t>Extension</a:t>
            </a:r>
          </a:p>
          <a:p>
            <a:r>
              <a:rPr lang="en-GB" sz="2400" dirty="0">
                <a:latin typeface="Arial Rounded MT Bold" panose="020F0704030504030204" pitchFamily="34" charset="0"/>
              </a:rPr>
              <a:t>7) Describe what you think Trick might be like at school, using quotes from the text to support your answer</a:t>
            </a:r>
            <a:r>
              <a:rPr lang="en-GB" dirty="0"/>
              <a:t>.</a:t>
            </a:r>
          </a:p>
          <a:p>
            <a:pPr marL="342900" indent="-342900">
              <a:buAutoNum type="arabicParenR"/>
            </a:pPr>
            <a:endParaRPr lang="en-GB" dirty="0"/>
          </a:p>
        </p:txBody>
      </p:sp>
    </p:spTree>
    <p:extLst>
      <p:ext uri="{BB962C8B-B14F-4D97-AF65-F5344CB8AC3E}">
        <p14:creationId xmlns:p14="http://schemas.microsoft.com/office/powerpoint/2010/main" val="2605042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CE5A83-F055-4D1F-916E-DEC8E58E7B4D}"/>
              </a:ext>
            </a:extLst>
          </p:cNvPr>
          <p:cNvSpPr txBox="1"/>
          <p:nvPr/>
        </p:nvSpPr>
        <p:spPr>
          <a:xfrm>
            <a:off x="297180" y="960514"/>
            <a:ext cx="7566660" cy="2954655"/>
          </a:xfrm>
          <a:prstGeom prst="rect">
            <a:avLst/>
          </a:prstGeom>
          <a:noFill/>
        </p:spPr>
        <p:txBody>
          <a:bodyPr wrap="square" rtlCol="0">
            <a:spAutoFit/>
          </a:bodyPr>
          <a:lstStyle/>
          <a:p>
            <a:pPr marL="342900" indent="-342900">
              <a:buAutoNum type="arabicParenR"/>
            </a:pPr>
            <a:r>
              <a:rPr lang="en-GB" sz="2400" dirty="0">
                <a:latin typeface="Arial Rounded MT Bold" panose="020F0704030504030204" pitchFamily="34" charset="0"/>
              </a:rPr>
              <a:t>Find and copy </a:t>
            </a:r>
            <a:r>
              <a:rPr lang="en-GB" sz="2400" b="1" dirty="0">
                <a:latin typeface="Arial Rounded MT Bold" panose="020F0704030504030204" pitchFamily="34" charset="0"/>
              </a:rPr>
              <a:t>one</a:t>
            </a:r>
            <a:r>
              <a:rPr lang="en-GB" sz="2400" dirty="0">
                <a:latin typeface="Arial Rounded MT Bold" panose="020F0704030504030204" pitchFamily="34" charset="0"/>
              </a:rPr>
              <a:t> word that shows that Trick’s blazer is old.</a:t>
            </a:r>
          </a:p>
          <a:p>
            <a:r>
              <a:rPr lang="en-GB" sz="2400" dirty="0">
                <a:solidFill>
                  <a:srgbClr val="FF0000"/>
                </a:solidFill>
                <a:latin typeface="Arial Rounded MT Bold" panose="020F0704030504030204" pitchFamily="34" charset="0"/>
              </a:rPr>
              <a:t>Threadbare</a:t>
            </a:r>
          </a:p>
          <a:p>
            <a:r>
              <a:rPr lang="en-GB" sz="2400" dirty="0">
                <a:solidFill>
                  <a:schemeClr val="accent1"/>
                </a:solidFill>
                <a:latin typeface="Arial Rounded MT Bold" panose="020F0704030504030204" pitchFamily="34" charset="0"/>
              </a:rPr>
              <a:t> (this word means that his blazer is losing thread – see picture)</a:t>
            </a:r>
          </a:p>
          <a:p>
            <a:endParaRPr lang="en-GB" sz="2400" dirty="0">
              <a:solidFill>
                <a:srgbClr val="FF0000"/>
              </a:solidFill>
              <a:latin typeface="Arial Rounded MT Bold" panose="020F0704030504030204" pitchFamily="34" charset="0"/>
            </a:endParaRPr>
          </a:p>
          <a:p>
            <a:endParaRPr lang="en-GB" sz="2400" dirty="0">
              <a:solidFill>
                <a:srgbClr val="FF0000"/>
              </a:solidFill>
              <a:latin typeface="Arial Rounded MT Bold" panose="020F0704030504030204" pitchFamily="34" charset="0"/>
            </a:endParaRPr>
          </a:p>
          <a:p>
            <a:endParaRPr lang="en-GB" dirty="0"/>
          </a:p>
        </p:txBody>
      </p:sp>
      <p:sp>
        <p:nvSpPr>
          <p:cNvPr id="3" name="TextBox 2">
            <a:extLst>
              <a:ext uri="{FF2B5EF4-FFF2-40B4-BE49-F238E27FC236}">
                <a16:creationId xmlns:a16="http://schemas.microsoft.com/office/drawing/2014/main" id="{0BFC7A66-BB5D-4BE7-9DA7-C7C252B94D99}"/>
              </a:ext>
            </a:extLst>
          </p:cNvPr>
          <p:cNvSpPr txBox="1"/>
          <p:nvPr/>
        </p:nvSpPr>
        <p:spPr>
          <a:xfrm>
            <a:off x="472966" y="173421"/>
            <a:ext cx="3988675" cy="523220"/>
          </a:xfrm>
          <a:prstGeom prst="rect">
            <a:avLst/>
          </a:prstGeom>
          <a:noFill/>
        </p:spPr>
        <p:txBody>
          <a:bodyPr wrap="square" rtlCol="0">
            <a:spAutoFit/>
          </a:bodyPr>
          <a:lstStyle/>
          <a:p>
            <a:r>
              <a:rPr lang="en-GB" sz="2800" dirty="0">
                <a:highlight>
                  <a:srgbClr val="FFFF00"/>
                </a:highlight>
                <a:latin typeface="Arial Rounded MT Bold" panose="020F0704030504030204" pitchFamily="34" charset="0"/>
              </a:rPr>
              <a:t>ANSWERS</a:t>
            </a:r>
            <a:endParaRPr lang="en-GB" dirty="0">
              <a:highlight>
                <a:srgbClr val="FFFF00"/>
              </a:highlight>
              <a:latin typeface="Arial Rounded MT Bold" panose="020F0704030504030204" pitchFamily="34" charset="0"/>
            </a:endParaRPr>
          </a:p>
        </p:txBody>
      </p:sp>
      <p:pic>
        <p:nvPicPr>
          <p:cNvPr id="5" name="Picture 4" descr="A picture containing laying, dog, white, bag&#10;&#10;Description automatically generated">
            <a:extLst>
              <a:ext uri="{FF2B5EF4-FFF2-40B4-BE49-F238E27FC236}">
                <a16:creationId xmlns:a16="http://schemas.microsoft.com/office/drawing/2014/main" id="{953547F0-F2EF-49D2-B096-E54B6669AE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7164" y="960514"/>
            <a:ext cx="3074275" cy="2081257"/>
          </a:xfrm>
          <a:prstGeom prst="rect">
            <a:avLst/>
          </a:prstGeom>
        </p:spPr>
      </p:pic>
      <p:sp>
        <p:nvSpPr>
          <p:cNvPr id="6" name="Rectangle 5">
            <a:extLst>
              <a:ext uri="{FF2B5EF4-FFF2-40B4-BE49-F238E27FC236}">
                <a16:creationId xmlns:a16="http://schemas.microsoft.com/office/drawing/2014/main" id="{CA3BAD5E-5EB8-431B-AAED-B233C46DD36A}"/>
              </a:ext>
            </a:extLst>
          </p:cNvPr>
          <p:cNvSpPr/>
          <p:nvPr/>
        </p:nvSpPr>
        <p:spPr>
          <a:xfrm>
            <a:off x="224921" y="3049654"/>
            <a:ext cx="8473439" cy="3785652"/>
          </a:xfrm>
          <a:prstGeom prst="rect">
            <a:avLst/>
          </a:prstGeom>
        </p:spPr>
        <p:txBody>
          <a:bodyPr wrap="square">
            <a:spAutoFit/>
          </a:bodyPr>
          <a:lstStyle/>
          <a:p>
            <a:r>
              <a:rPr lang="en-GB" sz="2400" dirty="0">
                <a:latin typeface="Arial Rounded MT Bold" panose="020F0704030504030204" pitchFamily="34" charset="0"/>
              </a:rPr>
              <a:t>2) Find and copy </a:t>
            </a:r>
            <a:r>
              <a:rPr lang="en-GB" sz="2400" b="1" dirty="0">
                <a:latin typeface="Arial Rounded MT Bold" panose="020F0704030504030204" pitchFamily="34" charset="0"/>
              </a:rPr>
              <a:t>one </a:t>
            </a:r>
            <a:r>
              <a:rPr lang="en-GB" sz="2400" dirty="0">
                <a:latin typeface="Arial Rounded MT Bold" panose="020F0704030504030204" pitchFamily="34" charset="0"/>
              </a:rPr>
              <a:t>word that shows that Trick never forgets to buy his magazines.</a:t>
            </a:r>
          </a:p>
          <a:p>
            <a:r>
              <a:rPr lang="en-GB" sz="2400" dirty="0">
                <a:solidFill>
                  <a:srgbClr val="FF0000"/>
                </a:solidFill>
                <a:latin typeface="Arial Rounded MT Bold" panose="020F0704030504030204" pitchFamily="34" charset="0"/>
              </a:rPr>
              <a:t>Religiously </a:t>
            </a:r>
          </a:p>
          <a:p>
            <a:r>
              <a:rPr lang="en-GB" sz="2400" dirty="0">
                <a:solidFill>
                  <a:schemeClr val="accent1"/>
                </a:solidFill>
                <a:latin typeface="Arial Rounded MT Bold" panose="020F0704030504030204" pitchFamily="34" charset="0"/>
              </a:rPr>
              <a:t>(this word means he does it over and over again- he consistently buys magazines)</a:t>
            </a:r>
          </a:p>
          <a:p>
            <a:endParaRPr lang="en-GB" sz="2400" dirty="0">
              <a:latin typeface="Arial Rounded MT Bold" panose="020F0704030504030204" pitchFamily="34" charset="0"/>
            </a:endParaRPr>
          </a:p>
          <a:p>
            <a:r>
              <a:rPr lang="en-GB" sz="2400" dirty="0">
                <a:latin typeface="Arial Rounded MT Bold" panose="020F0704030504030204" pitchFamily="34" charset="0"/>
              </a:rPr>
              <a:t>3) What type of creature lives in the terrarium and how do you know?</a:t>
            </a:r>
          </a:p>
          <a:p>
            <a:r>
              <a:rPr lang="en-GB" sz="2400" dirty="0">
                <a:solidFill>
                  <a:srgbClr val="FF0000"/>
                </a:solidFill>
                <a:latin typeface="Arial Rounded MT Bold" panose="020F0704030504030204" pitchFamily="34" charset="0"/>
              </a:rPr>
              <a:t>A spider is in the terrarium. I know because the author mentions how the </a:t>
            </a:r>
            <a:r>
              <a:rPr lang="en-GB" sz="2400" b="1" dirty="0">
                <a:solidFill>
                  <a:srgbClr val="FF0000"/>
                </a:solidFill>
                <a:latin typeface="Arial Rounded MT Bold" panose="020F0704030504030204" pitchFamily="34" charset="0"/>
              </a:rPr>
              <a:t>webs</a:t>
            </a:r>
            <a:r>
              <a:rPr lang="en-GB" sz="2400" dirty="0">
                <a:solidFill>
                  <a:srgbClr val="FF0000"/>
                </a:solidFill>
                <a:latin typeface="Arial Rounded MT Bold" panose="020F0704030504030204" pitchFamily="34" charset="0"/>
              </a:rPr>
              <a:t> were not moving. </a:t>
            </a:r>
          </a:p>
        </p:txBody>
      </p:sp>
      <p:sp>
        <p:nvSpPr>
          <p:cNvPr id="7" name="Rectangle 6">
            <a:extLst>
              <a:ext uri="{FF2B5EF4-FFF2-40B4-BE49-F238E27FC236}">
                <a16:creationId xmlns:a16="http://schemas.microsoft.com/office/drawing/2014/main" id="{3B0AC920-A0AD-4D51-BD09-96068D9B569B}"/>
              </a:ext>
            </a:extLst>
          </p:cNvPr>
          <p:cNvSpPr/>
          <p:nvPr/>
        </p:nvSpPr>
        <p:spPr>
          <a:xfrm>
            <a:off x="8923281" y="5634977"/>
            <a:ext cx="3268719" cy="1200329"/>
          </a:xfrm>
          <a:prstGeom prst="rect">
            <a:avLst/>
          </a:prstGeom>
        </p:spPr>
        <p:txBody>
          <a:bodyPr wrap="square">
            <a:spAutoFit/>
          </a:bodyPr>
          <a:lstStyle/>
          <a:p>
            <a:r>
              <a:rPr lang="en-GB" sz="2400" dirty="0">
                <a:solidFill>
                  <a:schemeClr val="accent1"/>
                </a:solidFill>
                <a:latin typeface="Arial Rounded MT Bold" panose="020F0704030504030204" pitchFamily="34" charset="0"/>
              </a:rPr>
              <a:t>(an arachnid or tarantula can also be accepted)</a:t>
            </a:r>
          </a:p>
        </p:txBody>
      </p:sp>
    </p:spTree>
    <p:extLst>
      <p:ext uri="{BB962C8B-B14F-4D97-AF65-F5344CB8AC3E}">
        <p14:creationId xmlns:p14="http://schemas.microsoft.com/office/powerpoint/2010/main" val="188192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500"/>
                                        <p:tgtEl>
                                          <p:spTgt spid="6">
                                            <p:txEl>
                                              <p:pRg st="0" end="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fade">
                                      <p:cBhvr>
                                        <p:cTn id="26" dur="500"/>
                                        <p:tgtEl>
                                          <p:spTgt spid="6">
                                            <p:txEl>
                                              <p:pRg st="1" end="1"/>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500"/>
                                        <p:tgtEl>
                                          <p:spTgt spid="6">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Effect transition="in" filter="fade">
                                      <p:cBhvr>
                                        <p:cTn id="34" dur="500"/>
                                        <p:tgtEl>
                                          <p:spTgt spid="6">
                                            <p:txEl>
                                              <p:pRg st="4" end="4"/>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fade">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fade">
                                      <p:cBhvr>
                                        <p:cTn id="4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CE5A83-F055-4D1F-916E-DEC8E58E7B4D}"/>
              </a:ext>
            </a:extLst>
          </p:cNvPr>
          <p:cNvSpPr txBox="1"/>
          <p:nvPr/>
        </p:nvSpPr>
        <p:spPr>
          <a:xfrm>
            <a:off x="297180" y="960514"/>
            <a:ext cx="11224260" cy="5539978"/>
          </a:xfrm>
          <a:prstGeom prst="rect">
            <a:avLst/>
          </a:prstGeom>
          <a:noFill/>
        </p:spPr>
        <p:txBody>
          <a:bodyPr wrap="square" rtlCol="0">
            <a:spAutoFit/>
          </a:bodyPr>
          <a:lstStyle/>
          <a:p>
            <a:r>
              <a:rPr lang="en-GB" sz="2400" dirty="0">
                <a:latin typeface="Arial Rounded MT Bold" panose="020F0704030504030204" pitchFamily="34" charset="0"/>
              </a:rPr>
              <a:t>4) Why do you think Trick kisses his necklace?</a:t>
            </a:r>
          </a:p>
          <a:p>
            <a:r>
              <a:rPr lang="en-GB" sz="2400" dirty="0">
                <a:solidFill>
                  <a:srgbClr val="FF0000"/>
                </a:solidFill>
                <a:latin typeface="Arial Rounded MT Bold" panose="020F0704030504030204" pitchFamily="34" charset="0"/>
              </a:rPr>
              <a:t>Trick’s necklace was lucky to him. I think he kissed the pendant because he thought it gave him good luck.</a:t>
            </a:r>
          </a:p>
          <a:p>
            <a:endParaRPr lang="en-GB" sz="2400" dirty="0">
              <a:solidFill>
                <a:srgbClr val="FF0000"/>
              </a:solidFill>
              <a:latin typeface="Arial Rounded MT Bold" panose="020F0704030504030204" pitchFamily="34" charset="0"/>
            </a:endParaRPr>
          </a:p>
          <a:p>
            <a:r>
              <a:rPr lang="en-GB" sz="2400" dirty="0">
                <a:latin typeface="Arial Rounded MT Bold" panose="020F0704030504030204" pitchFamily="34" charset="0"/>
              </a:rPr>
              <a:t>5) Is Trick’s room tidy? Give one piece of evidence to support your answer.</a:t>
            </a:r>
          </a:p>
          <a:p>
            <a:r>
              <a:rPr lang="en-GB" sz="2400" dirty="0">
                <a:solidFill>
                  <a:srgbClr val="FF0000"/>
                </a:solidFill>
                <a:latin typeface="Arial Rounded MT Bold" panose="020F0704030504030204" pitchFamily="34" charset="0"/>
              </a:rPr>
              <a:t>No it is not tidy. I know this because he had a lot of clothes on his bedroom floor.</a:t>
            </a:r>
          </a:p>
          <a:p>
            <a:endParaRPr lang="en-GB" sz="2400" dirty="0">
              <a:latin typeface="Arial Rounded MT Bold" panose="020F0704030504030204" pitchFamily="34" charset="0"/>
            </a:endParaRPr>
          </a:p>
          <a:p>
            <a:r>
              <a:rPr lang="en-GB" sz="2400" dirty="0">
                <a:latin typeface="Arial Rounded MT Bold" panose="020F0704030504030204" pitchFamily="34" charset="0"/>
              </a:rPr>
              <a:t>6) Why has the author selected words like “shrugged” and “shambled” to describe how Trick moves?</a:t>
            </a:r>
          </a:p>
          <a:p>
            <a:r>
              <a:rPr lang="en-GB" sz="2400" dirty="0">
                <a:solidFill>
                  <a:srgbClr val="FF0000"/>
                </a:solidFill>
                <a:latin typeface="Arial Rounded MT Bold" panose="020F0704030504030204" pitchFamily="34" charset="0"/>
              </a:rPr>
              <a:t>I think the author uses “shrugged” and “shambled” to show how much Trick does not want to get out of bed and go to school. He shambled to his feet showing that he wasn’t moving quickly to go to school. Also, he shrugged his blazer on which suggests he didn’t really care about it.</a:t>
            </a:r>
          </a:p>
          <a:p>
            <a:pPr marL="342900" indent="-342900">
              <a:buAutoNum type="arabicParenR"/>
            </a:pPr>
            <a:endParaRPr lang="en-GB" dirty="0"/>
          </a:p>
        </p:txBody>
      </p:sp>
      <p:sp>
        <p:nvSpPr>
          <p:cNvPr id="3" name="TextBox 2">
            <a:extLst>
              <a:ext uri="{FF2B5EF4-FFF2-40B4-BE49-F238E27FC236}">
                <a16:creationId xmlns:a16="http://schemas.microsoft.com/office/drawing/2014/main" id="{0BFC7A66-BB5D-4BE7-9DA7-C7C252B94D99}"/>
              </a:ext>
            </a:extLst>
          </p:cNvPr>
          <p:cNvSpPr txBox="1"/>
          <p:nvPr/>
        </p:nvSpPr>
        <p:spPr>
          <a:xfrm>
            <a:off x="472966" y="173421"/>
            <a:ext cx="3988675" cy="523220"/>
          </a:xfrm>
          <a:prstGeom prst="rect">
            <a:avLst/>
          </a:prstGeom>
          <a:noFill/>
        </p:spPr>
        <p:txBody>
          <a:bodyPr wrap="square" rtlCol="0">
            <a:spAutoFit/>
          </a:bodyPr>
          <a:lstStyle/>
          <a:p>
            <a:r>
              <a:rPr lang="en-GB" sz="2800" dirty="0">
                <a:highlight>
                  <a:srgbClr val="FFFF00"/>
                </a:highlight>
                <a:latin typeface="Arial Rounded MT Bold" panose="020F0704030504030204" pitchFamily="34" charset="0"/>
              </a:rPr>
              <a:t>ANSWERS</a:t>
            </a:r>
            <a:endParaRPr lang="en-GB" dirty="0">
              <a:highlight>
                <a:srgbClr val="FFFF00"/>
              </a:highlight>
              <a:latin typeface="Arial Rounded MT Bold" panose="020F0704030504030204" pitchFamily="34" charset="0"/>
            </a:endParaRPr>
          </a:p>
        </p:txBody>
      </p:sp>
    </p:spTree>
    <p:extLst>
      <p:ext uri="{BB962C8B-B14F-4D97-AF65-F5344CB8AC3E}">
        <p14:creationId xmlns:p14="http://schemas.microsoft.com/office/powerpoint/2010/main" val="127172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fade">
                                      <p:cBhvr>
                                        <p:cTn id="23" dur="500"/>
                                        <p:tgtEl>
                                          <p:spTgt spid="2">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animEffect transition="in" filter="fade">
                                      <p:cBhvr>
                                        <p:cTn id="26"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TotalTime>
  <Words>871</Words>
  <Application>Microsoft Office PowerPoint</Application>
  <PresentationFormat>Widescreen</PresentationFormat>
  <Paragraphs>70</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Arial Rounded MT Bold</vt:lpstr>
      <vt:lpstr>Calibri</vt:lpstr>
      <vt:lpstr>Calibri Light</vt:lpstr>
      <vt:lpstr>Office Theme</vt:lpstr>
      <vt:lpstr>Home Learning: English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 Learning: English</dc:title>
  <dc:creator>Kelly Williams</dc:creator>
  <cp:lastModifiedBy>John-Paul Silvester</cp:lastModifiedBy>
  <cp:revision>18</cp:revision>
  <dcterms:created xsi:type="dcterms:W3CDTF">2020-04-15T16:32:14Z</dcterms:created>
  <dcterms:modified xsi:type="dcterms:W3CDTF">2020-05-13T10:58:22Z</dcterms:modified>
</cp:coreProperties>
</file>