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/>
              <a:t>Fractions #6 converting </a:t>
            </a:r>
            <a:r>
              <a:rPr lang="en-GB" dirty="0"/>
              <a:t>mixed numbers and improper fractions.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587DEB-E034-494D-98B9-E412E286CC2A}"/>
              </a:ext>
            </a:extLst>
          </p:cNvPr>
          <p:cNvSpPr txBox="1"/>
          <p:nvPr/>
        </p:nvSpPr>
        <p:spPr>
          <a:xfrm>
            <a:off x="3029389" y="357807"/>
            <a:ext cx="658385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Converting mixed numbers to improper fractions.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4975FE1-136C-48D6-92F9-53E60A1CE9FC}"/>
              </a:ext>
            </a:extLst>
          </p:cNvPr>
          <p:cNvGrpSpPr/>
          <p:nvPr/>
        </p:nvGrpSpPr>
        <p:grpSpPr>
          <a:xfrm>
            <a:off x="3029389" y="1458385"/>
            <a:ext cx="1358350" cy="1520499"/>
            <a:chOff x="1391478" y="2288743"/>
            <a:chExt cx="1775792" cy="198332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B04777-BAF1-4DB5-8152-E6BABF8C23CF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6555282-67DC-4C34-86F2-3DD60EC7065A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A636BA5-F0FB-4B0F-A1F0-ECBBCAB7139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176A912-D8E7-4E0A-9C9C-9ECBF5BB2F82}"/>
              </a:ext>
            </a:extLst>
          </p:cNvPr>
          <p:cNvSpPr txBox="1"/>
          <p:nvPr/>
        </p:nvSpPr>
        <p:spPr>
          <a:xfrm>
            <a:off x="1820499" y="1677950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2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BEA4C90-041F-4529-9772-FDEF7D3D8691}"/>
              </a:ext>
            </a:extLst>
          </p:cNvPr>
          <p:cNvCxnSpPr>
            <a:cxnSpLocks/>
          </p:cNvCxnSpPr>
          <p:nvPr/>
        </p:nvCxnSpPr>
        <p:spPr>
          <a:xfrm>
            <a:off x="4518991" y="2305809"/>
            <a:ext cx="284921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892F508-3CA8-4B38-837B-6379BDA4483B}"/>
              </a:ext>
            </a:extLst>
          </p:cNvPr>
          <p:cNvSpPr txBox="1"/>
          <p:nvPr/>
        </p:nvSpPr>
        <p:spPr>
          <a:xfrm>
            <a:off x="5264427" y="1458385"/>
            <a:ext cx="1994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use a diagram to help us understand this. 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346CE16F-7E9C-47B6-AD93-5823E0C7F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1641"/>
              </p:ext>
            </p:extLst>
          </p:nvPr>
        </p:nvGraphicFramePr>
        <p:xfrm>
          <a:off x="7989790" y="2120389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893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4155909155"/>
                    </a:ext>
                  </a:extLst>
                </a:gridCol>
                <a:gridCol w="753892">
                  <a:extLst>
                    <a:ext uri="{9D8B030D-6E8A-4147-A177-3AD203B41FA5}">
                      <a16:colId xmlns:a16="http://schemas.microsoft.com/office/drawing/2014/main" val="1445563479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3910817447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3123433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B85968B9-D628-4425-AC38-276A219A4CDA}"/>
              </a:ext>
            </a:extLst>
          </p:cNvPr>
          <p:cNvSpPr txBox="1"/>
          <p:nvPr/>
        </p:nvSpPr>
        <p:spPr>
          <a:xfrm>
            <a:off x="8135564" y="1227276"/>
            <a:ext cx="3268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need to shade in two whole bars and 2/5 of a bar.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2C7C6A9-AE96-4E34-8CAE-0E9C6476CC9D}"/>
              </a:ext>
            </a:extLst>
          </p:cNvPr>
          <p:cNvSpPr txBox="1"/>
          <p:nvPr/>
        </p:nvSpPr>
        <p:spPr>
          <a:xfrm>
            <a:off x="8004313" y="3849669"/>
            <a:ext cx="3268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Count how many fifths this is altogether.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CD8495B-7F4D-4C5D-992A-452E971B29C3}"/>
              </a:ext>
            </a:extLst>
          </p:cNvPr>
          <p:cNvGrpSpPr/>
          <p:nvPr/>
        </p:nvGrpSpPr>
        <p:grpSpPr>
          <a:xfrm>
            <a:off x="9209870" y="4952448"/>
            <a:ext cx="1358350" cy="1520499"/>
            <a:chOff x="1391478" y="2288743"/>
            <a:chExt cx="1775792" cy="1983326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108026-8EE1-4022-B4F3-D470A530361F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5587E74-0441-4627-810F-B37A2EEEDF9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13623C2-142E-4606-BA44-9726F0AF477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E9F4536-B66A-454F-B0F4-25CC558A7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376723"/>
              </p:ext>
            </p:extLst>
          </p:nvPr>
        </p:nvGraphicFramePr>
        <p:xfrm>
          <a:off x="7978583" y="2683527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893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4155909155"/>
                    </a:ext>
                  </a:extLst>
                </a:gridCol>
                <a:gridCol w="753892">
                  <a:extLst>
                    <a:ext uri="{9D8B030D-6E8A-4147-A177-3AD203B41FA5}">
                      <a16:colId xmlns:a16="http://schemas.microsoft.com/office/drawing/2014/main" val="1445563479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3910817447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3123433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4EB810-8208-4CB5-A760-4FE0DCA9A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293797"/>
              </p:ext>
            </p:extLst>
          </p:nvPr>
        </p:nvGraphicFramePr>
        <p:xfrm>
          <a:off x="7978583" y="3277523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893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4155909155"/>
                    </a:ext>
                  </a:extLst>
                </a:gridCol>
                <a:gridCol w="753892">
                  <a:extLst>
                    <a:ext uri="{9D8B030D-6E8A-4147-A177-3AD203B41FA5}">
                      <a16:colId xmlns:a16="http://schemas.microsoft.com/office/drawing/2014/main" val="1445563479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3910817447"/>
                    </a:ext>
                  </a:extLst>
                </a:gridCol>
                <a:gridCol w="753893">
                  <a:extLst>
                    <a:ext uri="{9D8B030D-6E8A-4147-A177-3AD203B41FA5}">
                      <a16:colId xmlns:a16="http://schemas.microsoft.com/office/drawing/2014/main" val="3123433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00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EEF68A-83A7-452A-B2CC-F40CFF2D5AA2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2CC189-13C2-41C2-B73D-18E33DF83E92}"/>
              </a:ext>
            </a:extLst>
          </p:cNvPr>
          <p:cNvSpPr txBox="1"/>
          <p:nvPr/>
        </p:nvSpPr>
        <p:spPr>
          <a:xfrm>
            <a:off x="5214087" y="1737110"/>
            <a:ext cx="88191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109AE5-D65B-4279-AF63-63ED8016D5F8}"/>
              </a:ext>
            </a:extLst>
          </p:cNvPr>
          <p:cNvGrpSpPr/>
          <p:nvPr/>
        </p:nvGrpSpPr>
        <p:grpSpPr>
          <a:xfrm>
            <a:off x="6252620" y="1502052"/>
            <a:ext cx="1030892" cy="1447454"/>
            <a:chOff x="1391478" y="2288743"/>
            <a:chExt cx="1775792" cy="206019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D0CE33-F5DF-4471-BA38-CDC45D10372A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5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F91E292-235F-4286-B94C-C308B756E1FA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6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E0E1130-2F97-4D03-A4DD-1AFA563A4CC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FE9C2D1-86F0-4872-895E-0D413DDA3B5C}"/>
              </a:ext>
            </a:extLst>
          </p:cNvPr>
          <p:cNvCxnSpPr>
            <a:cxnSpLocks/>
          </p:cNvCxnSpPr>
          <p:nvPr/>
        </p:nvCxnSpPr>
        <p:spPr>
          <a:xfrm flipH="1">
            <a:off x="4386470" y="2849217"/>
            <a:ext cx="967409" cy="8613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F8194AA-30BB-4C02-93B6-CAA0EF18F829}"/>
              </a:ext>
            </a:extLst>
          </p:cNvPr>
          <p:cNvCxnSpPr>
            <a:cxnSpLocks/>
          </p:cNvCxnSpPr>
          <p:nvPr/>
        </p:nvCxnSpPr>
        <p:spPr>
          <a:xfrm>
            <a:off x="7283512" y="2985949"/>
            <a:ext cx="1113181" cy="6237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07B8CD8-A748-4FD9-A2BE-B04FED0D3A73}"/>
              </a:ext>
            </a:extLst>
          </p:cNvPr>
          <p:cNvSpPr txBox="1"/>
          <p:nvPr/>
        </p:nvSpPr>
        <p:spPr>
          <a:xfrm>
            <a:off x="3444468" y="3899386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One whole bar of sixths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940E77-E829-46DD-8166-8A309203E46E}"/>
              </a:ext>
            </a:extLst>
          </p:cNvPr>
          <p:cNvSpPr txBox="1"/>
          <p:nvPr/>
        </p:nvSpPr>
        <p:spPr>
          <a:xfrm>
            <a:off x="7637379" y="3899386"/>
            <a:ext cx="140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 extra 5/6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4EAB3D-8279-4CF7-8561-7B73D6A0E23B}"/>
              </a:ext>
            </a:extLst>
          </p:cNvPr>
          <p:cNvGrpSpPr/>
          <p:nvPr/>
        </p:nvGrpSpPr>
        <p:grpSpPr>
          <a:xfrm>
            <a:off x="4322987" y="4690185"/>
            <a:ext cx="1030892" cy="1447454"/>
            <a:chOff x="1391478" y="2288743"/>
            <a:chExt cx="1775792" cy="206019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14487BE-25A2-48A9-8046-3D5D9CC3198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426F27-21BD-43C6-85E5-45DEAD871B9C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6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2E86EB1-3331-43CF-8CF9-A743EADAE21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BF43D01-12BB-41F2-A8BE-93E9BF5994B9}"/>
              </a:ext>
            </a:extLst>
          </p:cNvPr>
          <p:cNvGrpSpPr/>
          <p:nvPr/>
        </p:nvGrpSpPr>
        <p:grpSpPr>
          <a:xfrm>
            <a:off x="6339306" y="4690185"/>
            <a:ext cx="1030892" cy="1447454"/>
            <a:chOff x="1391478" y="2288743"/>
            <a:chExt cx="1775792" cy="206019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52A3E0B-720B-4A7E-908B-3BB79E4D144C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A92991-EEF4-4130-ADC2-5EB1D3C37CF3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6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94A83ED-E745-4A36-9EF9-D94DD689579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DCFC5DB-534B-4AB4-AF0C-EDD04C560689}"/>
              </a:ext>
            </a:extLst>
          </p:cNvPr>
          <p:cNvSpPr txBox="1"/>
          <p:nvPr/>
        </p:nvSpPr>
        <p:spPr>
          <a:xfrm>
            <a:off x="5791200" y="52166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957C66-18D3-41DC-9D2B-D40094B8363B}"/>
              </a:ext>
            </a:extLst>
          </p:cNvPr>
          <p:cNvSpPr txBox="1"/>
          <p:nvPr/>
        </p:nvSpPr>
        <p:spPr>
          <a:xfrm>
            <a:off x="7652838" y="52166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BA96C9-20D6-4EAE-915E-82AB13E6601E}"/>
              </a:ext>
            </a:extLst>
          </p:cNvPr>
          <p:cNvGrpSpPr/>
          <p:nvPr/>
        </p:nvGrpSpPr>
        <p:grpSpPr>
          <a:xfrm>
            <a:off x="8339270" y="4690185"/>
            <a:ext cx="1030892" cy="1447454"/>
            <a:chOff x="1391478" y="2288743"/>
            <a:chExt cx="1775792" cy="206019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7872B3B-F1E2-4544-9286-C2C0F855433C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B5FD71-52E8-4460-9BC3-A0E044179FAF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6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78F829C-7843-4C48-B8AC-CBB62BB8026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933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EEF68A-83A7-452A-B2CC-F40CFF2D5AA2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2CC189-13C2-41C2-B73D-18E33DF83E92}"/>
              </a:ext>
            </a:extLst>
          </p:cNvPr>
          <p:cNvSpPr txBox="1"/>
          <p:nvPr/>
        </p:nvSpPr>
        <p:spPr>
          <a:xfrm>
            <a:off x="5214087" y="1737110"/>
            <a:ext cx="88191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3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109AE5-D65B-4279-AF63-63ED8016D5F8}"/>
              </a:ext>
            </a:extLst>
          </p:cNvPr>
          <p:cNvGrpSpPr/>
          <p:nvPr/>
        </p:nvGrpSpPr>
        <p:grpSpPr>
          <a:xfrm>
            <a:off x="6252620" y="1502052"/>
            <a:ext cx="1030892" cy="1447454"/>
            <a:chOff x="1391478" y="2288743"/>
            <a:chExt cx="1775792" cy="206019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D0CE33-F5DF-4471-BA38-CDC45D10372A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F91E292-235F-4286-B94C-C308B756E1FA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E0E1130-2F97-4D03-A4DD-1AFA563A4CC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FE9C2D1-86F0-4872-895E-0D413DDA3B5C}"/>
              </a:ext>
            </a:extLst>
          </p:cNvPr>
          <p:cNvCxnSpPr>
            <a:cxnSpLocks/>
          </p:cNvCxnSpPr>
          <p:nvPr/>
        </p:nvCxnSpPr>
        <p:spPr>
          <a:xfrm flipH="1">
            <a:off x="4386470" y="2849217"/>
            <a:ext cx="967409" cy="8613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F8194AA-30BB-4C02-93B6-CAA0EF18F829}"/>
              </a:ext>
            </a:extLst>
          </p:cNvPr>
          <p:cNvCxnSpPr>
            <a:cxnSpLocks/>
          </p:cNvCxnSpPr>
          <p:nvPr/>
        </p:nvCxnSpPr>
        <p:spPr>
          <a:xfrm>
            <a:off x="6747895" y="2998805"/>
            <a:ext cx="0" cy="5491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07B8CD8-A748-4FD9-A2BE-B04FED0D3A73}"/>
              </a:ext>
            </a:extLst>
          </p:cNvPr>
          <p:cNvSpPr txBox="1"/>
          <p:nvPr/>
        </p:nvSpPr>
        <p:spPr>
          <a:xfrm>
            <a:off x="2967070" y="3822541"/>
            <a:ext cx="2711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Three whole bars of thirds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940E77-E829-46DD-8166-8A309203E46E}"/>
              </a:ext>
            </a:extLst>
          </p:cNvPr>
          <p:cNvSpPr txBox="1"/>
          <p:nvPr/>
        </p:nvSpPr>
        <p:spPr>
          <a:xfrm>
            <a:off x="6317855" y="3907031"/>
            <a:ext cx="140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 extra 1/3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4EAB3D-8279-4CF7-8561-7B73D6A0E23B}"/>
              </a:ext>
            </a:extLst>
          </p:cNvPr>
          <p:cNvGrpSpPr/>
          <p:nvPr/>
        </p:nvGrpSpPr>
        <p:grpSpPr>
          <a:xfrm>
            <a:off x="4322987" y="4690185"/>
            <a:ext cx="1030892" cy="1447454"/>
            <a:chOff x="1391478" y="2288743"/>
            <a:chExt cx="1775792" cy="206019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14487BE-25A2-48A9-8046-3D5D9CC3198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426F27-21BD-43C6-85E5-45DEAD871B9C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2E86EB1-3331-43CF-8CF9-A743EADAE21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BF43D01-12BB-41F2-A8BE-93E9BF5994B9}"/>
              </a:ext>
            </a:extLst>
          </p:cNvPr>
          <p:cNvGrpSpPr/>
          <p:nvPr/>
        </p:nvGrpSpPr>
        <p:grpSpPr>
          <a:xfrm>
            <a:off x="6339306" y="4690185"/>
            <a:ext cx="1030892" cy="1447454"/>
            <a:chOff x="1391478" y="2288743"/>
            <a:chExt cx="1775792" cy="206019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52A3E0B-720B-4A7E-908B-3BB79E4D144C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A92991-EEF4-4130-ADC2-5EB1D3C37CF3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94A83ED-E745-4A36-9EF9-D94DD689579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DCFC5DB-534B-4AB4-AF0C-EDD04C560689}"/>
              </a:ext>
            </a:extLst>
          </p:cNvPr>
          <p:cNvSpPr txBox="1"/>
          <p:nvPr/>
        </p:nvSpPr>
        <p:spPr>
          <a:xfrm>
            <a:off x="5791200" y="52166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957C66-18D3-41DC-9D2B-D40094B8363B}"/>
              </a:ext>
            </a:extLst>
          </p:cNvPr>
          <p:cNvSpPr txBox="1"/>
          <p:nvPr/>
        </p:nvSpPr>
        <p:spPr>
          <a:xfrm>
            <a:off x="7652838" y="52166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BA96C9-20D6-4EAE-915E-82AB13E6601E}"/>
              </a:ext>
            </a:extLst>
          </p:cNvPr>
          <p:cNvGrpSpPr/>
          <p:nvPr/>
        </p:nvGrpSpPr>
        <p:grpSpPr>
          <a:xfrm>
            <a:off x="8339270" y="4690185"/>
            <a:ext cx="1030892" cy="1447454"/>
            <a:chOff x="1391478" y="2288743"/>
            <a:chExt cx="1775792" cy="206019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7872B3B-F1E2-4544-9286-C2C0F855433C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B5FD71-52E8-4460-9BC3-A0E044179FAF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78F829C-7843-4C48-B8AC-CBB62BB8026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17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EEF68A-83A7-452A-B2CC-F40CFF2D5AA2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2CC189-13C2-41C2-B73D-18E33DF83E92}"/>
              </a:ext>
            </a:extLst>
          </p:cNvPr>
          <p:cNvSpPr txBox="1"/>
          <p:nvPr/>
        </p:nvSpPr>
        <p:spPr>
          <a:xfrm>
            <a:off x="5214087" y="1737110"/>
            <a:ext cx="88191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9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109AE5-D65B-4279-AF63-63ED8016D5F8}"/>
              </a:ext>
            </a:extLst>
          </p:cNvPr>
          <p:cNvGrpSpPr/>
          <p:nvPr/>
        </p:nvGrpSpPr>
        <p:grpSpPr>
          <a:xfrm>
            <a:off x="6252620" y="1502052"/>
            <a:ext cx="1030892" cy="1447454"/>
            <a:chOff x="1391478" y="2288743"/>
            <a:chExt cx="1775792" cy="206019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D0CE33-F5DF-4471-BA38-CDC45D10372A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F91E292-235F-4286-B94C-C308B756E1FA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E0E1130-2F97-4D03-A4DD-1AFA563A4CC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FE9C2D1-86F0-4872-895E-0D413DDA3B5C}"/>
              </a:ext>
            </a:extLst>
          </p:cNvPr>
          <p:cNvCxnSpPr>
            <a:cxnSpLocks/>
          </p:cNvCxnSpPr>
          <p:nvPr/>
        </p:nvCxnSpPr>
        <p:spPr>
          <a:xfrm flipH="1">
            <a:off x="4386470" y="2849217"/>
            <a:ext cx="967409" cy="8613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F8194AA-30BB-4C02-93B6-CAA0EF18F829}"/>
              </a:ext>
            </a:extLst>
          </p:cNvPr>
          <p:cNvCxnSpPr>
            <a:cxnSpLocks/>
          </p:cNvCxnSpPr>
          <p:nvPr/>
        </p:nvCxnSpPr>
        <p:spPr>
          <a:xfrm>
            <a:off x="6843400" y="3063349"/>
            <a:ext cx="22703" cy="7147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07B8CD8-A748-4FD9-A2BE-B04FED0D3A73}"/>
              </a:ext>
            </a:extLst>
          </p:cNvPr>
          <p:cNvSpPr txBox="1"/>
          <p:nvPr/>
        </p:nvSpPr>
        <p:spPr>
          <a:xfrm>
            <a:off x="3444468" y="3899386"/>
            <a:ext cx="292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Nine whole bars of sevenths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940E77-E829-46DD-8166-8A309203E46E}"/>
              </a:ext>
            </a:extLst>
          </p:cNvPr>
          <p:cNvSpPr txBox="1"/>
          <p:nvPr/>
        </p:nvSpPr>
        <p:spPr>
          <a:xfrm>
            <a:off x="6692353" y="4019138"/>
            <a:ext cx="140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 extra 2/7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4EAB3D-8279-4CF7-8561-7B73D6A0E23B}"/>
              </a:ext>
            </a:extLst>
          </p:cNvPr>
          <p:cNvGrpSpPr/>
          <p:nvPr/>
        </p:nvGrpSpPr>
        <p:grpSpPr>
          <a:xfrm>
            <a:off x="4322987" y="4690185"/>
            <a:ext cx="1030892" cy="1447454"/>
            <a:chOff x="1391478" y="2288743"/>
            <a:chExt cx="1775792" cy="206019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14487BE-25A2-48A9-8046-3D5D9CC3198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426F27-21BD-43C6-85E5-45DEAD871B9C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2E86EB1-3331-43CF-8CF9-A743EADAE21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BF43D01-12BB-41F2-A8BE-93E9BF5994B9}"/>
              </a:ext>
            </a:extLst>
          </p:cNvPr>
          <p:cNvGrpSpPr/>
          <p:nvPr/>
        </p:nvGrpSpPr>
        <p:grpSpPr>
          <a:xfrm>
            <a:off x="6339306" y="4690185"/>
            <a:ext cx="1030892" cy="1447454"/>
            <a:chOff x="1391478" y="2288743"/>
            <a:chExt cx="1775792" cy="206019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52A3E0B-720B-4A7E-908B-3BB79E4D144C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A92991-EEF4-4130-ADC2-5EB1D3C37CF3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94A83ED-E745-4A36-9EF9-D94DD689579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DCFC5DB-534B-4AB4-AF0C-EDD04C560689}"/>
              </a:ext>
            </a:extLst>
          </p:cNvPr>
          <p:cNvSpPr txBox="1"/>
          <p:nvPr/>
        </p:nvSpPr>
        <p:spPr>
          <a:xfrm>
            <a:off x="5791200" y="52166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957C66-18D3-41DC-9D2B-D40094B8363B}"/>
              </a:ext>
            </a:extLst>
          </p:cNvPr>
          <p:cNvSpPr txBox="1"/>
          <p:nvPr/>
        </p:nvSpPr>
        <p:spPr>
          <a:xfrm>
            <a:off x="7652838" y="52166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BA96C9-20D6-4EAE-915E-82AB13E6601E}"/>
              </a:ext>
            </a:extLst>
          </p:cNvPr>
          <p:cNvGrpSpPr/>
          <p:nvPr/>
        </p:nvGrpSpPr>
        <p:grpSpPr>
          <a:xfrm>
            <a:off x="8339270" y="4690185"/>
            <a:ext cx="1030892" cy="1447454"/>
            <a:chOff x="1391478" y="2288743"/>
            <a:chExt cx="1775792" cy="206019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7872B3B-F1E2-4544-9286-C2C0F855433C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B5FD71-52E8-4460-9BC3-A0E044179FAF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78F829C-7843-4C48-B8AC-CBB62BB8026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500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EEF68A-83A7-452A-B2CC-F40CFF2D5AA2}"/>
              </a:ext>
            </a:extLst>
          </p:cNvPr>
          <p:cNvSpPr txBox="1"/>
          <p:nvPr/>
        </p:nvSpPr>
        <p:spPr>
          <a:xfrm>
            <a:off x="4305576" y="357807"/>
            <a:ext cx="403148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A quick way of doing this is…..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2CC189-13C2-41C2-B73D-18E33DF83E92}"/>
              </a:ext>
            </a:extLst>
          </p:cNvPr>
          <p:cNvSpPr txBox="1"/>
          <p:nvPr/>
        </p:nvSpPr>
        <p:spPr>
          <a:xfrm>
            <a:off x="3864619" y="2165840"/>
            <a:ext cx="1867045" cy="31547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9900" dirty="0"/>
              <a:t>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109AE5-D65B-4279-AF63-63ED8016D5F8}"/>
              </a:ext>
            </a:extLst>
          </p:cNvPr>
          <p:cNvGrpSpPr/>
          <p:nvPr/>
        </p:nvGrpSpPr>
        <p:grpSpPr>
          <a:xfrm>
            <a:off x="6426915" y="2024877"/>
            <a:ext cx="2339106" cy="3530318"/>
            <a:chOff x="1749287" y="3233529"/>
            <a:chExt cx="4029293" cy="50247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D0CE33-F5DF-4471-BA38-CDC45D10372A}"/>
                </a:ext>
              </a:extLst>
            </p:cNvPr>
            <p:cNvSpPr txBox="1"/>
            <p:nvPr/>
          </p:nvSpPr>
          <p:spPr>
            <a:xfrm>
              <a:off x="2822870" y="3233529"/>
              <a:ext cx="1517533" cy="205891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8800" dirty="0"/>
                <a:t>3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F91E292-235F-4286-B94C-C308B756E1FA}"/>
                </a:ext>
              </a:extLst>
            </p:cNvPr>
            <p:cNvSpPr txBox="1"/>
            <p:nvPr/>
          </p:nvSpPr>
          <p:spPr>
            <a:xfrm>
              <a:off x="3226994" y="6199410"/>
              <a:ext cx="1152939" cy="205891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8800" dirty="0"/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E0E1130-2F97-4D03-A4DD-1AFA563A4CC7}"/>
                </a:ext>
              </a:extLst>
            </p:cNvPr>
            <p:cNvCxnSpPr>
              <a:cxnSpLocks/>
            </p:cNvCxnSpPr>
            <p:nvPr/>
          </p:nvCxnSpPr>
          <p:spPr>
            <a:xfrm>
              <a:off x="1749287" y="5383816"/>
              <a:ext cx="402929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00E6E32-5AA1-4525-83CF-69C14506ECF0}"/>
              </a:ext>
            </a:extLst>
          </p:cNvPr>
          <p:cNvCxnSpPr/>
          <p:nvPr/>
        </p:nvCxnSpPr>
        <p:spPr>
          <a:xfrm flipH="1" flipV="1">
            <a:off x="5910470" y="4492487"/>
            <a:ext cx="1139687" cy="583096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5DBDAD9-3D8F-4C1D-95CE-7617F63280E6}"/>
              </a:ext>
            </a:extLst>
          </p:cNvPr>
          <p:cNvSpPr txBox="1"/>
          <p:nvPr/>
        </p:nvSpPr>
        <p:spPr>
          <a:xfrm>
            <a:off x="6267256" y="4890917"/>
            <a:ext cx="545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X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5FF7836-4628-41B4-AD3B-A06E79897807}"/>
              </a:ext>
            </a:extLst>
          </p:cNvPr>
          <p:cNvCxnSpPr>
            <a:cxnSpLocks/>
          </p:cNvCxnSpPr>
          <p:nvPr/>
        </p:nvCxnSpPr>
        <p:spPr>
          <a:xfrm flipV="1">
            <a:off x="5871021" y="2490623"/>
            <a:ext cx="1111787" cy="675269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3B63762-C05A-4D7E-802B-3CDFB27ED2F1}"/>
              </a:ext>
            </a:extLst>
          </p:cNvPr>
          <p:cNvSpPr txBox="1"/>
          <p:nvPr/>
        </p:nvSpPr>
        <p:spPr>
          <a:xfrm flipH="1">
            <a:off x="5871021" y="1967083"/>
            <a:ext cx="548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+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56A843-0B32-4777-B90D-8AAE48CF06D4}"/>
              </a:ext>
            </a:extLst>
          </p:cNvPr>
          <p:cNvSpPr txBox="1"/>
          <p:nvPr/>
        </p:nvSpPr>
        <p:spPr>
          <a:xfrm>
            <a:off x="9163884" y="3631591"/>
            <a:ext cx="2862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Then add the extra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32 + 3 = 35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798215-A4AA-40A2-8339-9298D2ED97BD}"/>
              </a:ext>
            </a:extLst>
          </p:cNvPr>
          <p:cNvSpPr txBox="1"/>
          <p:nvPr/>
        </p:nvSpPr>
        <p:spPr>
          <a:xfrm>
            <a:off x="9044614" y="1965563"/>
            <a:ext cx="2862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Multiply the denominator by the whole number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4 x 8 = 32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F65B304-A4CA-4492-B607-FA60677A8053}"/>
              </a:ext>
            </a:extLst>
          </p:cNvPr>
          <p:cNvCxnSpPr>
            <a:cxnSpLocks/>
          </p:cNvCxnSpPr>
          <p:nvPr/>
        </p:nvCxnSpPr>
        <p:spPr>
          <a:xfrm>
            <a:off x="10595116" y="4664765"/>
            <a:ext cx="0" cy="543339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F2983FC-3586-4113-82F5-147227434306}"/>
              </a:ext>
            </a:extLst>
          </p:cNvPr>
          <p:cNvGrpSpPr/>
          <p:nvPr/>
        </p:nvGrpSpPr>
        <p:grpSpPr>
          <a:xfrm>
            <a:off x="10079670" y="5208104"/>
            <a:ext cx="1030892" cy="1447454"/>
            <a:chOff x="1391478" y="2288743"/>
            <a:chExt cx="1775792" cy="2060197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DC6F4F-364D-4F68-9BD9-32C43D53A4B8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3232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8E9252E-3E53-4488-A0CE-F5414273C451}"/>
                </a:ext>
              </a:extLst>
            </p:cNvPr>
            <p:cNvSpPr txBox="1"/>
            <p:nvPr/>
          </p:nvSpPr>
          <p:spPr>
            <a:xfrm>
              <a:off x="1749287" y="3429001"/>
              <a:ext cx="1152939" cy="91993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14A6A45-4771-43DF-AC9D-A2339ABDE7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054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E86C39-5C29-424C-9987-8128C42DB4FE}"/>
              </a:ext>
            </a:extLst>
          </p:cNvPr>
          <p:cNvSpPr txBox="1"/>
          <p:nvPr/>
        </p:nvSpPr>
        <p:spPr>
          <a:xfrm>
            <a:off x="1395675" y="357807"/>
            <a:ext cx="985122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What’s the difference between a mixed number and an improper fraction?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91CDF8-3BE6-424D-928D-BDEA31CE592F}"/>
              </a:ext>
            </a:extLst>
          </p:cNvPr>
          <p:cNvSpPr txBox="1"/>
          <p:nvPr/>
        </p:nvSpPr>
        <p:spPr>
          <a:xfrm>
            <a:off x="2133682" y="1895061"/>
            <a:ext cx="235218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/>
              <a:t>Mixed number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8483A0-72D0-43C6-A231-DD02C88F73B5}"/>
              </a:ext>
            </a:extLst>
          </p:cNvPr>
          <p:cNvSpPr txBox="1"/>
          <p:nvPr/>
        </p:nvSpPr>
        <p:spPr>
          <a:xfrm>
            <a:off x="7838258" y="1947075"/>
            <a:ext cx="2962671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/>
              <a:t>Improper fractions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75CB2F-7AE3-412F-AE3D-0513534130E8}"/>
              </a:ext>
            </a:extLst>
          </p:cNvPr>
          <p:cNvSpPr txBox="1"/>
          <p:nvPr/>
        </p:nvSpPr>
        <p:spPr>
          <a:xfrm>
            <a:off x="832458" y="1051830"/>
            <a:ext cx="1120051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Both express a fraction that is greater than one.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8131BA-F442-4D44-8252-4D4996FD74FC}"/>
              </a:ext>
            </a:extLst>
          </p:cNvPr>
          <p:cNvCxnSpPr/>
          <p:nvPr/>
        </p:nvCxnSpPr>
        <p:spPr>
          <a:xfrm>
            <a:off x="6467061" y="1895061"/>
            <a:ext cx="0" cy="47442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FEDAC3-774C-4673-91F9-F60FD0214AF9}"/>
              </a:ext>
            </a:extLst>
          </p:cNvPr>
          <p:cNvSpPr txBox="1"/>
          <p:nvPr/>
        </p:nvSpPr>
        <p:spPr>
          <a:xfrm>
            <a:off x="1040294" y="2905780"/>
            <a:ext cx="5148469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mixed number is made up of a whole number and a proper fraction (a fraction less than one).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745D41-C3D2-4F5E-AF64-BD2338024231}"/>
              </a:ext>
            </a:extLst>
          </p:cNvPr>
          <p:cNvSpPr txBox="1"/>
          <p:nvPr/>
        </p:nvSpPr>
        <p:spPr>
          <a:xfrm>
            <a:off x="6745360" y="2902708"/>
            <a:ext cx="5148469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An improper fraction has a numerator which is larger than the denominator.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CFE0F5-7B94-4F41-AE56-CF87D4BCEA7B}"/>
              </a:ext>
            </a:extLst>
          </p:cNvPr>
          <p:cNvGrpSpPr/>
          <p:nvPr/>
        </p:nvGrpSpPr>
        <p:grpSpPr>
          <a:xfrm>
            <a:off x="3127514" y="4678664"/>
            <a:ext cx="1358350" cy="1520499"/>
            <a:chOff x="1391478" y="2288743"/>
            <a:chExt cx="1775792" cy="198332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0AAF10B-C362-4398-899E-69EBB180BCF3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C91DB2-FE63-4012-BEA1-A713BE8E3D3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3078591-6E4D-459A-B681-DFCCE89F7B1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5E88889-824A-4D87-A39D-D217093E3E4D}"/>
              </a:ext>
            </a:extLst>
          </p:cNvPr>
          <p:cNvGrpSpPr/>
          <p:nvPr/>
        </p:nvGrpSpPr>
        <p:grpSpPr>
          <a:xfrm>
            <a:off x="7613374" y="4642726"/>
            <a:ext cx="1358350" cy="1520499"/>
            <a:chOff x="1391478" y="2288743"/>
            <a:chExt cx="1775792" cy="198332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2EA7CF-CA3F-4CD1-91F8-FE68E882252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295DBD-35C2-4DF2-8D79-324F03104FD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1EFDD3E-C4A9-4591-AB5D-E1754D73BFF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5864FF-32CC-4910-80D3-D43BA380F059}"/>
              </a:ext>
            </a:extLst>
          </p:cNvPr>
          <p:cNvCxnSpPr/>
          <p:nvPr/>
        </p:nvCxnSpPr>
        <p:spPr>
          <a:xfrm>
            <a:off x="9130748" y="4935113"/>
            <a:ext cx="1205948" cy="2923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7819D5-B87E-4838-A7D7-7C34F630A85D}"/>
              </a:ext>
            </a:extLst>
          </p:cNvPr>
          <p:cNvSpPr txBox="1"/>
          <p:nvPr/>
        </p:nvSpPr>
        <p:spPr>
          <a:xfrm>
            <a:off x="9899373" y="5367038"/>
            <a:ext cx="199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Numerator is larger than the denominator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A44101-1782-40C5-B567-B359EC075AA3}"/>
              </a:ext>
            </a:extLst>
          </p:cNvPr>
          <p:cNvSpPr txBox="1"/>
          <p:nvPr/>
        </p:nvSpPr>
        <p:spPr>
          <a:xfrm>
            <a:off x="1918624" y="4898229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2C8286-4E15-44C7-8EE7-7EA4B11FF4BD}"/>
              </a:ext>
            </a:extLst>
          </p:cNvPr>
          <p:cNvSpPr txBox="1"/>
          <p:nvPr/>
        </p:nvSpPr>
        <p:spPr>
          <a:xfrm>
            <a:off x="4761299" y="4593608"/>
            <a:ext cx="1233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whole number is 1 and an improper fraction 8/12 </a:t>
            </a:r>
          </a:p>
        </p:txBody>
      </p:sp>
    </p:spTree>
    <p:extLst>
      <p:ext uri="{BB962C8B-B14F-4D97-AF65-F5344CB8AC3E}">
        <p14:creationId xmlns:p14="http://schemas.microsoft.com/office/powerpoint/2010/main" val="287032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587DEB-E034-494D-98B9-E412E286CC2A}"/>
              </a:ext>
            </a:extLst>
          </p:cNvPr>
          <p:cNvSpPr txBox="1"/>
          <p:nvPr/>
        </p:nvSpPr>
        <p:spPr>
          <a:xfrm>
            <a:off x="3029379" y="357807"/>
            <a:ext cx="658385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Converting improper fractions to mixed numbers.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C9A20A3-5DFC-4D74-9A81-3262AFB40E11}"/>
              </a:ext>
            </a:extLst>
          </p:cNvPr>
          <p:cNvGrpSpPr/>
          <p:nvPr/>
        </p:nvGrpSpPr>
        <p:grpSpPr>
          <a:xfrm>
            <a:off x="1835427" y="1713996"/>
            <a:ext cx="1358350" cy="1520499"/>
            <a:chOff x="1391478" y="2288743"/>
            <a:chExt cx="1775792" cy="198332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4406C04-53B1-4D4D-BC83-4AE438EB706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6BBB761-DE3A-4F5D-8357-832799E09389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A6AE4B-BA2D-41FF-8A33-5B3196396FD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FB3AA0C-738E-4885-BA00-A562C281978C}"/>
              </a:ext>
            </a:extLst>
          </p:cNvPr>
          <p:cNvCxnSpPr>
            <a:cxnSpLocks/>
          </p:cNvCxnSpPr>
          <p:nvPr/>
        </p:nvCxnSpPr>
        <p:spPr>
          <a:xfrm>
            <a:off x="3379304" y="2438308"/>
            <a:ext cx="348532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503D3C-D2A6-416E-AB69-79B70DC116C7}"/>
              </a:ext>
            </a:extLst>
          </p:cNvPr>
          <p:cNvSpPr txBox="1"/>
          <p:nvPr/>
        </p:nvSpPr>
        <p:spPr>
          <a:xfrm>
            <a:off x="4124740" y="1590884"/>
            <a:ext cx="1994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use a diagram to help us understand this.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6AC1C67-EEF1-4370-8F20-5F3BB42F3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79723"/>
              </p:ext>
            </p:extLst>
          </p:nvPr>
        </p:nvGraphicFramePr>
        <p:xfrm>
          <a:off x="8033808" y="2217325"/>
          <a:ext cx="3769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731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1884731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4B6A54B-F1E1-4FAB-B92E-77E82C61A56C}"/>
              </a:ext>
            </a:extLst>
          </p:cNvPr>
          <p:cNvSpPr txBox="1"/>
          <p:nvPr/>
        </p:nvSpPr>
        <p:spPr>
          <a:xfrm>
            <a:off x="8033808" y="1667828"/>
            <a:ext cx="3511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need to shade in 7 halves.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C77DBDE-2127-4A89-932E-85F1E1530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653971"/>
              </p:ext>
            </p:extLst>
          </p:nvPr>
        </p:nvGraphicFramePr>
        <p:xfrm>
          <a:off x="8033808" y="2799108"/>
          <a:ext cx="3769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731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1884731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6D9273E-9DBD-4D41-B3D7-50EF1B232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372478"/>
              </p:ext>
            </p:extLst>
          </p:nvPr>
        </p:nvGraphicFramePr>
        <p:xfrm>
          <a:off x="8033808" y="3380891"/>
          <a:ext cx="3769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731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1884731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16C5252-97C1-4863-B146-58F527FBB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584680"/>
              </p:ext>
            </p:extLst>
          </p:nvPr>
        </p:nvGraphicFramePr>
        <p:xfrm>
          <a:off x="8033808" y="3993280"/>
          <a:ext cx="37694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731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1884731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D44C0AE-A0B3-4DD1-9F37-879D7569B318}"/>
              </a:ext>
            </a:extLst>
          </p:cNvPr>
          <p:cNvCxnSpPr>
            <a:cxnSpLocks/>
          </p:cNvCxnSpPr>
          <p:nvPr/>
        </p:nvCxnSpPr>
        <p:spPr>
          <a:xfrm flipH="1">
            <a:off x="6864626" y="3835399"/>
            <a:ext cx="874642" cy="8432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747E4C1-79BB-4D86-8044-AD37AE1F96F9}"/>
              </a:ext>
            </a:extLst>
          </p:cNvPr>
          <p:cNvSpPr txBox="1"/>
          <p:nvPr/>
        </p:nvSpPr>
        <p:spPr>
          <a:xfrm>
            <a:off x="4759504" y="3993280"/>
            <a:ext cx="271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As a mixed number …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C04258-8DCD-4DB4-96FF-2E6725DB7C98}"/>
              </a:ext>
            </a:extLst>
          </p:cNvPr>
          <p:cNvGrpSpPr/>
          <p:nvPr/>
        </p:nvGrpSpPr>
        <p:grpSpPr>
          <a:xfrm>
            <a:off x="6096000" y="4915730"/>
            <a:ext cx="1358350" cy="1520499"/>
            <a:chOff x="1391478" y="2288743"/>
            <a:chExt cx="1775792" cy="1983326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6F60C5D-0D3C-4AA3-8893-CC34D9F3CAEE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7588C01-2FBD-4211-B972-0DC569EB0D34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A347434-95D2-4C5F-A58A-E239FFCE8AD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E268367C-1E56-45C0-8281-1F4B95CDD991}"/>
              </a:ext>
            </a:extLst>
          </p:cNvPr>
          <p:cNvSpPr txBox="1"/>
          <p:nvPr/>
        </p:nvSpPr>
        <p:spPr>
          <a:xfrm>
            <a:off x="5075586" y="5075816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1DEB43-2A6F-41ED-A9BC-A6F1C36E1C84}"/>
              </a:ext>
            </a:extLst>
          </p:cNvPr>
          <p:cNvSpPr txBox="1"/>
          <p:nvPr/>
        </p:nvSpPr>
        <p:spPr>
          <a:xfrm>
            <a:off x="2389343" y="5506703"/>
            <a:ext cx="2719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There are 3 whole bars shaded.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1F010B-659A-4D24-9974-DBE7D2028A5E}"/>
              </a:ext>
            </a:extLst>
          </p:cNvPr>
          <p:cNvSpPr txBox="1"/>
          <p:nvPr/>
        </p:nvSpPr>
        <p:spPr>
          <a:xfrm>
            <a:off x="7478874" y="5536157"/>
            <a:ext cx="271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And ½ of a bar.</a:t>
            </a:r>
          </a:p>
        </p:txBody>
      </p:sp>
    </p:spTree>
    <p:extLst>
      <p:ext uri="{BB962C8B-B14F-4D97-AF65-F5344CB8AC3E}">
        <p14:creationId xmlns:p14="http://schemas.microsoft.com/office/powerpoint/2010/main" val="21771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587DEB-E034-494D-98B9-E412E286CC2A}"/>
              </a:ext>
            </a:extLst>
          </p:cNvPr>
          <p:cNvSpPr txBox="1"/>
          <p:nvPr/>
        </p:nvSpPr>
        <p:spPr>
          <a:xfrm>
            <a:off x="3029379" y="357807"/>
            <a:ext cx="658385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Converting improper fractions to mixed numbers.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C9A20A3-5DFC-4D74-9A81-3262AFB40E11}"/>
              </a:ext>
            </a:extLst>
          </p:cNvPr>
          <p:cNvGrpSpPr/>
          <p:nvPr/>
        </p:nvGrpSpPr>
        <p:grpSpPr>
          <a:xfrm>
            <a:off x="1835427" y="1713996"/>
            <a:ext cx="1358350" cy="1520499"/>
            <a:chOff x="1391478" y="2288743"/>
            <a:chExt cx="1775792" cy="198332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4406C04-53B1-4D4D-BC83-4AE438EB706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6BBB761-DE3A-4F5D-8357-832799E09389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A6AE4B-BA2D-41FF-8A33-5B3196396FD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FB3AA0C-738E-4885-BA00-A562C281978C}"/>
              </a:ext>
            </a:extLst>
          </p:cNvPr>
          <p:cNvCxnSpPr>
            <a:cxnSpLocks/>
          </p:cNvCxnSpPr>
          <p:nvPr/>
        </p:nvCxnSpPr>
        <p:spPr>
          <a:xfrm>
            <a:off x="3379304" y="2438308"/>
            <a:ext cx="348532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503D3C-D2A6-416E-AB69-79B70DC116C7}"/>
              </a:ext>
            </a:extLst>
          </p:cNvPr>
          <p:cNvSpPr txBox="1"/>
          <p:nvPr/>
        </p:nvSpPr>
        <p:spPr>
          <a:xfrm>
            <a:off x="4124740" y="1590884"/>
            <a:ext cx="1994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use a diagram to help us understand this.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6AC1C67-EEF1-4370-8F20-5F3BB42F3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239589"/>
              </p:ext>
            </p:extLst>
          </p:nvPr>
        </p:nvGraphicFramePr>
        <p:xfrm>
          <a:off x="8033808" y="2217325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366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2834621091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1920151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4B6A54B-F1E1-4FAB-B92E-77E82C61A56C}"/>
              </a:ext>
            </a:extLst>
          </p:cNvPr>
          <p:cNvSpPr txBox="1"/>
          <p:nvPr/>
        </p:nvSpPr>
        <p:spPr>
          <a:xfrm>
            <a:off x="8033808" y="1667828"/>
            <a:ext cx="3511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need to shade in 6 quarters.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C77DBDE-2127-4A89-932E-85F1E1530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0594"/>
              </p:ext>
            </p:extLst>
          </p:nvPr>
        </p:nvGraphicFramePr>
        <p:xfrm>
          <a:off x="8033808" y="2799108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366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1722940872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840718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D44C0AE-A0B3-4DD1-9F37-879D7569B318}"/>
              </a:ext>
            </a:extLst>
          </p:cNvPr>
          <p:cNvCxnSpPr>
            <a:cxnSpLocks/>
          </p:cNvCxnSpPr>
          <p:nvPr/>
        </p:nvCxnSpPr>
        <p:spPr>
          <a:xfrm flipH="1">
            <a:off x="6864626" y="3234495"/>
            <a:ext cx="1169182" cy="14441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747E4C1-79BB-4D86-8044-AD37AE1F96F9}"/>
              </a:ext>
            </a:extLst>
          </p:cNvPr>
          <p:cNvSpPr txBox="1"/>
          <p:nvPr/>
        </p:nvSpPr>
        <p:spPr>
          <a:xfrm>
            <a:off x="4745931" y="3887868"/>
            <a:ext cx="271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As a mixed number …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C04258-8DCD-4DB4-96FF-2E6725DB7C98}"/>
              </a:ext>
            </a:extLst>
          </p:cNvPr>
          <p:cNvGrpSpPr/>
          <p:nvPr/>
        </p:nvGrpSpPr>
        <p:grpSpPr>
          <a:xfrm>
            <a:off x="6096000" y="4915730"/>
            <a:ext cx="1358350" cy="1520499"/>
            <a:chOff x="1391478" y="2288743"/>
            <a:chExt cx="1775792" cy="1983326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6F60C5D-0D3C-4AA3-8893-CC34D9F3CAEE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7588C01-2FBD-4211-B972-0DC569EB0D34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A347434-95D2-4C5F-A58A-E239FFCE8AD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E268367C-1E56-45C0-8281-1F4B95CDD991}"/>
              </a:ext>
            </a:extLst>
          </p:cNvPr>
          <p:cNvSpPr txBox="1"/>
          <p:nvPr/>
        </p:nvSpPr>
        <p:spPr>
          <a:xfrm>
            <a:off x="5075586" y="5075816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1DEB43-2A6F-41ED-A9BC-A6F1C36E1C84}"/>
              </a:ext>
            </a:extLst>
          </p:cNvPr>
          <p:cNvSpPr txBox="1"/>
          <p:nvPr/>
        </p:nvSpPr>
        <p:spPr>
          <a:xfrm>
            <a:off x="2389343" y="5506703"/>
            <a:ext cx="2719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There is 1 whole bar shaded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1F010B-659A-4D24-9974-DBE7D2028A5E}"/>
              </a:ext>
            </a:extLst>
          </p:cNvPr>
          <p:cNvSpPr txBox="1"/>
          <p:nvPr/>
        </p:nvSpPr>
        <p:spPr>
          <a:xfrm>
            <a:off x="7478874" y="5536157"/>
            <a:ext cx="2719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And 2/4 of a bar. We can simplify this to ½. </a:t>
            </a:r>
          </a:p>
        </p:txBody>
      </p:sp>
    </p:spTree>
    <p:extLst>
      <p:ext uri="{BB962C8B-B14F-4D97-AF65-F5344CB8AC3E}">
        <p14:creationId xmlns:p14="http://schemas.microsoft.com/office/powerpoint/2010/main" val="314959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16D1B1-EBE3-4614-B6C0-FF179FBB5B35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06C567C-BC39-4ACD-9254-160BAD9683F2}"/>
              </a:ext>
            </a:extLst>
          </p:cNvPr>
          <p:cNvGrpSpPr/>
          <p:nvPr/>
        </p:nvGrpSpPr>
        <p:grpSpPr>
          <a:xfrm>
            <a:off x="3087970" y="1926219"/>
            <a:ext cx="1358350" cy="1520499"/>
            <a:chOff x="1391478" y="2288743"/>
            <a:chExt cx="1775792" cy="198332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790DC4-32A8-4BB0-B20E-C34B34EAA84B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E86E02-4922-4262-9A99-46F250BB40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5EF8738-6C9A-436F-BC18-6061962E5DB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75CE50E-AE16-4EF6-A80A-0AD5B33E4B05}"/>
              </a:ext>
            </a:extLst>
          </p:cNvPr>
          <p:cNvSpPr txBox="1"/>
          <p:nvPr/>
        </p:nvSpPr>
        <p:spPr>
          <a:xfrm>
            <a:off x="1688317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Look at the denominator first.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A971DA-ED29-4339-A050-4B1B82088260}"/>
              </a:ext>
            </a:extLst>
          </p:cNvPr>
          <p:cNvSpPr txBox="1"/>
          <p:nvPr/>
        </p:nvSpPr>
        <p:spPr>
          <a:xfrm>
            <a:off x="3767145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There are 5 fifths in a whole bar.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EFAF5C-CA5E-4B95-9EBE-B468F1EE8654}"/>
              </a:ext>
            </a:extLst>
          </p:cNvPr>
          <p:cNvSpPr txBox="1"/>
          <p:nvPr/>
        </p:nvSpPr>
        <p:spPr>
          <a:xfrm>
            <a:off x="5735092" y="4485954"/>
            <a:ext cx="16525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How many whole groups of 5 can you make out of 12?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D927B1-DEC4-42A7-9B41-6A1F19E38284}"/>
              </a:ext>
            </a:extLst>
          </p:cNvPr>
          <p:cNvCxnSpPr>
            <a:cxnSpLocks/>
          </p:cNvCxnSpPr>
          <p:nvPr/>
        </p:nvCxnSpPr>
        <p:spPr>
          <a:xfrm flipV="1">
            <a:off x="6561375" y="332629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A7AFE9-9ACF-4756-BBC4-F181E247546F}"/>
              </a:ext>
            </a:extLst>
          </p:cNvPr>
          <p:cNvSpPr txBox="1"/>
          <p:nvPr/>
        </p:nvSpPr>
        <p:spPr>
          <a:xfrm>
            <a:off x="6120418" y="1979130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47DC89-C724-441B-B1FE-C11224148DC5}"/>
              </a:ext>
            </a:extLst>
          </p:cNvPr>
          <p:cNvSpPr txBox="1"/>
          <p:nvPr/>
        </p:nvSpPr>
        <p:spPr>
          <a:xfrm>
            <a:off x="7737507" y="4480484"/>
            <a:ext cx="165256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4. How many fifths left over?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8E4BDD6-BA71-44B9-BA6B-A753619651C7}"/>
              </a:ext>
            </a:extLst>
          </p:cNvPr>
          <p:cNvGrpSpPr/>
          <p:nvPr/>
        </p:nvGrpSpPr>
        <p:grpSpPr>
          <a:xfrm>
            <a:off x="7370986" y="1800327"/>
            <a:ext cx="1358350" cy="1520499"/>
            <a:chOff x="1391478" y="2288743"/>
            <a:chExt cx="1775792" cy="198332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828CC00-EABC-4BDC-9D65-CEE04BE798AD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E5BDFCB-E2B5-4F81-8B3D-1F51C6FCB7C4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414FB4A-74C1-4150-83A7-AF8D32C67BE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E4CCD6-5772-4700-9972-E6D5349620F8}"/>
              </a:ext>
            </a:extLst>
          </p:cNvPr>
          <p:cNvCxnSpPr>
            <a:cxnSpLocks/>
          </p:cNvCxnSpPr>
          <p:nvPr/>
        </p:nvCxnSpPr>
        <p:spPr>
          <a:xfrm flipV="1">
            <a:off x="8153721" y="332082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09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16D1B1-EBE3-4614-B6C0-FF179FBB5B35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06C567C-BC39-4ACD-9254-160BAD9683F2}"/>
              </a:ext>
            </a:extLst>
          </p:cNvPr>
          <p:cNvGrpSpPr/>
          <p:nvPr/>
        </p:nvGrpSpPr>
        <p:grpSpPr>
          <a:xfrm>
            <a:off x="3087970" y="1926219"/>
            <a:ext cx="1358350" cy="1520499"/>
            <a:chOff x="1391478" y="2288743"/>
            <a:chExt cx="1775792" cy="198332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790DC4-32A8-4BB0-B20E-C34B34EAA84B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E86E02-4922-4262-9A99-46F250BB40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5EF8738-6C9A-436F-BC18-6061962E5DB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75CE50E-AE16-4EF6-A80A-0AD5B33E4B05}"/>
              </a:ext>
            </a:extLst>
          </p:cNvPr>
          <p:cNvSpPr txBox="1"/>
          <p:nvPr/>
        </p:nvSpPr>
        <p:spPr>
          <a:xfrm>
            <a:off x="1688317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Look at the denominator first.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A971DA-ED29-4339-A050-4B1B82088260}"/>
              </a:ext>
            </a:extLst>
          </p:cNvPr>
          <p:cNvSpPr txBox="1"/>
          <p:nvPr/>
        </p:nvSpPr>
        <p:spPr>
          <a:xfrm>
            <a:off x="3767145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There are 3 thirds in a whole bar.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EFAF5C-CA5E-4B95-9EBE-B468F1EE8654}"/>
              </a:ext>
            </a:extLst>
          </p:cNvPr>
          <p:cNvSpPr txBox="1"/>
          <p:nvPr/>
        </p:nvSpPr>
        <p:spPr>
          <a:xfrm>
            <a:off x="5735092" y="4485954"/>
            <a:ext cx="16525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How many whole groups of 3 can you make out of 10?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D927B1-DEC4-42A7-9B41-6A1F19E38284}"/>
              </a:ext>
            </a:extLst>
          </p:cNvPr>
          <p:cNvCxnSpPr>
            <a:cxnSpLocks/>
          </p:cNvCxnSpPr>
          <p:nvPr/>
        </p:nvCxnSpPr>
        <p:spPr>
          <a:xfrm flipV="1">
            <a:off x="6561375" y="332629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A7AFE9-9ACF-4756-BBC4-F181E247546F}"/>
              </a:ext>
            </a:extLst>
          </p:cNvPr>
          <p:cNvSpPr txBox="1"/>
          <p:nvPr/>
        </p:nvSpPr>
        <p:spPr>
          <a:xfrm>
            <a:off x="6120418" y="1979130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47DC89-C724-441B-B1FE-C11224148DC5}"/>
              </a:ext>
            </a:extLst>
          </p:cNvPr>
          <p:cNvSpPr txBox="1"/>
          <p:nvPr/>
        </p:nvSpPr>
        <p:spPr>
          <a:xfrm>
            <a:off x="7737507" y="448048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4. How many thirds left over?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8E4BDD6-BA71-44B9-BA6B-A753619651C7}"/>
              </a:ext>
            </a:extLst>
          </p:cNvPr>
          <p:cNvGrpSpPr/>
          <p:nvPr/>
        </p:nvGrpSpPr>
        <p:grpSpPr>
          <a:xfrm>
            <a:off x="7370986" y="1800327"/>
            <a:ext cx="1358350" cy="1520499"/>
            <a:chOff x="1391478" y="2288743"/>
            <a:chExt cx="1775792" cy="198332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828CC00-EABC-4BDC-9D65-CEE04BE798AD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E5BDFCB-E2B5-4F81-8B3D-1F51C6FCB7C4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414FB4A-74C1-4150-83A7-AF8D32C67BE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E4CCD6-5772-4700-9972-E6D5349620F8}"/>
              </a:ext>
            </a:extLst>
          </p:cNvPr>
          <p:cNvCxnSpPr>
            <a:cxnSpLocks/>
          </p:cNvCxnSpPr>
          <p:nvPr/>
        </p:nvCxnSpPr>
        <p:spPr>
          <a:xfrm flipV="1">
            <a:off x="8153721" y="332082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27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16D1B1-EBE3-4614-B6C0-FF179FBB5B35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06C567C-BC39-4ACD-9254-160BAD9683F2}"/>
              </a:ext>
            </a:extLst>
          </p:cNvPr>
          <p:cNvGrpSpPr/>
          <p:nvPr/>
        </p:nvGrpSpPr>
        <p:grpSpPr>
          <a:xfrm>
            <a:off x="3087970" y="1926219"/>
            <a:ext cx="1358350" cy="1520499"/>
            <a:chOff x="1391478" y="2288743"/>
            <a:chExt cx="1775792" cy="198332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790DC4-32A8-4BB0-B20E-C34B34EAA84B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19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E86E02-4922-4262-9A99-46F250BB40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5EF8738-6C9A-436F-BC18-6061962E5DB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75CE50E-AE16-4EF6-A80A-0AD5B33E4B05}"/>
              </a:ext>
            </a:extLst>
          </p:cNvPr>
          <p:cNvSpPr txBox="1"/>
          <p:nvPr/>
        </p:nvSpPr>
        <p:spPr>
          <a:xfrm>
            <a:off x="1688317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Look at the denominator first.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A971DA-ED29-4339-A050-4B1B82088260}"/>
              </a:ext>
            </a:extLst>
          </p:cNvPr>
          <p:cNvSpPr txBox="1"/>
          <p:nvPr/>
        </p:nvSpPr>
        <p:spPr>
          <a:xfrm>
            <a:off x="3767145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There are 4 quarters in a whole bar.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EFAF5C-CA5E-4B95-9EBE-B468F1EE8654}"/>
              </a:ext>
            </a:extLst>
          </p:cNvPr>
          <p:cNvSpPr txBox="1"/>
          <p:nvPr/>
        </p:nvSpPr>
        <p:spPr>
          <a:xfrm>
            <a:off x="5735092" y="4485954"/>
            <a:ext cx="16525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How many whole groups of 4 can you make out of 19?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D927B1-DEC4-42A7-9B41-6A1F19E38284}"/>
              </a:ext>
            </a:extLst>
          </p:cNvPr>
          <p:cNvCxnSpPr>
            <a:cxnSpLocks/>
          </p:cNvCxnSpPr>
          <p:nvPr/>
        </p:nvCxnSpPr>
        <p:spPr>
          <a:xfrm flipV="1">
            <a:off x="6561375" y="332629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A7AFE9-9ACF-4756-BBC4-F181E247546F}"/>
              </a:ext>
            </a:extLst>
          </p:cNvPr>
          <p:cNvSpPr txBox="1"/>
          <p:nvPr/>
        </p:nvSpPr>
        <p:spPr>
          <a:xfrm>
            <a:off x="6120418" y="1979130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47DC89-C724-441B-B1FE-C11224148DC5}"/>
              </a:ext>
            </a:extLst>
          </p:cNvPr>
          <p:cNvSpPr txBox="1"/>
          <p:nvPr/>
        </p:nvSpPr>
        <p:spPr>
          <a:xfrm>
            <a:off x="7737507" y="448048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4. How many quarters left over?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8E4BDD6-BA71-44B9-BA6B-A753619651C7}"/>
              </a:ext>
            </a:extLst>
          </p:cNvPr>
          <p:cNvGrpSpPr/>
          <p:nvPr/>
        </p:nvGrpSpPr>
        <p:grpSpPr>
          <a:xfrm>
            <a:off x="7370986" y="1800327"/>
            <a:ext cx="1358350" cy="1520499"/>
            <a:chOff x="1391478" y="2288743"/>
            <a:chExt cx="1775792" cy="198332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828CC00-EABC-4BDC-9D65-CEE04BE798AD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E5BDFCB-E2B5-4F81-8B3D-1F51C6FCB7C4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414FB4A-74C1-4150-83A7-AF8D32C67BE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E4CCD6-5772-4700-9972-E6D5349620F8}"/>
              </a:ext>
            </a:extLst>
          </p:cNvPr>
          <p:cNvCxnSpPr>
            <a:cxnSpLocks/>
          </p:cNvCxnSpPr>
          <p:nvPr/>
        </p:nvCxnSpPr>
        <p:spPr>
          <a:xfrm flipV="1">
            <a:off x="8153721" y="332082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20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16D1B1-EBE3-4614-B6C0-FF179FBB5B35}"/>
              </a:ext>
            </a:extLst>
          </p:cNvPr>
          <p:cNvSpPr txBox="1"/>
          <p:nvPr/>
        </p:nvSpPr>
        <p:spPr>
          <a:xfrm>
            <a:off x="3780394" y="357807"/>
            <a:ext cx="5081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We can do this without a fraction bar.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06C567C-BC39-4ACD-9254-160BAD9683F2}"/>
              </a:ext>
            </a:extLst>
          </p:cNvPr>
          <p:cNvGrpSpPr/>
          <p:nvPr/>
        </p:nvGrpSpPr>
        <p:grpSpPr>
          <a:xfrm>
            <a:off x="3087970" y="1926219"/>
            <a:ext cx="1358350" cy="1520499"/>
            <a:chOff x="1391478" y="2288743"/>
            <a:chExt cx="1775792" cy="198332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790DC4-32A8-4BB0-B20E-C34B34EAA84B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41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E86E02-4922-4262-9A99-46F250BB40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5EF8738-6C9A-436F-BC18-6061962E5DB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75CE50E-AE16-4EF6-A80A-0AD5B33E4B05}"/>
              </a:ext>
            </a:extLst>
          </p:cNvPr>
          <p:cNvSpPr txBox="1"/>
          <p:nvPr/>
        </p:nvSpPr>
        <p:spPr>
          <a:xfrm>
            <a:off x="1688317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Look at the denominator first.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A971DA-ED29-4339-A050-4B1B82088260}"/>
              </a:ext>
            </a:extLst>
          </p:cNvPr>
          <p:cNvSpPr txBox="1"/>
          <p:nvPr/>
        </p:nvSpPr>
        <p:spPr>
          <a:xfrm>
            <a:off x="3767145" y="448595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There are 8 eights in a whole bar.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EFAF5C-CA5E-4B95-9EBE-B468F1EE8654}"/>
              </a:ext>
            </a:extLst>
          </p:cNvPr>
          <p:cNvSpPr txBox="1"/>
          <p:nvPr/>
        </p:nvSpPr>
        <p:spPr>
          <a:xfrm>
            <a:off x="5735092" y="4485954"/>
            <a:ext cx="16525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How many whole groups of 8 can you make out of 38?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D927B1-DEC4-42A7-9B41-6A1F19E38284}"/>
              </a:ext>
            </a:extLst>
          </p:cNvPr>
          <p:cNvCxnSpPr>
            <a:cxnSpLocks/>
          </p:cNvCxnSpPr>
          <p:nvPr/>
        </p:nvCxnSpPr>
        <p:spPr>
          <a:xfrm flipV="1">
            <a:off x="6561375" y="332629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A7AFE9-9ACF-4756-BBC4-F181E247546F}"/>
              </a:ext>
            </a:extLst>
          </p:cNvPr>
          <p:cNvSpPr txBox="1"/>
          <p:nvPr/>
        </p:nvSpPr>
        <p:spPr>
          <a:xfrm>
            <a:off x="6120418" y="1979130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47DC89-C724-441B-B1FE-C11224148DC5}"/>
              </a:ext>
            </a:extLst>
          </p:cNvPr>
          <p:cNvSpPr txBox="1"/>
          <p:nvPr/>
        </p:nvSpPr>
        <p:spPr>
          <a:xfrm>
            <a:off x="7737507" y="4480484"/>
            <a:ext cx="165256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4. How many </a:t>
            </a:r>
            <a:r>
              <a:rPr lang="en-GB" dirty="0" err="1"/>
              <a:t>eigths</a:t>
            </a:r>
            <a:r>
              <a:rPr lang="en-GB" dirty="0"/>
              <a:t> left over?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8E4BDD6-BA71-44B9-BA6B-A753619651C7}"/>
              </a:ext>
            </a:extLst>
          </p:cNvPr>
          <p:cNvGrpSpPr/>
          <p:nvPr/>
        </p:nvGrpSpPr>
        <p:grpSpPr>
          <a:xfrm>
            <a:off x="7370986" y="1800327"/>
            <a:ext cx="1358350" cy="1520499"/>
            <a:chOff x="1391478" y="2288743"/>
            <a:chExt cx="1775792" cy="198332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828CC00-EABC-4BDC-9D65-CEE04BE798AD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E5BDFCB-E2B5-4F81-8B3D-1F51C6FCB7C4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414FB4A-74C1-4150-83A7-AF8D32C67BE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E4CCD6-5772-4700-9972-E6D5349620F8}"/>
              </a:ext>
            </a:extLst>
          </p:cNvPr>
          <p:cNvCxnSpPr>
            <a:cxnSpLocks/>
          </p:cNvCxnSpPr>
          <p:nvPr/>
        </p:nvCxnSpPr>
        <p:spPr>
          <a:xfrm flipV="1">
            <a:off x="8153721" y="3320826"/>
            <a:ext cx="0" cy="1159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15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587DEB-E034-494D-98B9-E412E286CC2A}"/>
              </a:ext>
            </a:extLst>
          </p:cNvPr>
          <p:cNvSpPr txBox="1"/>
          <p:nvPr/>
        </p:nvSpPr>
        <p:spPr>
          <a:xfrm>
            <a:off x="3029389" y="357807"/>
            <a:ext cx="658385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Converting mixed numbers to improper fractions.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4975FE1-136C-48D6-92F9-53E60A1CE9FC}"/>
              </a:ext>
            </a:extLst>
          </p:cNvPr>
          <p:cNvGrpSpPr/>
          <p:nvPr/>
        </p:nvGrpSpPr>
        <p:grpSpPr>
          <a:xfrm>
            <a:off x="3029389" y="1458385"/>
            <a:ext cx="1358350" cy="1520499"/>
            <a:chOff x="1391478" y="2288743"/>
            <a:chExt cx="1775792" cy="198332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B04777-BAF1-4DB5-8152-E6BABF8C23CF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6555282-67DC-4C34-86F2-3DD60EC7065A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A636BA5-F0FB-4B0F-A1F0-ECBBCAB7139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176A912-D8E7-4E0A-9C9C-9ECBF5BB2F82}"/>
              </a:ext>
            </a:extLst>
          </p:cNvPr>
          <p:cNvSpPr txBox="1"/>
          <p:nvPr/>
        </p:nvSpPr>
        <p:spPr>
          <a:xfrm>
            <a:off x="1820499" y="1677950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1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BEA4C90-041F-4529-9772-FDEF7D3D8691}"/>
              </a:ext>
            </a:extLst>
          </p:cNvPr>
          <p:cNvCxnSpPr>
            <a:cxnSpLocks/>
          </p:cNvCxnSpPr>
          <p:nvPr/>
        </p:nvCxnSpPr>
        <p:spPr>
          <a:xfrm>
            <a:off x="4518991" y="2305809"/>
            <a:ext cx="348532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892F508-3CA8-4B38-837B-6379BDA4483B}"/>
              </a:ext>
            </a:extLst>
          </p:cNvPr>
          <p:cNvSpPr txBox="1"/>
          <p:nvPr/>
        </p:nvSpPr>
        <p:spPr>
          <a:xfrm>
            <a:off x="5264427" y="1458385"/>
            <a:ext cx="1994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use a diagram to help us understand this. 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346CE16F-7E9C-47B6-AD93-5823E0C7F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16369"/>
              </p:ext>
            </p:extLst>
          </p:nvPr>
        </p:nvGraphicFramePr>
        <p:xfrm>
          <a:off x="8004313" y="2655719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366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2834621091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1920151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B85968B9-D628-4425-AC38-276A219A4CDA}"/>
              </a:ext>
            </a:extLst>
          </p:cNvPr>
          <p:cNvSpPr txBox="1"/>
          <p:nvPr/>
        </p:nvSpPr>
        <p:spPr>
          <a:xfrm>
            <a:off x="8254574" y="1931947"/>
            <a:ext cx="3268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need to shade in one whole bar of quarters and ¾ of bar. 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9DC5374D-A953-430F-A2DA-77B3EDB70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657718"/>
              </p:ext>
            </p:extLst>
          </p:nvPr>
        </p:nvGraphicFramePr>
        <p:xfrm>
          <a:off x="8004313" y="3223738"/>
          <a:ext cx="3769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366">
                  <a:extLst>
                    <a:ext uri="{9D8B030D-6E8A-4147-A177-3AD203B41FA5}">
                      <a16:colId xmlns:a16="http://schemas.microsoft.com/office/drawing/2014/main" val="1337220364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2834621091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3019169773"/>
                    </a:ext>
                  </a:extLst>
                </a:gridCol>
                <a:gridCol w="942366">
                  <a:extLst>
                    <a:ext uri="{9D8B030D-6E8A-4147-A177-3AD203B41FA5}">
                      <a16:colId xmlns:a16="http://schemas.microsoft.com/office/drawing/2014/main" val="1920151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759210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2C7C6A9-AE96-4E34-8CAE-0E9C6476CC9D}"/>
              </a:ext>
            </a:extLst>
          </p:cNvPr>
          <p:cNvSpPr txBox="1"/>
          <p:nvPr/>
        </p:nvSpPr>
        <p:spPr>
          <a:xfrm>
            <a:off x="8004313" y="3849669"/>
            <a:ext cx="3268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Count how many quarters this is altogether.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CD8495B-7F4D-4C5D-992A-452E971B29C3}"/>
              </a:ext>
            </a:extLst>
          </p:cNvPr>
          <p:cNvGrpSpPr/>
          <p:nvPr/>
        </p:nvGrpSpPr>
        <p:grpSpPr>
          <a:xfrm>
            <a:off x="9209870" y="4862806"/>
            <a:ext cx="1358350" cy="1520499"/>
            <a:chOff x="1391478" y="2288743"/>
            <a:chExt cx="1775792" cy="1983326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108026-8EE1-4022-B4F3-D470A530361F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5587E74-0441-4627-810F-B37A2EEEDF9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13623C2-142E-4606-BA44-9726F0AF477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65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1508</TotalTime>
  <Words>632</Words>
  <Application>Microsoft Office PowerPoint</Application>
  <PresentationFormat>Widescreen</PresentationFormat>
  <Paragraphs>151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136</cp:revision>
  <dcterms:created xsi:type="dcterms:W3CDTF">2020-03-20T11:22:32Z</dcterms:created>
  <dcterms:modified xsi:type="dcterms:W3CDTF">2020-05-19T09:16:14Z</dcterms:modified>
</cp:coreProperties>
</file>