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56" r:id="rId2"/>
    <p:sldId id="305" r:id="rId3"/>
    <p:sldId id="289" r:id="rId4"/>
    <p:sldId id="277" r:id="rId5"/>
    <p:sldId id="299" r:id="rId6"/>
    <p:sldId id="300" r:id="rId7"/>
    <p:sldId id="308" r:id="rId8"/>
    <p:sldId id="302" r:id="rId9"/>
    <p:sldId id="301" r:id="rId10"/>
    <p:sldId id="309" r:id="rId11"/>
    <p:sldId id="303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25"/>
    <p:restoredTop sz="83692"/>
  </p:normalViewPr>
  <p:slideViewPr>
    <p:cSldViewPr snapToGrid="0" snapToObjects="1">
      <p:cViewPr varScale="1">
        <p:scale>
          <a:sx n="19" d="100"/>
          <a:sy n="19" d="100"/>
        </p:scale>
        <p:origin x="232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CC8E-7E9A-164B-A781-9144559A2B0B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4AE6-24B5-A74B-9A10-1EF2F9C8B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MCCCXLV- 1,000 + 100 + 100 + 100 (x means 10 less than L (50) + 5 )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AF1A0-170E-430F-AC1C-8385A70477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2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AF1A0-170E-430F-AC1C-8385A70477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XC – means 10 less than 90</a:t>
            </a:r>
          </a:p>
          <a:p>
            <a:r>
              <a:rPr lang="en-US" dirty="0"/>
              <a:t>XL – means 10 less than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AF1A0-170E-430F-AC1C-8385A70477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8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XC – means 10 less than 90</a:t>
            </a:r>
          </a:p>
          <a:p>
            <a:r>
              <a:rPr lang="en-US" dirty="0"/>
              <a:t>XL – means 10 less than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AF1A0-170E-430F-AC1C-8385A70477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5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she said helped for understanding. https://</a:t>
            </a:r>
            <a:r>
              <a:rPr lang="en-US" dirty="0" err="1"/>
              <a:t>www.bing.com</a:t>
            </a:r>
            <a:r>
              <a:rPr lang="en-US" dirty="0"/>
              <a:t>/videos/</a:t>
            </a:r>
            <a:r>
              <a:rPr lang="en-US" dirty="0" err="1"/>
              <a:t>search?q</a:t>
            </a:r>
            <a:r>
              <a:rPr lang="en-US" dirty="0"/>
              <a:t>=add+do+you+know+when+to+add+or+subtract+when+finding+roman+numerals&amp;view=</a:t>
            </a:r>
            <a:r>
              <a:rPr lang="en-US" dirty="0" err="1"/>
              <a:t>detail&amp;mid</a:t>
            </a:r>
            <a:r>
              <a:rPr lang="en-US" dirty="0"/>
              <a:t>=9113CEC9062C691D814C9113CEC9062C691D814C&amp;FORM=VIRE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AF1A0-170E-430F-AC1C-8385A70477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add+do+you+know+when+to+add+or+subtract+when+finding+roman+numerals&amp;view=detail&amp;mid=9113CEC9062C691D814C9113CEC9062C691D814C&amp;FORM=VI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</a:t>
            </a:r>
            <a:r>
              <a:rPr lang="en-GB" sz="6000"/>
              <a:t>5 </a:t>
            </a:r>
            <a:br>
              <a:rPr lang="en-GB" sz="6000" dirty="0"/>
            </a:br>
            <a:r>
              <a:rPr lang="en-GB" sz="6000" dirty="0"/>
              <a:t>Roman Numerals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Week 7 Lesson 1 – Roman numerals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05DC43-9C4B-EA47-82C4-09FA576180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3528392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D878F295-3669-9842-8569-B658A28F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692697"/>
            <a:ext cx="44644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Arial Rounded MT Bold" panose="020F0704030504030204" pitchFamily="34" charset="77"/>
                <a:ea typeface="Sassoon Infant Rg" pitchFamily="50" charset="0"/>
                <a:cs typeface="Sassoon Infant Rg" pitchFamily="50" charset="0"/>
              </a:rPr>
              <a:t>What are these numbers?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5534-19BC-4147-A80D-8116F966F319}"/>
              </a:ext>
            </a:extLst>
          </p:cNvPr>
          <p:cNvSpPr/>
          <p:nvPr/>
        </p:nvSpPr>
        <p:spPr>
          <a:xfrm>
            <a:off x="6713850" y="2490649"/>
            <a:ext cx="1038335" cy="109541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IV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120E-3AFF-A342-BEDE-5DE4B5BC013E}"/>
              </a:ext>
            </a:extLst>
          </p:cNvPr>
          <p:cNvSpPr/>
          <p:nvPr/>
        </p:nvSpPr>
        <p:spPr>
          <a:xfrm>
            <a:off x="6713850" y="3933057"/>
            <a:ext cx="1038335" cy="111320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XC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EEC0D-D9E5-8043-A675-A3C0598E253C}"/>
              </a:ext>
            </a:extLst>
          </p:cNvPr>
          <p:cNvSpPr/>
          <p:nvPr/>
        </p:nvSpPr>
        <p:spPr>
          <a:xfrm>
            <a:off x="6713850" y="5393254"/>
            <a:ext cx="1038335" cy="1054340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XL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7A7C2-DCB1-9F46-8FA4-A1AE252B98F9}"/>
              </a:ext>
            </a:extLst>
          </p:cNvPr>
          <p:cNvSpPr txBox="1"/>
          <p:nvPr/>
        </p:nvSpPr>
        <p:spPr>
          <a:xfrm>
            <a:off x="7978140" y="2490649"/>
            <a:ext cx="39547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= 1</a:t>
            </a:r>
          </a:p>
          <a:p>
            <a:r>
              <a:rPr lang="en-US" dirty="0"/>
              <a:t>V = 5 this means one less than five because the smaller number is first.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= 10</a:t>
            </a:r>
          </a:p>
          <a:p>
            <a:r>
              <a:rPr lang="en-US" dirty="0"/>
              <a:t>C = 100 because the smaller number is first, this means 10 less than 100 = 90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= 10</a:t>
            </a:r>
          </a:p>
          <a:p>
            <a:r>
              <a:rPr lang="en-US" dirty="0"/>
              <a:t>L = 50 because the smaller number is first this means 10 less than 50 = 40</a:t>
            </a:r>
          </a:p>
        </p:txBody>
      </p:sp>
    </p:spTree>
    <p:extLst>
      <p:ext uri="{BB962C8B-B14F-4D97-AF65-F5344CB8AC3E}">
        <p14:creationId xmlns:p14="http://schemas.microsoft.com/office/powerpoint/2010/main" val="267752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05DC43-9C4B-EA47-82C4-09FA576180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3528392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D878F295-3669-9842-8569-B658A28F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692697"/>
            <a:ext cx="44644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Arial Rounded MT Bold" panose="020F0704030504030204" pitchFamily="34" charset="77"/>
                <a:ea typeface="Sassoon Infant Rg" pitchFamily="50" charset="0"/>
                <a:cs typeface="Sassoon Infant Rg" pitchFamily="50" charset="0"/>
              </a:rPr>
              <a:t>What are these numbers?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5534-19BC-4147-A80D-8116F966F319}"/>
              </a:ext>
            </a:extLst>
          </p:cNvPr>
          <p:cNvSpPr/>
          <p:nvPr/>
        </p:nvSpPr>
        <p:spPr>
          <a:xfrm>
            <a:off x="6713850" y="2490649"/>
            <a:ext cx="1038335" cy="109541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IV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120E-3AFF-A342-BEDE-5DE4B5BC013E}"/>
              </a:ext>
            </a:extLst>
          </p:cNvPr>
          <p:cNvSpPr/>
          <p:nvPr/>
        </p:nvSpPr>
        <p:spPr>
          <a:xfrm>
            <a:off x="6713850" y="3933057"/>
            <a:ext cx="1038335" cy="111320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XC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EEC0D-D9E5-8043-A675-A3C0598E253C}"/>
              </a:ext>
            </a:extLst>
          </p:cNvPr>
          <p:cNvSpPr/>
          <p:nvPr/>
        </p:nvSpPr>
        <p:spPr>
          <a:xfrm>
            <a:off x="6713850" y="5393254"/>
            <a:ext cx="1038335" cy="1054340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XL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B9C6A-7B86-A546-8B72-79D20CF52926}"/>
              </a:ext>
            </a:extLst>
          </p:cNvPr>
          <p:cNvSpPr/>
          <p:nvPr/>
        </p:nvSpPr>
        <p:spPr>
          <a:xfrm>
            <a:off x="8377534" y="2490648"/>
            <a:ext cx="1606898" cy="1095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Sassoon Infant Rg" panose="02000503030000020003" pitchFamily="50" charset="0"/>
                <a:ea typeface="Sassoon Infant Rg" panose="02000503030000020003" pitchFamily="50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0631A-3C0C-1147-8184-79DD57D6992E}"/>
              </a:ext>
            </a:extLst>
          </p:cNvPr>
          <p:cNvSpPr/>
          <p:nvPr/>
        </p:nvSpPr>
        <p:spPr>
          <a:xfrm>
            <a:off x="8415898" y="3933056"/>
            <a:ext cx="1568535" cy="1113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Sassoon Infant Rg" panose="02000503030000020003" pitchFamily="50" charset="0"/>
                <a:ea typeface="Sassoon Infant Rg" panose="02000503030000020003" pitchFamily="50" charset="0"/>
              </a:rPr>
              <a:t>90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DD42D-D32B-4948-946A-6CC83B724561}"/>
              </a:ext>
            </a:extLst>
          </p:cNvPr>
          <p:cNvSpPr/>
          <p:nvPr/>
        </p:nvSpPr>
        <p:spPr>
          <a:xfrm>
            <a:off x="8415898" y="5393254"/>
            <a:ext cx="1568535" cy="1054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Sassoon Infant Rg" panose="02000503030000020003" pitchFamily="50" charset="0"/>
                <a:ea typeface="Sassoon Infant Rg" panose="02000503030000020003" pitchFamily="50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6864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57B9-73BF-C448-AD9D-7B266CC5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Arial Rounded MT Bold" panose="020F0704030504030204" pitchFamily="34" charset="77"/>
              </a:rPr>
              <a:t>Important Rules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D3C81A-B270-184B-9714-AE1DBBFBF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3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23D9-9C41-B74E-A9CC-42FE7F21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latin typeface="Arial Rounded MT Bold" panose="020F0704030504030204" pitchFamily="34" charset="77"/>
              </a:rPr>
              <a:t>1. If the numbers go from largest to smallest, then it is a straight add.</a:t>
            </a:r>
          </a:p>
          <a:p>
            <a:pPr marL="0" indent="0">
              <a:buNone/>
            </a:pPr>
            <a:r>
              <a:rPr lang="en-US" sz="1800">
                <a:latin typeface="Arial Rounded MT Bold" panose="020F0704030504030204" pitchFamily="34" charset="77"/>
              </a:rPr>
              <a:t>2. If the numbers in parts go smaller to larger, then it is a subtraction.</a:t>
            </a:r>
          </a:p>
          <a:p>
            <a:pPr marL="0" indent="0">
              <a:buNone/>
            </a:pPr>
            <a:r>
              <a:rPr lang="en-US" sz="1800">
                <a:latin typeface="Arial Rounded MT Bold" panose="020F0704030504030204" pitchFamily="34" charset="77"/>
              </a:rPr>
              <a:t>3. You cannot have more than three consecutive numbers.</a:t>
            </a:r>
          </a:p>
        </p:txBody>
      </p:sp>
    </p:spTree>
    <p:extLst>
      <p:ext uri="{BB962C8B-B14F-4D97-AF65-F5344CB8AC3E}">
        <p14:creationId xmlns:p14="http://schemas.microsoft.com/office/powerpoint/2010/main" val="284010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21BC-16AA-0E41-801C-4271DFC9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for understanding</a:t>
            </a:r>
            <a:br>
              <a:rPr lang="en-US" dirty="0"/>
            </a:br>
            <a:r>
              <a:rPr lang="en-US" dirty="0"/>
              <a:t>If you’re still unsure, have a look at the link below to help explain.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CF8D-D98C-5240-A1E9-0572A04B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95601"/>
            <a:ext cx="9601200" cy="35814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https://www.bing.com/videos/search?q=add+do+you+know+when+to+add+or+subtract+when+finding+roman+numerals&amp;view=detail&amp;mid=9113CEC9062C691D814C9113CEC9062C691D814C&amp;FORM=VIRE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11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AAE4-0560-F545-9C2C-198B4C64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 Rounded MT Bold" panose="020F0704030504030204" pitchFamily="34" charset="77"/>
              </a:rPr>
              <a:t>On this slide, you can see two numbers. One is displayed with roman numerals and the other is shown in numbers that we use on a regular basis. However, both show exactly the same number.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9E97A-AA94-8B40-99BC-87EB8D92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2492896"/>
            <a:ext cx="295232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latin typeface="Arial Rounded MT Bold" panose="020F0704030504030204" pitchFamily="34" charset="77"/>
              </a:rPr>
              <a:t>1,345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DBF8F-1E5E-B641-8431-36F4195D463F}"/>
              </a:ext>
            </a:extLst>
          </p:cNvPr>
          <p:cNvSpPr/>
          <p:nvPr/>
        </p:nvSpPr>
        <p:spPr>
          <a:xfrm>
            <a:off x="6155939" y="2636913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Arial Rounded MT Bold" panose="020F0704030504030204" pitchFamily="34" charset="77"/>
              </a:rPr>
              <a:t>MCCCXLV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8239104C-FA7A-0444-B170-F47BF98DB14D}"/>
              </a:ext>
            </a:extLst>
          </p:cNvPr>
          <p:cNvGrpSpPr>
            <a:grpSpLocks/>
          </p:cNvGrpSpPr>
          <p:nvPr/>
        </p:nvGrpSpPr>
        <p:grpSpPr bwMode="auto">
          <a:xfrm>
            <a:off x="4691922" y="3591521"/>
            <a:ext cx="2928034" cy="3249949"/>
            <a:chOff x="3600060" y="1982128"/>
            <a:chExt cx="3094841" cy="4266664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0CF596D4-583A-FC46-AFAC-B1C80680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173" y="1982128"/>
              <a:ext cx="2086728" cy="42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6EFD3139-A969-9644-9791-5EB5AA4A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60" y="2252134"/>
              <a:ext cx="1260170" cy="386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161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056" y="960122"/>
            <a:ext cx="9252520" cy="3356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In Year 4, you have been taught a little bit about Roman numerals so there may be some things that you do remember.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0CA69-D0BC-6846-9113-7C98A53F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3501008"/>
            <a:ext cx="2421756" cy="29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8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4"/>
            <a:ext cx="9144000" cy="1408502"/>
          </a:xfrm>
        </p:spPr>
        <p:txBody>
          <a:bodyPr>
            <a:noAutofit/>
          </a:bodyPr>
          <a:lstStyle/>
          <a:p>
            <a:r>
              <a:rPr lang="en-GB" sz="8000" b="1" u="sng" dirty="0">
                <a:latin typeface="Arial Rounded MT Bold" panose="020F0704030504030204" pitchFamily="34" charset="0"/>
              </a:rPr>
              <a:t>Roman Numerals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05370"/>
            <a:ext cx="6444208" cy="5008007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Arial Rounded MT Bold" panose="020F0704030504030204" pitchFamily="34" charset="77"/>
                <a:ea typeface="Sassoon Infant Rg" pitchFamily="50" charset="0"/>
                <a:cs typeface="Sassoon Infant Rg" pitchFamily="50" charset="0"/>
              </a:rPr>
              <a:t>Roman numerals have survived for thousands of years and are still used today.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00000"/>
              </a:solidFill>
              <a:latin typeface="Arial Rounded MT Bold" panose="020F0704030504030204" pitchFamily="34" charset="77"/>
              <a:ea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Rounded MT Bold" panose="020F0704030504030204" pitchFamily="34" charset="77"/>
                <a:ea typeface="Sassoon Infant Rg" pitchFamily="50" charset="0"/>
                <a:cs typeface="Sassoon Infant Rg" pitchFamily="50" charset="0"/>
              </a:rPr>
              <a:t>Roman numerals can be found on clocks, watches, sun dials, film dates, book chapters and numbering, as bullet points and as the titles of Kings, Queens or Popes. </a:t>
            </a:r>
          </a:p>
          <a:p>
            <a:pPr marL="0" indent="0" algn="ctr">
              <a:buNone/>
            </a:pP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2EE7119-F18A-8E4B-891A-FE67FF016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9"/>
          <a:stretch>
            <a:fillRect/>
          </a:stretch>
        </p:blipFill>
        <p:spPr bwMode="auto">
          <a:xfrm>
            <a:off x="8102415" y="3561400"/>
            <a:ext cx="2555776" cy="32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4"/>
            <a:ext cx="9144000" cy="1408502"/>
          </a:xfrm>
        </p:spPr>
        <p:txBody>
          <a:bodyPr>
            <a:noAutofit/>
          </a:bodyPr>
          <a:lstStyle/>
          <a:p>
            <a:r>
              <a:rPr lang="en-GB" sz="8000" b="1" u="sng" dirty="0">
                <a:latin typeface="Arial Rounded MT Bold" panose="020F0704030504030204" pitchFamily="34" charset="0"/>
              </a:rPr>
              <a:t>Roman Numerals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644008" cy="5257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en-GB" sz="4800" dirty="0">
                <a:latin typeface="Arial Rounded MT Bold" panose="020F0704030504030204" pitchFamily="34" charset="77"/>
                <a:ea typeface="Sassoon Infant Rg" panose="02000503030000020003" pitchFamily="50" charset="0"/>
              </a:rPr>
              <a:t>Roman Numerals use 7 different letters to indicate numbers. 0s (zeros) are not used. Bigger numbers are made by combining the letters in different ways.</a:t>
            </a:r>
          </a:p>
          <a:p>
            <a:pPr marL="0" indent="0" algn="ctr">
              <a:buNone/>
            </a:pPr>
            <a:endParaRPr lang="en-GB" sz="48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67EDA9-8361-1A4E-A2DE-518CB227779E}"/>
              </a:ext>
            </a:extLst>
          </p:cNvPr>
          <p:cNvGraphicFramePr>
            <a:graphicFrameLocks noGrp="1"/>
          </p:cNvGraphicFramePr>
          <p:nvPr/>
        </p:nvGraphicFramePr>
        <p:xfrm>
          <a:off x="6312024" y="1600201"/>
          <a:ext cx="4104456" cy="499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8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879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13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4"/>
            <a:ext cx="9144000" cy="1408502"/>
          </a:xfrm>
        </p:spPr>
        <p:txBody>
          <a:bodyPr>
            <a:noAutofit/>
          </a:bodyPr>
          <a:lstStyle/>
          <a:p>
            <a:r>
              <a:rPr lang="en-GB" sz="8000" b="1" u="sng" dirty="0">
                <a:latin typeface="Arial Rounded MT Bold" panose="020F0704030504030204" pitchFamily="34" charset="0"/>
              </a:rPr>
              <a:t>Roman Numerals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4644008" cy="452596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GB" sz="3600" dirty="0">
                <a:latin typeface="Arial Rounded MT Bold" panose="020F0704030504030204" pitchFamily="34" charset="77"/>
                <a:ea typeface="Sassoon Infant Rg" panose="02000503030000020003" pitchFamily="50" charset="0"/>
              </a:rPr>
              <a:t>If the larger number symbol is followed by a smaller number symbol, you must add the two together. You also add if the two symbols are the same.</a:t>
            </a:r>
          </a:p>
          <a:p>
            <a:pPr marL="0" indent="0" algn="ctr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F3A2B1-9B16-3947-ABDC-99FF205B9475}"/>
              </a:ext>
            </a:extLst>
          </p:cNvPr>
          <p:cNvSpPr/>
          <p:nvPr/>
        </p:nvSpPr>
        <p:spPr>
          <a:xfrm>
            <a:off x="7176120" y="1268760"/>
            <a:ext cx="3240360" cy="40931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For example: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XI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 = 10 + 1 = 11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VIII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 = 5 + 3 = 8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XIX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 = 10 + 9 = 19 </a:t>
            </a:r>
          </a:p>
          <a:p>
            <a:pPr algn="ctr">
              <a:lnSpc>
                <a:spcPct val="150000"/>
              </a:lnSpc>
              <a:defRPr/>
            </a:pPr>
            <a:endParaRPr lang="en-GB" sz="2000" dirty="0">
              <a:solidFill>
                <a:schemeClr val="tx1"/>
              </a:solidFill>
              <a:latin typeface="Sassoon Infant Rg" panose="02000503030000020003" pitchFamily="50" charset="0"/>
              <a:ea typeface="Sassoon Infant Rg" panose="02000503030000020003" pitchFamily="50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16F5E0B-83F8-3842-9ECD-63D26CDB1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67" y="3212976"/>
            <a:ext cx="254941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3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05DC43-9C4B-EA47-82C4-09FA576180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3528392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D878F295-3669-9842-8569-B658A28F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692697"/>
            <a:ext cx="44644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Arial Rounded MT Bold" panose="020F0704030504030204" pitchFamily="34" charset="77"/>
                <a:ea typeface="Sassoon Infant Rg" pitchFamily="50" charset="0"/>
                <a:cs typeface="Sassoon Infant Rg" pitchFamily="50" charset="0"/>
              </a:rPr>
              <a:t>What are these numbers?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5534-19BC-4147-A80D-8116F966F319}"/>
              </a:ext>
            </a:extLst>
          </p:cNvPr>
          <p:cNvSpPr/>
          <p:nvPr/>
        </p:nvSpPr>
        <p:spPr>
          <a:xfrm>
            <a:off x="6713850" y="2490649"/>
            <a:ext cx="1038335" cy="109541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MC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120E-3AFF-A342-BEDE-5DE4B5BC013E}"/>
              </a:ext>
            </a:extLst>
          </p:cNvPr>
          <p:cNvSpPr/>
          <p:nvPr/>
        </p:nvSpPr>
        <p:spPr>
          <a:xfrm>
            <a:off x="6713850" y="3933057"/>
            <a:ext cx="1038335" cy="111320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DC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EEC0D-D9E5-8043-A675-A3C0598E253C}"/>
              </a:ext>
            </a:extLst>
          </p:cNvPr>
          <p:cNvSpPr/>
          <p:nvPr/>
        </p:nvSpPr>
        <p:spPr>
          <a:xfrm>
            <a:off x="6713850" y="5393254"/>
            <a:ext cx="1038335" cy="1054340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LV</a:t>
            </a:r>
          </a:p>
        </p:txBody>
      </p:sp>
    </p:spTree>
    <p:extLst>
      <p:ext uri="{BB962C8B-B14F-4D97-AF65-F5344CB8AC3E}">
        <p14:creationId xmlns:p14="http://schemas.microsoft.com/office/powerpoint/2010/main" val="339788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05DC43-9C4B-EA47-82C4-09FA576180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3528392" cy="427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marL="91397" marR="91397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D878F295-3669-9842-8569-B658A28F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692697"/>
            <a:ext cx="44644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Arial Rounded MT Bold" panose="020F0704030504030204" pitchFamily="34" charset="77"/>
                <a:ea typeface="Sassoon Infant Rg" pitchFamily="50" charset="0"/>
                <a:cs typeface="Sassoon Infant Rg" pitchFamily="50" charset="0"/>
              </a:rPr>
              <a:t>What are these numbers?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5534-19BC-4147-A80D-8116F966F319}"/>
              </a:ext>
            </a:extLst>
          </p:cNvPr>
          <p:cNvSpPr/>
          <p:nvPr/>
        </p:nvSpPr>
        <p:spPr>
          <a:xfrm>
            <a:off x="6713850" y="2490649"/>
            <a:ext cx="1038335" cy="109541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MC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120E-3AFF-A342-BEDE-5DE4B5BC013E}"/>
              </a:ext>
            </a:extLst>
          </p:cNvPr>
          <p:cNvSpPr/>
          <p:nvPr/>
        </p:nvSpPr>
        <p:spPr>
          <a:xfrm>
            <a:off x="6713850" y="3933057"/>
            <a:ext cx="1038335" cy="1113203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DC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EEC0D-D9E5-8043-A675-A3C0598E253C}"/>
              </a:ext>
            </a:extLst>
          </p:cNvPr>
          <p:cNvSpPr/>
          <p:nvPr/>
        </p:nvSpPr>
        <p:spPr>
          <a:xfrm>
            <a:off x="6713850" y="5393254"/>
            <a:ext cx="1038335" cy="1054340"/>
          </a:xfrm>
          <a:prstGeom prst="rect">
            <a:avLst/>
          </a:prstGeom>
          <a:solidFill>
            <a:srgbClr val="B7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Sassoon Infant Rg" panose="02000503030000020003" pitchFamily="50" charset="0"/>
                <a:ea typeface="Sassoon Infant Rg" panose="02000503030000020003" pitchFamily="50" charset="0"/>
              </a:rPr>
              <a:t>LV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B9C6A-7B86-A546-8B72-79D20CF52926}"/>
              </a:ext>
            </a:extLst>
          </p:cNvPr>
          <p:cNvSpPr/>
          <p:nvPr/>
        </p:nvSpPr>
        <p:spPr>
          <a:xfrm>
            <a:off x="8377534" y="2490648"/>
            <a:ext cx="1606898" cy="1095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Sassoon Infant Rg" panose="02000503030000020003" pitchFamily="50" charset="0"/>
                <a:ea typeface="Sassoon Infant Rg" panose="02000503030000020003" pitchFamily="50" charset="0"/>
              </a:rPr>
              <a:t>1100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0631A-3C0C-1147-8184-79DD57D6992E}"/>
              </a:ext>
            </a:extLst>
          </p:cNvPr>
          <p:cNvSpPr/>
          <p:nvPr/>
        </p:nvSpPr>
        <p:spPr>
          <a:xfrm>
            <a:off x="8415898" y="3933056"/>
            <a:ext cx="1568535" cy="1113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Sassoon Infant Rg" panose="02000503030000020003" pitchFamily="50" charset="0"/>
                <a:ea typeface="Sassoon Infant Rg" panose="02000503030000020003" pitchFamily="50" charset="0"/>
              </a:rPr>
              <a:t>600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DD42D-D32B-4948-946A-6CC83B724561}"/>
              </a:ext>
            </a:extLst>
          </p:cNvPr>
          <p:cNvSpPr/>
          <p:nvPr/>
        </p:nvSpPr>
        <p:spPr>
          <a:xfrm>
            <a:off x="8415898" y="5393254"/>
            <a:ext cx="1568535" cy="1054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Sassoon Infant Rg" panose="02000503030000020003" pitchFamily="50" charset="0"/>
                <a:ea typeface="Sassoon Infant Rg" panose="02000503030000020003" pitchFamily="50" charset="0"/>
              </a:rPr>
              <a:t>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80A2C-E450-954A-B813-0D27F63C12F4}"/>
              </a:ext>
            </a:extLst>
          </p:cNvPr>
          <p:cNvSpPr txBox="1"/>
          <p:nvPr/>
        </p:nvSpPr>
        <p:spPr>
          <a:xfrm>
            <a:off x="10050997" y="1951672"/>
            <a:ext cx="198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77"/>
              </a:rPr>
              <a:t>To work this out. M= 1,000 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add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C= 100 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Total =  1,100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D = 500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Add 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C = 100 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Total – 500 + 100 = 600</a:t>
            </a:r>
          </a:p>
          <a:p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L = 50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Add 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V = 5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Total = 55</a:t>
            </a:r>
          </a:p>
        </p:txBody>
      </p:sp>
    </p:spTree>
    <p:extLst>
      <p:ext uri="{BB962C8B-B14F-4D97-AF65-F5344CB8AC3E}">
        <p14:creationId xmlns:p14="http://schemas.microsoft.com/office/powerpoint/2010/main" val="17527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274"/>
            <a:ext cx="9144000" cy="1408502"/>
          </a:xfrm>
        </p:spPr>
        <p:txBody>
          <a:bodyPr>
            <a:noAutofit/>
          </a:bodyPr>
          <a:lstStyle/>
          <a:p>
            <a:r>
              <a:rPr lang="en-GB" sz="8000" b="1" u="sng" dirty="0">
                <a:latin typeface="Arial Rounded MT Bold" panose="020F0704030504030204" pitchFamily="34" charset="0"/>
              </a:rPr>
              <a:t>Roman Numerals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5436096" cy="5257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GB" sz="4800" dirty="0">
                <a:latin typeface="Arial Rounded MT Bold" panose="020F0704030504030204" pitchFamily="34" charset="77"/>
                <a:ea typeface="Sassoon Infant Rg" panose="02000503030000020003" pitchFamily="50" charset="0"/>
              </a:rPr>
              <a:t>If a smaller number symbol is followed by a larger number symbol, you must subtract the small number from the large one.</a:t>
            </a:r>
          </a:p>
          <a:p>
            <a:pPr marL="0" indent="0" algn="ctr">
              <a:buNone/>
            </a:pPr>
            <a:endParaRPr lang="en-GB" sz="4800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F3A2B1-9B16-3947-ABDC-99FF205B9475}"/>
              </a:ext>
            </a:extLst>
          </p:cNvPr>
          <p:cNvSpPr/>
          <p:nvPr/>
        </p:nvSpPr>
        <p:spPr>
          <a:xfrm>
            <a:off x="6960096" y="1412776"/>
            <a:ext cx="3672408" cy="4536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For example: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9 = 10 – 1 = </a:t>
            </a:r>
            <a:r>
              <a:rPr lang="en-GB" sz="2400" b="1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IX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40 = 50 – 10 = </a:t>
            </a:r>
            <a:r>
              <a:rPr lang="en-GB" sz="2400" b="1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XL</a:t>
            </a:r>
          </a:p>
          <a:p>
            <a:pPr algn="ctr">
              <a:lnSpc>
                <a:spcPct val="200000"/>
              </a:lnSpc>
              <a:defRPr/>
            </a:pPr>
            <a:r>
              <a:rPr lang="en-GB" sz="2400" b="1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CD</a:t>
            </a:r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77"/>
                <a:ea typeface="Sassoon Infant Rg" panose="02000503030000020003" pitchFamily="50" charset="0"/>
              </a:rPr>
              <a:t> (500 – 100 = 400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77"/>
              <a:ea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9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688</Words>
  <Application>Microsoft Macintosh PowerPoint</Application>
  <PresentationFormat>Widescreen</PresentationFormat>
  <Paragraphs>157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Rounded MT Bold</vt:lpstr>
      <vt:lpstr>Calibri</vt:lpstr>
      <vt:lpstr>Calibri Light</vt:lpstr>
      <vt:lpstr>Franklin Gothic Book</vt:lpstr>
      <vt:lpstr>Sassoon Infant Rg</vt:lpstr>
      <vt:lpstr>Office Theme</vt:lpstr>
      <vt:lpstr>Year 5  Roman Numerals</vt:lpstr>
      <vt:lpstr>On this slide, you can see two numbers. One is displayed with roman numerals and the other is shown in numbers that we use on a regular basis. However, both show exactly the same number.</vt:lpstr>
      <vt:lpstr>PowerPoint Presentation</vt:lpstr>
      <vt:lpstr>Roman Numerals </vt:lpstr>
      <vt:lpstr>Roman Numerals </vt:lpstr>
      <vt:lpstr>Roman Numerals </vt:lpstr>
      <vt:lpstr>PowerPoint Presentation</vt:lpstr>
      <vt:lpstr>PowerPoint Presentation</vt:lpstr>
      <vt:lpstr>Roman Numerals </vt:lpstr>
      <vt:lpstr>PowerPoint Presentation</vt:lpstr>
      <vt:lpstr>PowerPoint Presentation</vt:lpstr>
      <vt:lpstr>Important Rules </vt:lpstr>
      <vt:lpstr>Helpful for understanding If you’re still unsure, have a look at the link below to help explain.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Measure Roman Numerals</dc:title>
  <dc:creator>Benjamin Hunt</dc:creator>
  <cp:lastModifiedBy>Benjamin Hunt</cp:lastModifiedBy>
  <cp:revision>2</cp:revision>
  <dcterms:created xsi:type="dcterms:W3CDTF">2020-05-25T12:41:35Z</dcterms:created>
  <dcterms:modified xsi:type="dcterms:W3CDTF">2020-05-26T12:24:47Z</dcterms:modified>
</cp:coreProperties>
</file>