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sldIdLst>
    <p:sldId id="256" r:id="rId2"/>
    <p:sldId id="277" r:id="rId3"/>
    <p:sldId id="297" r:id="rId4"/>
    <p:sldId id="298" r:id="rId5"/>
    <p:sldId id="299" r:id="rId6"/>
    <p:sldId id="315" r:id="rId7"/>
    <p:sldId id="316" r:id="rId8"/>
    <p:sldId id="317" r:id="rId9"/>
    <p:sldId id="318" r:id="rId10"/>
    <p:sldId id="314" r:id="rId11"/>
    <p:sldId id="306" r:id="rId12"/>
    <p:sldId id="319" r:id="rId13"/>
    <p:sldId id="310" r:id="rId14"/>
    <p:sldId id="311" r:id="rId15"/>
    <p:sldId id="312" r:id="rId16"/>
    <p:sldId id="31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83742"/>
  </p:normalViewPr>
  <p:slideViewPr>
    <p:cSldViewPr snapToGrid="0" snapToObjects="1">
      <p:cViewPr varScale="1">
        <p:scale>
          <a:sx n="54" d="100"/>
          <a:sy n="54" d="100"/>
        </p:scale>
        <p:origin x="216"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8CC8E-7E9A-164B-A781-9144559A2B0B}" type="datetimeFigureOut">
              <a:rPr lang="en-US" smtClean="0"/>
              <a:t>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C4AE6-24B5-A74B-9A10-1EF2F9C8B18B}" type="slidenum">
              <a:rPr lang="en-US" smtClean="0"/>
              <a:t>‹#›</a:t>
            </a:fld>
            <a:endParaRPr lang="en-US"/>
          </a:p>
        </p:txBody>
      </p:sp>
    </p:spTree>
    <p:extLst>
      <p:ext uri="{BB962C8B-B14F-4D97-AF65-F5344CB8AC3E}">
        <p14:creationId xmlns:p14="http://schemas.microsoft.com/office/powerpoint/2010/main" val="268586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3</a:t>
            </a:fld>
            <a:endParaRPr lang="en-GB"/>
          </a:p>
        </p:txBody>
      </p:sp>
    </p:spTree>
    <p:extLst>
      <p:ext uri="{BB962C8B-B14F-4D97-AF65-F5344CB8AC3E}">
        <p14:creationId xmlns:p14="http://schemas.microsoft.com/office/powerpoint/2010/main" val="13526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4</a:t>
            </a:fld>
            <a:endParaRPr lang="en-GB"/>
          </a:p>
        </p:txBody>
      </p:sp>
    </p:spTree>
    <p:extLst>
      <p:ext uri="{BB962C8B-B14F-4D97-AF65-F5344CB8AC3E}">
        <p14:creationId xmlns:p14="http://schemas.microsoft.com/office/powerpoint/2010/main" val="168834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5</a:t>
            </a:fld>
            <a:endParaRPr lang="en-GB"/>
          </a:p>
        </p:txBody>
      </p:sp>
    </p:spTree>
    <p:extLst>
      <p:ext uri="{BB962C8B-B14F-4D97-AF65-F5344CB8AC3E}">
        <p14:creationId xmlns:p14="http://schemas.microsoft.com/office/powerpoint/2010/main" val="165676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10</a:t>
            </a:fld>
            <a:endParaRPr lang="en-GB"/>
          </a:p>
        </p:txBody>
      </p:sp>
    </p:spTree>
    <p:extLst>
      <p:ext uri="{BB962C8B-B14F-4D97-AF65-F5344CB8AC3E}">
        <p14:creationId xmlns:p14="http://schemas.microsoft.com/office/powerpoint/2010/main" val="338965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Times New Roman"/>
                <a:cs typeface="Times New Roman"/>
              </a:rPr>
              <a:t>.</a:t>
            </a:r>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11</a:t>
            </a:fld>
            <a:endParaRPr lang="en-GB"/>
          </a:p>
        </p:txBody>
      </p:sp>
    </p:spTree>
    <p:extLst>
      <p:ext uri="{BB962C8B-B14F-4D97-AF65-F5344CB8AC3E}">
        <p14:creationId xmlns:p14="http://schemas.microsoft.com/office/powerpoint/2010/main" val="336717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children</a:t>
            </a:r>
            <a:r>
              <a:rPr lang="en-GB" baseline="0" dirty="0"/>
              <a:t> to build it too</a:t>
            </a:r>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13</a:t>
            </a:fld>
            <a:endParaRPr lang="en-GB"/>
          </a:p>
        </p:txBody>
      </p:sp>
    </p:spTree>
    <p:extLst>
      <p:ext uri="{BB962C8B-B14F-4D97-AF65-F5344CB8AC3E}">
        <p14:creationId xmlns:p14="http://schemas.microsoft.com/office/powerpoint/2010/main" val="41166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children</a:t>
            </a:r>
            <a:r>
              <a:rPr lang="en-GB" baseline="0" dirty="0"/>
              <a:t> to </a:t>
            </a:r>
            <a:r>
              <a:rPr lang="en-GB" baseline="0"/>
              <a:t>build it too</a:t>
            </a:r>
            <a:endParaRPr lang="en-GB"/>
          </a:p>
        </p:txBody>
      </p:sp>
      <p:sp>
        <p:nvSpPr>
          <p:cNvPr id="4" name="Slide Number Placeholder 3"/>
          <p:cNvSpPr>
            <a:spLocks noGrp="1"/>
          </p:cNvSpPr>
          <p:nvPr>
            <p:ph type="sldNum" sz="quarter" idx="10"/>
          </p:nvPr>
        </p:nvSpPr>
        <p:spPr/>
        <p:txBody>
          <a:bodyPr/>
          <a:lstStyle/>
          <a:p>
            <a:fld id="{D52AF1A0-170E-430F-AC1C-8385A70477A1}" type="slidenum">
              <a:rPr lang="en-GB" smtClean="0"/>
              <a:t>14</a:t>
            </a:fld>
            <a:endParaRPr lang="en-GB"/>
          </a:p>
        </p:txBody>
      </p:sp>
    </p:spTree>
    <p:extLst>
      <p:ext uri="{BB962C8B-B14F-4D97-AF65-F5344CB8AC3E}">
        <p14:creationId xmlns:p14="http://schemas.microsoft.com/office/powerpoint/2010/main" val="123349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children</a:t>
            </a:r>
            <a:r>
              <a:rPr lang="en-GB" baseline="0" dirty="0"/>
              <a:t> to build it before and to work from.</a:t>
            </a:r>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15</a:t>
            </a:fld>
            <a:endParaRPr lang="en-GB"/>
          </a:p>
        </p:txBody>
      </p:sp>
    </p:spTree>
    <p:extLst>
      <p:ext uri="{BB962C8B-B14F-4D97-AF65-F5344CB8AC3E}">
        <p14:creationId xmlns:p14="http://schemas.microsoft.com/office/powerpoint/2010/main" val="307906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2AF1A0-170E-430F-AC1C-8385A70477A1}" type="slidenum">
              <a:rPr lang="en-GB" smtClean="0"/>
              <a:t>16</a:t>
            </a:fld>
            <a:endParaRPr lang="en-GB"/>
          </a:p>
        </p:txBody>
      </p:sp>
    </p:spTree>
    <p:extLst>
      <p:ext uri="{BB962C8B-B14F-4D97-AF65-F5344CB8AC3E}">
        <p14:creationId xmlns:p14="http://schemas.microsoft.com/office/powerpoint/2010/main" val="136909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39DD367-B466-43C3-BBFE-60F489189DB1}" type="datetimeFigureOut">
              <a:rPr lang="en-GB" smtClean="0"/>
              <a:t>20/05/2020</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C68752F-C0C4-4161-AAA2-84664103E72A}"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146285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DD367-B466-43C3-BBFE-60F489189DB1}"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136180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DD367-B466-43C3-BBFE-60F489189DB1}"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387543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DD367-B466-43C3-BBFE-60F489189DB1}"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28201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39DD367-B466-43C3-BBFE-60F489189DB1}" type="datetimeFigureOut">
              <a:rPr lang="en-GB" smtClean="0"/>
              <a:t>20/05/2020</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C68752F-C0C4-4161-AAA2-84664103E72A}"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966077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DD367-B466-43C3-BBFE-60F489189DB1}"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261925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DD367-B466-43C3-BBFE-60F489189DB1}"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230796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DD367-B466-43C3-BBFE-60F489189DB1}"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240625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DD367-B466-43C3-BBFE-60F489189DB1}"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68752F-C0C4-4161-AAA2-84664103E72A}" type="slidenum">
              <a:rPr lang="en-GB" smtClean="0"/>
              <a:t>‹#›</a:t>
            </a:fld>
            <a:endParaRPr lang="en-GB"/>
          </a:p>
        </p:txBody>
      </p:sp>
    </p:spTree>
    <p:extLst>
      <p:ext uri="{BB962C8B-B14F-4D97-AF65-F5344CB8AC3E}">
        <p14:creationId xmlns:p14="http://schemas.microsoft.com/office/powerpoint/2010/main" val="40632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39DD367-B466-43C3-BBFE-60F489189DB1}" type="datetimeFigureOut">
              <a:rPr lang="en-GB" smtClean="0"/>
              <a:t>20/05/2020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C68752F-C0C4-4161-AAA2-84664103E72A}"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413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39DD367-B466-43C3-BBFE-60F489189DB1}" type="datetimeFigureOut">
              <a:rPr lang="en-GB" smtClean="0"/>
              <a:t>20/05/2020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C68752F-C0C4-4161-AAA2-84664103E72A}"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847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39DD367-B466-43C3-BBFE-60F489189DB1}" type="datetimeFigureOut">
              <a:rPr lang="en-GB" smtClean="0"/>
              <a:t>20/05/2020</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C68752F-C0C4-4161-AAA2-84664103E72A}"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54713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J99rZ2KziAhVXA2MBHZ-FAVUQjRx6BAgBEAU&amp;url=https%3A%2F%2Fwww.opened.com%2Fhomework%2F5-md-4-measure-volumes-by-counting-unit-cubes-using-cubic-cm%2F3691266&amp;psig=AOvVaw0BYYskFWwaIsgqBQPFXQc2&amp;ust=155853048443659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Z3e_R2aziAhVKDWMBHWLjD38QjRx6BAgBEAU&amp;url=https%3A%2F%2Fgaryhall.org.uk%2Fmaths-objectives%2F183%2Festimate-volume-for-example-using-1-cm-blocks-to-build-cuboids-including-cubes-and-capacity-for-example-using-water&amp;psig=AOvVaw0BYYskFWwaIsgqBQPFXQc2&amp;ust=15585304844365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F8C5-DA2C-4C4B-B94E-01E6C0EB4674}"/>
              </a:ext>
            </a:extLst>
          </p:cNvPr>
          <p:cNvSpPr>
            <a:spLocks noGrp="1"/>
          </p:cNvSpPr>
          <p:nvPr>
            <p:ph type="ctrTitle"/>
          </p:nvPr>
        </p:nvSpPr>
        <p:spPr/>
        <p:txBody>
          <a:bodyPr/>
          <a:lstStyle/>
          <a:p>
            <a:r>
              <a:rPr lang="en-GB" sz="6000" dirty="0"/>
              <a:t>Year 5 Measure</a:t>
            </a:r>
            <a:br>
              <a:rPr lang="en-GB" sz="6000" dirty="0"/>
            </a:br>
            <a:r>
              <a:rPr lang="en-GB" sz="6000" dirty="0"/>
              <a:t>Area</a:t>
            </a:r>
          </a:p>
        </p:txBody>
      </p:sp>
      <p:sp>
        <p:nvSpPr>
          <p:cNvPr id="3" name="Subtitle 2">
            <a:extLst>
              <a:ext uri="{FF2B5EF4-FFF2-40B4-BE49-F238E27FC236}">
                <a16:creationId xmlns:a16="http://schemas.microsoft.com/office/drawing/2014/main" id="{D77ADEEF-3406-4D4D-A9E2-0CF8DEA316D1}"/>
              </a:ext>
            </a:extLst>
          </p:cNvPr>
          <p:cNvSpPr>
            <a:spLocks noGrp="1"/>
          </p:cNvSpPr>
          <p:nvPr>
            <p:ph type="subTitle" idx="1"/>
          </p:nvPr>
        </p:nvSpPr>
        <p:spPr/>
        <p:txBody>
          <a:bodyPr anchor="ctr">
            <a:normAutofit/>
          </a:bodyPr>
          <a:lstStyle/>
          <a:p>
            <a:r>
              <a:rPr lang="en-GB" dirty="0"/>
              <a:t>Week 6 Lesson 3 – introduction to volume</a:t>
            </a:r>
          </a:p>
        </p:txBody>
      </p:sp>
    </p:spTree>
    <p:extLst>
      <p:ext uri="{BB962C8B-B14F-4D97-AF65-F5344CB8AC3E}">
        <p14:creationId xmlns:p14="http://schemas.microsoft.com/office/powerpoint/2010/main" val="38093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063" y="1756611"/>
            <a:ext cx="10363200" cy="1143000"/>
          </a:xfrm>
        </p:spPr>
        <p:txBody>
          <a:bodyPr>
            <a:normAutofit fontScale="90000"/>
          </a:bodyPr>
          <a:lstStyle/>
          <a:p>
            <a:r>
              <a:rPr lang="en-GB" dirty="0">
                <a:latin typeface="Arial Rounded MT Bold" panose="020F0704030504030204" pitchFamily="34" charset="0"/>
              </a:rPr>
              <a:t>If you have blocks, </a:t>
            </a:r>
            <a:r>
              <a:rPr lang="en-GB" dirty="0" err="1">
                <a:latin typeface="Arial Rounded MT Bold" panose="020F0704030504030204" pitchFamily="34" charset="0"/>
              </a:rPr>
              <a:t>lego</a:t>
            </a:r>
            <a:r>
              <a:rPr lang="en-GB" dirty="0">
                <a:latin typeface="Arial Rounded MT Bold" panose="020F0704030504030204" pitchFamily="34" charset="0"/>
              </a:rPr>
              <a:t> or cubes now continue on with the tasks on the slide.</a:t>
            </a:r>
            <a:br>
              <a:rPr lang="en-GB" dirty="0">
                <a:latin typeface="Arial Rounded MT Bold" panose="020F0704030504030204" pitchFamily="34" charset="0"/>
              </a:rPr>
            </a:br>
            <a:r>
              <a:rPr lang="en-GB" dirty="0">
                <a:latin typeface="Arial Rounded MT Bold" panose="020F0704030504030204" pitchFamily="34" charset="0"/>
              </a:rPr>
              <a:t>If you haven’t, you can now refer to the worksheet.</a:t>
            </a:r>
            <a:br>
              <a:rPr lang="en-GB" dirty="0">
                <a:latin typeface="Arial Rounded MT Bold" panose="020F0704030504030204" pitchFamily="34" charset="0"/>
              </a:rPr>
            </a:br>
            <a:br>
              <a:rPr lang="en-GB" dirty="0">
                <a:latin typeface="Arial Rounded MT Bold" panose="020F0704030504030204" pitchFamily="34" charset="0"/>
              </a:rPr>
            </a:br>
            <a:br>
              <a:rPr lang="en-GB" dirty="0">
                <a:latin typeface="Arial Rounded MT Bold" panose="020F0704030504030204" pitchFamily="34" charset="0"/>
              </a:rPr>
            </a:br>
            <a:endParaRPr lang="en-GB" dirty="0">
              <a:latin typeface="Arial Rounded MT Bold" panose="020F0704030504030204" pitchFamily="34" charset="0"/>
            </a:endParaRPr>
          </a:p>
        </p:txBody>
      </p:sp>
    </p:spTree>
    <p:extLst>
      <p:ext uri="{BB962C8B-B14F-4D97-AF65-F5344CB8AC3E}">
        <p14:creationId xmlns:p14="http://schemas.microsoft.com/office/powerpoint/2010/main" val="57411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855" y="0"/>
            <a:ext cx="9138145" cy="1143000"/>
          </a:xfrm>
        </p:spPr>
        <p:txBody>
          <a:bodyPr/>
          <a:lstStyle/>
          <a:p>
            <a:r>
              <a:rPr lang="en-GB" dirty="0">
                <a:latin typeface="Arial Rounded MT Bold" panose="020F0704030504030204" pitchFamily="34" charset="0"/>
              </a:rPr>
              <a:t>Task 1</a:t>
            </a:r>
          </a:p>
        </p:txBody>
      </p:sp>
      <p:sp>
        <p:nvSpPr>
          <p:cNvPr id="3" name="Content Placeholder 2"/>
          <p:cNvSpPr>
            <a:spLocks noGrp="1"/>
          </p:cNvSpPr>
          <p:nvPr>
            <p:ph idx="1"/>
          </p:nvPr>
        </p:nvSpPr>
        <p:spPr>
          <a:xfrm>
            <a:off x="1524000" y="1124744"/>
            <a:ext cx="9144000" cy="5733256"/>
          </a:xfrm>
        </p:spPr>
        <p:txBody>
          <a:bodyPr>
            <a:normAutofit/>
          </a:bodyPr>
          <a:lstStyle/>
          <a:p>
            <a:pPr marL="0" indent="0">
              <a:buNone/>
            </a:pPr>
            <a:r>
              <a:rPr lang="en-GB" sz="3600" dirty="0">
                <a:latin typeface="Arial Rounded MT Bold" panose="020F0704030504030204" pitchFamily="34" charset="0"/>
              </a:rPr>
              <a:t>Take 10 cubes </a:t>
            </a:r>
          </a:p>
          <a:p>
            <a:pPr marL="0" indent="0">
              <a:buNone/>
            </a:pPr>
            <a:r>
              <a:rPr lang="en-GB" sz="3600" dirty="0">
                <a:latin typeface="Arial Rounded MT Bold" panose="020F0704030504030204" pitchFamily="34" charset="0"/>
              </a:rPr>
              <a:t>Build the cubes to make a shape.</a:t>
            </a:r>
          </a:p>
          <a:p>
            <a:pPr marL="0" indent="0">
              <a:buNone/>
            </a:pPr>
            <a:r>
              <a:rPr lang="en-GB" sz="3600" dirty="0">
                <a:latin typeface="Arial Rounded MT Bold" panose="020F0704030504030204" pitchFamily="34" charset="0"/>
              </a:rPr>
              <a:t>How many different shapes can you make</a:t>
            </a:r>
          </a:p>
          <a:p>
            <a:pPr marL="0" indent="0">
              <a:buNone/>
            </a:pPr>
            <a:r>
              <a:rPr lang="en-GB" sz="3600" dirty="0">
                <a:latin typeface="Arial Rounded MT Bold" panose="020F0704030504030204" pitchFamily="34" charset="0"/>
              </a:rPr>
              <a:t>However, what is the same about these shapes?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241" y="4540222"/>
            <a:ext cx="2208823" cy="220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64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5993-9C99-8249-8525-B38F3A7B4209}"/>
              </a:ext>
            </a:extLst>
          </p:cNvPr>
          <p:cNvSpPr>
            <a:spLocks noGrp="1"/>
          </p:cNvSpPr>
          <p:nvPr>
            <p:ph type="title"/>
          </p:nvPr>
        </p:nvSpPr>
        <p:spPr>
          <a:xfrm>
            <a:off x="1540042" y="2686050"/>
            <a:ext cx="10010274" cy="1485900"/>
          </a:xfrm>
        </p:spPr>
        <p:txBody>
          <a:bodyPr/>
          <a:lstStyle/>
          <a:p>
            <a:pPr algn="ctr"/>
            <a:r>
              <a:rPr lang="en-US" dirty="0">
                <a:latin typeface="Arial Rounded MT Bold" panose="020F0704030504030204" pitchFamily="34" charset="77"/>
              </a:rPr>
              <a:t>They all have the same volume!</a:t>
            </a:r>
            <a:br>
              <a:rPr lang="en-US" dirty="0">
                <a:latin typeface="Arial Rounded MT Bold" panose="020F0704030504030204" pitchFamily="34" charset="77"/>
              </a:rPr>
            </a:br>
            <a:r>
              <a:rPr lang="en-US" dirty="0">
                <a:latin typeface="Arial Rounded MT Bold" panose="020F0704030504030204" pitchFamily="34" charset="77"/>
              </a:rPr>
              <a:t>10cm</a:t>
            </a:r>
            <a:r>
              <a:rPr lang="en-US" baseline="30000" dirty="0">
                <a:latin typeface="Arial Rounded MT Bold" panose="020F0704030504030204" pitchFamily="34" charset="77"/>
              </a:rPr>
              <a:t>3</a:t>
            </a:r>
            <a:endParaRPr lang="en-US" dirty="0">
              <a:latin typeface="Arial Rounded MT Bold" panose="020F0704030504030204" pitchFamily="34" charset="77"/>
            </a:endParaRPr>
          </a:p>
        </p:txBody>
      </p:sp>
    </p:spTree>
    <p:extLst>
      <p:ext uri="{BB962C8B-B14F-4D97-AF65-F5344CB8AC3E}">
        <p14:creationId xmlns:p14="http://schemas.microsoft.com/office/powerpoint/2010/main" val="371657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Task 2</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How many more cubes are needed so that this shape has a volume of 27cm</a:t>
            </a:r>
            <a:r>
              <a:rPr lang="en-GB" dirty="0">
                <a:latin typeface="Arial Rounded MT Bold" panose="020F0704030504030204" pitchFamily="34" charset="0"/>
                <a:cs typeface="Times New Roman"/>
              </a:rPr>
              <a:t>³?</a:t>
            </a:r>
            <a:endParaRPr lang="en-GB" dirty="0">
              <a:latin typeface="Arial Rounded MT Bold" panose="020F0704030504030204" pitchFamily="34" charset="0"/>
            </a:endParaRPr>
          </a:p>
        </p:txBody>
      </p:sp>
      <p:pic>
        <p:nvPicPr>
          <p:cNvPr id="10242" name="Picture 2" descr="Image result for cubes volu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776" y="3068961"/>
            <a:ext cx="3672408" cy="324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Task 3</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How many less cubes are needed so that this shape has a volume of 7cm</a:t>
            </a:r>
            <a:r>
              <a:rPr lang="en-GB" dirty="0">
                <a:latin typeface="Arial Rounded MT Bold" panose="020F0704030504030204" pitchFamily="34" charset="0"/>
                <a:cs typeface="Times New Roman"/>
              </a:rPr>
              <a:t>³?</a:t>
            </a:r>
            <a:endParaRPr lang="en-GB" dirty="0">
              <a:latin typeface="Arial Rounded MT Bold" panose="020F0704030504030204" pitchFamily="34"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836"/>
          <a:stretch/>
        </p:blipFill>
        <p:spPr bwMode="auto">
          <a:xfrm>
            <a:off x="3647728" y="2924945"/>
            <a:ext cx="4032448" cy="281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91744" y="5517232"/>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64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Task 4</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Build a shape that has the same volume as this one here.</a:t>
            </a:r>
          </a:p>
        </p:txBody>
      </p:sp>
      <p:sp>
        <p:nvSpPr>
          <p:cNvPr id="6" name="Rectangle 5"/>
          <p:cNvSpPr/>
          <p:nvPr/>
        </p:nvSpPr>
        <p:spPr>
          <a:xfrm>
            <a:off x="3791744" y="5517232"/>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686" t="59494" r="29945" b="11236"/>
          <a:stretch/>
        </p:blipFill>
        <p:spPr bwMode="auto">
          <a:xfrm>
            <a:off x="3503712" y="2996953"/>
            <a:ext cx="5184576" cy="328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58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Task 5</a:t>
            </a:r>
          </a:p>
        </p:txBody>
      </p:sp>
      <p:sp>
        <p:nvSpPr>
          <p:cNvPr id="3" name="Content Placeholder 2"/>
          <p:cNvSpPr>
            <a:spLocks noGrp="1"/>
          </p:cNvSpPr>
          <p:nvPr>
            <p:ph idx="1"/>
          </p:nvPr>
        </p:nvSpPr>
        <p:spPr/>
        <p:txBody>
          <a:bodyPr/>
          <a:lstStyle/>
          <a:p>
            <a:pPr marL="0" indent="0">
              <a:buNone/>
            </a:pPr>
            <a:r>
              <a:rPr lang="en-GB" dirty="0">
                <a:latin typeface="Arial Rounded MT Bold" panose="020F0704030504030204" pitchFamily="34" charset="0"/>
              </a:rPr>
              <a:t>Build a shape that has the same volume as this one here.</a:t>
            </a:r>
          </a:p>
        </p:txBody>
      </p:sp>
      <p:sp>
        <p:nvSpPr>
          <p:cNvPr id="6" name="Rectangle 5"/>
          <p:cNvSpPr/>
          <p:nvPr/>
        </p:nvSpPr>
        <p:spPr>
          <a:xfrm>
            <a:off x="3791744" y="5517232"/>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6" name="Picture 4" descr="Image result for cubes volum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94" t="57982" r="74271" b="14683"/>
          <a:stretch/>
        </p:blipFill>
        <p:spPr bwMode="auto">
          <a:xfrm>
            <a:off x="4223792" y="2780928"/>
            <a:ext cx="3312368" cy="358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9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274"/>
            <a:ext cx="9144000" cy="1408502"/>
          </a:xfrm>
        </p:spPr>
        <p:txBody>
          <a:bodyPr>
            <a:noAutofit/>
          </a:bodyPr>
          <a:lstStyle/>
          <a:p>
            <a:r>
              <a:rPr lang="en-GB" sz="8000" b="1" u="sng" dirty="0">
                <a:latin typeface="Arial Rounded MT Bold" panose="020F0704030504030204" pitchFamily="34" charset="0"/>
              </a:rPr>
              <a:t>Remember - Area </a:t>
            </a:r>
          </a:p>
        </p:txBody>
      </p:sp>
      <p:sp>
        <p:nvSpPr>
          <p:cNvPr id="3" name="Content Placeholder 2"/>
          <p:cNvSpPr>
            <a:spLocks noGrp="1"/>
          </p:cNvSpPr>
          <p:nvPr>
            <p:ph idx="1"/>
          </p:nvPr>
        </p:nvSpPr>
        <p:spPr>
          <a:xfrm>
            <a:off x="1524000" y="1600201"/>
            <a:ext cx="4427984" cy="4525963"/>
          </a:xfrm>
        </p:spPr>
        <p:txBody>
          <a:bodyPr>
            <a:normAutofit/>
          </a:bodyPr>
          <a:lstStyle/>
          <a:p>
            <a:pPr marL="0" indent="0" algn="ctr">
              <a:buNone/>
            </a:pPr>
            <a:r>
              <a:rPr lang="en-GB" sz="4800" dirty="0">
                <a:latin typeface="Arial Rounded MT Bold" panose="020F0704030504030204" pitchFamily="34" charset="0"/>
              </a:rPr>
              <a:t>When we measure all of the inside space in a shape.</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42" t="60388" r="10808" b="-1002"/>
          <a:stretch/>
        </p:blipFill>
        <p:spPr bwMode="auto">
          <a:xfrm>
            <a:off x="6240016" y="2132857"/>
            <a:ext cx="4104456" cy="294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55125" y="5534562"/>
            <a:ext cx="4083170" cy="1323439"/>
          </a:xfrm>
          <a:prstGeom prst="rect">
            <a:avLst/>
          </a:prstGeom>
          <a:noFill/>
        </p:spPr>
        <p:txBody>
          <a:bodyPr wrap="none" lIns="91440" tIns="45720" rIns="91440" bIns="45720">
            <a:spAutoFit/>
          </a:bodyPr>
          <a:lstStyle/>
          <a:p>
            <a:pPr algn="ct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 L x W</a:t>
            </a:r>
          </a:p>
        </p:txBody>
      </p:sp>
    </p:spTree>
    <p:extLst>
      <p:ext uri="{BB962C8B-B14F-4D97-AF65-F5344CB8AC3E}">
        <p14:creationId xmlns:p14="http://schemas.microsoft.com/office/powerpoint/2010/main" val="274808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GB" dirty="0">
                <a:latin typeface="Arial Rounded MT Bold" panose="020F0704030504030204" pitchFamily="34" charset="0"/>
              </a:rPr>
              <a:t>Now we know how to work out the area of 2D shapes (like the one below) using L x W. However how would we do that with 3D shapes.</a:t>
            </a:r>
          </a:p>
        </p:txBody>
      </p:sp>
      <p:sp>
        <p:nvSpPr>
          <p:cNvPr id="4" name="L-Shape 3"/>
          <p:cNvSpPr/>
          <p:nvPr/>
        </p:nvSpPr>
        <p:spPr>
          <a:xfrm>
            <a:off x="2315580" y="2348880"/>
            <a:ext cx="4976936" cy="3240360"/>
          </a:xfrm>
          <a:prstGeom prst="corner">
            <a:avLst/>
          </a:prstGeom>
          <a:solidFill>
            <a:srgbClr val="CC00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133B137-C235-744C-B686-AB743CC9C6B1}"/>
              </a:ext>
            </a:extLst>
          </p:cNvPr>
          <p:cNvSpPr/>
          <p:nvPr/>
        </p:nvSpPr>
        <p:spPr>
          <a:xfrm>
            <a:off x="1555125" y="5534562"/>
            <a:ext cx="4083170" cy="1323439"/>
          </a:xfrm>
          <a:prstGeom prst="rect">
            <a:avLst/>
          </a:prstGeom>
          <a:noFill/>
        </p:spPr>
        <p:txBody>
          <a:bodyPr wrap="none" lIns="91440" tIns="45720" rIns="91440" bIns="45720">
            <a:spAutoFit/>
          </a:bodyPr>
          <a:lstStyle/>
          <a:p>
            <a:pPr algn="ct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 L x W</a:t>
            </a:r>
          </a:p>
        </p:txBody>
      </p:sp>
    </p:spTree>
    <p:extLst>
      <p:ext uri="{BB962C8B-B14F-4D97-AF65-F5344CB8AC3E}">
        <p14:creationId xmlns:p14="http://schemas.microsoft.com/office/powerpoint/2010/main" val="379632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990223" cy="1143000"/>
          </a:xfrm>
        </p:spPr>
        <p:txBody>
          <a:bodyPr>
            <a:normAutofit fontScale="90000"/>
          </a:bodyPr>
          <a:lstStyle/>
          <a:p>
            <a:r>
              <a:rPr lang="en-GB" dirty="0">
                <a:latin typeface="Arial Rounded MT Bold" panose="020F0704030504030204" pitchFamily="34" charset="0"/>
              </a:rPr>
              <a:t>3D shapes</a:t>
            </a:r>
            <a:br>
              <a:rPr lang="en-GB" dirty="0">
                <a:latin typeface="Arial Rounded MT Bold" panose="020F0704030504030204" pitchFamily="34" charset="0"/>
              </a:rPr>
            </a:br>
            <a:br>
              <a:rPr lang="en-GB" dirty="0">
                <a:latin typeface="Arial Rounded MT Bold" panose="020F0704030504030204" pitchFamily="34" charset="0"/>
              </a:rPr>
            </a:br>
            <a:r>
              <a:rPr lang="en-GB" dirty="0">
                <a:latin typeface="Arial Rounded MT Bold" panose="020F0704030504030204" pitchFamily="34" charset="0"/>
              </a:rPr>
              <a:t>A three shape is basically a solid figure. An object that has three dimensions – length, width and height.</a:t>
            </a:r>
            <a:br>
              <a:rPr lang="en-GB" dirty="0">
                <a:latin typeface="Arial Rounded MT Bold" panose="020F0704030504030204" pitchFamily="34" charset="0"/>
              </a:rPr>
            </a:br>
            <a:r>
              <a:rPr lang="en-GB" dirty="0">
                <a:latin typeface="Arial Rounded MT Bold" panose="020F0704030504030204" pitchFamily="34" charset="0"/>
              </a:rPr>
              <a:t>A 2D shape only has length and width. </a:t>
            </a:r>
          </a:p>
        </p:txBody>
      </p:sp>
      <p:pic>
        <p:nvPicPr>
          <p:cNvPr id="3" name="Picture 2">
            <a:extLst>
              <a:ext uri="{FF2B5EF4-FFF2-40B4-BE49-F238E27FC236}">
                <a16:creationId xmlns:a16="http://schemas.microsoft.com/office/drawing/2014/main" id="{1201AF30-9A70-0342-A374-E6E41DBED4BA}"/>
              </a:ext>
            </a:extLst>
          </p:cNvPr>
          <p:cNvPicPr>
            <a:picLocks noChangeAspect="1"/>
          </p:cNvPicPr>
          <p:nvPr/>
        </p:nvPicPr>
        <p:blipFill>
          <a:blip r:embed="rId3"/>
          <a:stretch>
            <a:fillRect/>
          </a:stretch>
        </p:blipFill>
        <p:spPr>
          <a:xfrm>
            <a:off x="7514223" y="135444"/>
            <a:ext cx="4116945" cy="6587112"/>
          </a:xfrm>
          <a:prstGeom prst="rect">
            <a:avLst/>
          </a:prstGeom>
        </p:spPr>
      </p:pic>
    </p:spTree>
    <p:extLst>
      <p:ext uri="{BB962C8B-B14F-4D97-AF65-F5344CB8AC3E}">
        <p14:creationId xmlns:p14="http://schemas.microsoft.com/office/powerpoint/2010/main" val="183504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363200" cy="1143000"/>
          </a:xfrm>
        </p:spPr>
        <p:txBody>
          <a:bodyPr>
            <a:normAutofit fontScale="90000"/>
          </a:bodyPr>
          <a:lstStyle/>
          <a:p>
            <a:r>
              <a:rPr lang="en-GB" dirty="0">
                <a:latin typeface="Arial Rounded MT Bold" panose="020F0704030504030204" pitchFamily="34" charset="0"/>
              </a:rPr>
              <a:t>3D shapes</a:t>
            </a:r>
            <a:br>
              <a:rPr lang="en-GB" dirty="0">
                <a:latin typeface="Arial Rounded MT Bold" panose="020F0704030504030204" pitchFamily="34" charset="0"/>
              </a:rPr>
            </a:br>
            <a:br>
              <a:rPr lang="en-GB" dirty="0">
                <a:latin typeface="Arial Rounded MT Bold" panose="020F0704030504030204" pitchFamily="34" charset="0"/>
              </a:rPr>
            </a:br>
            <a:r>
              <a:rPr lang="en-GB" sz="3600" dirty="0">
                <a:latin typeface="Arial Rounded MT Bold" panose="020F0704030504030204" pitchFamily="34" charset="0"/>
              </a:rPr>
              <a:t>However, in Year 5 it isn’t your job to work out the area of a compound shape. </a:t>
            </a:r>
            <a:br>
              <a:rPr lang="en-GB" sz="3600" dirty="0">
                <a:latin typeface="Arial Rounded MT Bold" panose="020F0704030504030204" pitchFamily="34" charset="0"/>
              </a:rPr>
            </a:br>
            <a:r>
              <a:rPr lang="en-GB" sz="3600" dirty="0">
                <a:latin typeface="Arial Rounded MT Bold" panose="020F0704030504030204" pitchFamily="34" charset="0"/>
              </a:rPr>
              <a:t>Your job is to make an estimate of its area.</a:t>
            </a:r>
            <a:br>
              <a:rPr lang="en-GB" sz="3600" dirty="0">
                <a:latin typeface="Arial Rounded MT Bold" panose="020F0704030504030204" pitchFamily="34" charset="0"/>
              </a:rPr>
            </a:br>
            <a:r>
              <a:rPr lang="en-GB" sz="3600" dirty="0">
                <a:latin typeface="Arial Rounded MT Bold" panose="020F0704030504030204" pitchFamily="34" charset="0"/>
              </a:rPr>
              <a:t>Today’s lesson – can go in one of two ways. </a:t>
            </a:r>
            <a:br>
              <a:rPr lang="en-GB" sz="3600" dirty="0">
                <a:latin typeface="Arial Rounded MT Bold" panose="020F0704030504030204" pitchFamily="34" charset="0"/>
              </a:rPr>
            </a:br>
            <a:r>
              <a:rPr lang="en-GB" sz="3600" dirty="0">
                <a:latin typeface="Arial Rounded MT Bold" panose="020F0704030504030204" pitchFamily="34" charset="0"/>
              </a:rPr>
              <a:t>If you have blocks, Lego or cubes at home then you will only need to use the </a:t>
            </a:r>
            <a:r>
              <a:rPr lang="en-GB" sz="3600" dirty="0" err="1">
                <a:latin typeface="Arial Rounded MT Bold" panose="020F0704030504030204" pitchFamily="34" charset="0"/>
              </a:rPr>
              <a:t>powerpoint</a:t>
            </a:r>
            <a:r>
              <a:rPr lang="en-GB" sz="3600" dirty="0">
                <a:latin typeface="Arial Rounded MT Bold" panose="020F0704030504030204" pitchFamily="34" charset="0"/>
              </a:rPr>
              <a:t> and not the worksheet provided today.</a:t>
            </a:r>
            <a:br>
              <a:rPr lang="en-GB" sz="3600" dirty="0">
                <a:latin typeface="Arial Rounded MT Bold" panose="020F0704030504030204" pitchFamily="34" charset="0"/>
              </a:rPr>
            </a:br>
            <a:r>
              <a:rPr lang="en-GB" sz="3600" dirty="0">
                <a:latin typeface="Arial Rounded MT Bold" panose="020F0704030504030204" pitchFamily="34" charset="0"/>
              </a:rPr>
              <a:t>If you do not have the above, use the learning from the </a:t>
            </a:r>
            <a:r>
              <a:rPr lang="en-GB" sz="3600" dirty="0" err="1">
                <a:latin typeface="Arial Rounded MT Bold" panose="020F0704030504030204" pitchFamily="34" charset="0"/>
              </a:rPr>
              <a:t>powerpoints</a:t>
            </a:r>
            <a:r>
              <a:rPr lang="en-GB" sz="3600" dirty="0">
                <a:latin typeface="Arial Rounded MT Bold" panose="020F0704030504030204" pitchFamily="34" charset="0"/>
              </a:rPr>
              <a:t> next few slides to help you on the worksheet like the normal lessons.</a:t>
            </a:r>
            <a:br>
              <a:rPr lang="en-GB" dirty="0">
                <a:latin typeface="Arial Rounded MT Bold" panose="020F0704030504030204" pitchFamily="34" charset="0"/>
              </a:rPr>
            </a:br>
            <a:endParaRPr lang="en-GB" dirty="0">
              <a:latin typeface="Arial Rounded MT Bold" panose="020F0704030504030204" pitchFamily="34" charset="0"/>
            </a:endParaRPr>
          </a:p>
        </p:txBody>
      </p:sp>
    </p:spTree>
    <p:extLst>
      <p:ext uri="{BB962C8B-B14F-4D97-AF65-F5344CB8AC3E}">
        <p14:creationId xmlns:p14="http://schemas.microsoft.com/office/powerpoint/2010/main" val="166375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C9ADF-762C-4B40-9972-EBBE14DC5DB2}"/>
              </a:ext>
            </a:extLst>
          </p:cNvPr>
          <p:cNvSpPr>
            <a:spLocks noGrp="1"/>
          </p:cNvSpPr>
          <p:nvPr>
            <p:ph idx="1"/>
          </p:nvPr>
        </p:nvSpPr>
        <p:spPr>
          <a:xfrm>
            <a:off x="1066800" y="3149092"/>
            <a:ext cx="9601200" cy="3581400"/>
          </a:xfrm>
        </p:spPr>
        <p:txBody>
          <a:bodyPr/>
          <a:lstStyle/>
          <a:p>
            <a:pPr marL="0" indent="0">
              <a:buNone/>
            </a:pPr>
            <a:r>
              <a:rPr lang="en-US" dirty="0">
                <a:latin typeface="Arial Rounded MT Bold" panose="020F0704030504030204" pitchFamily="34" charset="77"/>
              </a:rPr>
              <a:t>Estimating area can be tricky depending on the shape that you have. If you’re able to see every block like you can in the picture, then all you have to do is count them.</a:t>
            </a:r>
          </a:p>
          <a:p>
            <a:pPr marL="0" indent="0">
              <a:buNone/>
            </a:pPr>
            <a:r>
              <a:rPr lang="en-US" dirty="0">
                <a:latin typeface="Arial Rounded MT Bold" panose="020F0704030504030204" pitchFamily="34" charset="77"/>
              </a:rPr>
              <a:t>Red = 5cm</a:t>
            </a:r>
            <a:r>
              <a:rPr lang="en-US" baseline="30000" dirty="0">
                <a:latin typeface="Arial Rounded MT Bold" panose="020F0704030504030204" pitchFamily="34" charset="77"/>
              </a:rPr>
              <a:t>3</a:t>
            </a:r>
            <a:endParaRPr lang="en-US" dirty="0">
              <a:latin typeface="Arial Rounded MT Bold" panose="020F0704030504030204" pitchFamily="34" charset="77"/>
            </a:endParaRPr>
          </a:p>
          <a:p>
            <a:pPr marL="0" indent="0">
              <a:buNone/>
            </a:pPr>
            <a:r>
              <a:rPr lang="en-US" dirty="0">
                <a:latin typeface="Arial Rounded MT Bold" panose="020F0704030504030204" pitchFamily="34" charset="77"/>
              </a:rPr>
              <a:t>Orange = 6cm</a:t>
            </a:r>
            <a:r>
              <a:rPr lang="en-US" baseline="30000" dirty="0">
                <a:latin typeface="Arial Rounded MT Bold" panose="020F0704030504030204" pitchFamily="34" charset="77"/>
              </a:rPr>
              <a:t>3</a:t>
            </a:r>
            <a:endParaRPr lang="en-US" dirty="0">
              <a:latin typeface="Arial Rounded MT Bold" panose="020F0704030504030204" pitchFamily="34" charset="77"/>
            </a:endParaRPr>
          </a:p>
          <a:p>
            <a:pPr marL="0" indent="0">
              <a:buNone/>
            </a:pPr>
            <a:r>
              <a:rPr lang="en-US" dirty="0">
                <a:latin typeface="Arial Rounded MT Bold" panose="020F0704030504030204" pitchFamily="34" charset="77"/>
              </a:rPr>
              <a:t>Yellow = 6cm</a:t>
            </a:r>
            <a:r>
              <a:rPr lang="en-US" baseline="30000" dirty="0">
                <a:latin typeface="Arial Rounded MT Bold" panose="020F0704030504030204" pitchFamily="34" charset="77"/>
              </a:rPr>
              <a:t>3</a:t>
            </a:r>
            <a:endParaRPr lang="en-US" dirty="0">
              <a:latin typeface="Arial Rounded MT Bold" panose="020F0704030504030204" pitchFamily="34" charset="77"/>
            </a:endParaRPr>
          </a:p>
          <a:p>
            <a:pPr marL="0" indent="0">
              <a:buNone/>
            </a:pPr>
            <a:r>
              <a:rPr lang="en-US" dirty="0">
                <a:latin typeface="Arial Rounded MT Bold" panose="020F0704030504030204" pitchFamily="34" charset="77"/>
              </a:rPr>
              <a:t>Blue = 4cm</a:t>
            </a:r>
            <a:r>
              <a:rPr lang="en-US" baseline="30000" dirty="0">
                <a:latin typeface="Arial Rounded MT Bold" panose="020F0704030504030204" pitchFamily="34" charset="77"/>
              </a:rPr>
              <a:t>3</a:t>
            </a:r>
            <a:endParaRPr lang="en-US" dirty="0">
              <a:latin typeface="Arial Rounded MT Bold" panose="020F0704030504030204" pitchFamily="34" charset="77"/>
            </a:endParaRPr>
          </a:p>
          <a:p>
            <a:pPr marL="0" indent="0">
              <a:buNone/>
            </a:pPr>
            <a:r>
              <a:rPr lang="en-US" dirty="0">
                <a:latin typeface="Arial Rounded MT Bold" panose="020F0704030504030204" pitchFamily="34" charset="77"/>
              </a:rPr>
              <a:t>Green = 6cm</a:t>
            </a:r>
            <a:r>
              <a:rPr lang="en-US" baseline="30000" dirty="0">
                <a:latin typeface="Arial Rounded MT Bold" panose="020F0704030504030204" pitchFamily="34" charset="77"/>
              </a:rPr>
              <a:t>3</a:t>
            </a:r>
            <a:endParaRPr lang="en-US" dirty="0">
              <a:latin typeface="Arial Rounded MT Bold" panose="020F0704030504030204" pitchFamily="34" charset="77"/>
            </a:endParaRPr>
          </a:p>
        </p:txBody>
      </p:sp>
      <p:pic>
        <p:nvPicPr>
          <p:cNvPr id="4" name="Picture 3">
            <a:extLst>
              <a:ext uri="{FF2B5EF4-FFF2-40B4-BE49-F238E27FC236}">
                <a16:creationId xmlns:a16="http://schemas.microsoft.com/office/drawing/2014/main" id="{4F83BD3A-15D5-9742-AA52-D93300E0A3C0}"/>
              </a:ext>
            </a:extLst>
          </p:cNvPr>
          <p:cNvPicPr>
            <a:picLocks noChangeAspect="1"/>
          </p:cNvPicPr>
          <p:nvPr/>
        </p:nvPicPr>
        <p:blipFill>
          <a:blip r:embed="rId2"/>
          <a:stretch>
            <a:fillRect/>
          </a:stretch>
        </p:blipFill>
        <p:spPr>
          <a:xfrm>
            <a:off x="1219200" y="322580"/>
            <a:ext cx="5334000" cy="2921000"/>
          </a:xfrm>
          <a:prstGeom prst="rect">
            <a:avLst/>
          </a:prstGeom>
        </p:spPr>
      </p:pic>
      <p:sp>
        <p:nvSpPr>
          <p:cNvPr id="5" name="TextBox 4">
            <a:extLst>
              <a:ext uri="{FF2B5EF4-FFF2-40B4-BE49-F238E27FC236}">
                <a16:creationId xmlns:a16="http://schemas.microsoft.com/office/drawing/2014/main" id="{CB1C9C07-434C-D74F-8092-5E533A6C6BDA}"/>
              </a:ext>
            </a:extLst>
          </p:cNvPr>
          <p:cNvSpPr txBox="1"/>
          <p:nvPr/>
        </p:nvSpPr>
        <p:spPr>
          <a:xfrm>
            <a:off x="4645152" y="4328160"/>
            <a:ext cx="7193280" cy="646331"/>
          </a:xfrm>
          <a:prstGeom prst="rect">
            <a:avLst/>
          </a:prstGeom>
          <a:noFill/>
        </p:spPr>
        <p:txBody>
          <a:bodyPr wrap="square" rtlCol="0">
            <a:spAutoFit/>
          </a:bodyPr>
          <a:lstStyle/>
          <a:p>
            <a:r>
              <a:rPr lang="en-US" b="1" dirty="0">
                <a:latin typeface="Arial Rounded MT Bold" panose="020F0704030504030204" pitchFamily="34" charset="77"/>
              </a:rPr>
              <a:t>We use cm</a:t>
            </a:r>
            <a:r>
              <a:rPr lang="en-US" b="1" baseline="30000" dirty="0">
                <a:latin typeface="Arial Rounded MT Bold" panose="020F0704030504030204" pitchFamily="34" charset="77"/>
              </a:rPr>
              <a:t>3</a:t>
            </a:r>
            <a:r>
              <a:rPr lang="en-US" b="1" dirty="0">
                <a:latin typeface="Arial Rounded MT Bold" panose="020F0704030504030204" pitchFamily="34" charset="77"/>
              </a:rPr>
              <a:t> because it is 3 dimensional shapes so we are multiplying by itself 3 times.</a:t>
            </a:r>
          </a:p>
        </p:txBody>
      </p:sp>
    </p:spTree>
    <p:extLst>
      <p:ext uri="{BB962C8B-B14F-4D97-AF65-F5344CB8AC3E}">
        <p14:creationId xmlns:p14="http://schemas.microsoft.com/office/powerpoint/2010/main" val="132762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F35C-CB97-454A-A312-78BEED187B81}"/>
              </a:ext>
            </a:extLst>
          </p:cNvPr>
          <p:cNvSpPr>
            <a:spLocks noGrp="1"/>
          </p:cNvSpPr>
          <p:nvPr>
            <p:ph type="title"/>
          </p:nvPr>
        </p:nvSpPr>
        <p:spPr/>
        <p:txBody>
          <a:bodyPr>
            <a:normAutofit/>
          </a:bodyPr>
          <a:lstStyle/>
          <a:p>
            <a:r>
              <a:rPr lang="en-US" sz="1600" dirty="0">
                <a:latin typeface="Arial Rounded MT Bold" panose="020F0704030504030204" pitchFamily="34" charset="77"/>
              </a:rPr>
              <a:t>However, on some of these shapes you cannot see every cube. This means you need to make a logical guess from this angle. Below there are quite a few shapes here that have hidden sides.</a:t>
            </a:r>
            <a:br>
              <a:rPr lang="en-US" sz="1600" dirty="0">
                <a:latin typeface="Arial Rounded MT Bold" panose="020F0704030504030204" pitchFamily="34" charset="77"/>
              </a:rPr>
            </a:br>
            <a:br>
              <a:rPr lang="en-US" sz="1600" dirty="0">
                <a:latin typeface="Arial Rounded MT Bold" panose="020F0704030504030204" pitchFamily="34" charset="77"/>
              </a:rPr>
            </a:br>
            <a:r>
              <a:rPr lang="en-US" sz="1600" dirty="0">
                <a:latin typeface="Arial Rounded MT Bold" panose="020F0704030504030204" pitchFamily="34" charset="77"/>
              </a:rPr>
              <a:t>The first shape I guess there is 8cm</a:t>
            </a:r>
            <a:r>
              <a:rPr lang="en-US" sz="1600" baseline="30000" dirty="0">
                <a:latin typeface="Arial Rounded MT Bold" panose="020F0704030504030204" pitchFamily="34" charset="77"/>
              </a:rPr>
              <a:t>3.</a:t>
            </a:r>
            <a:br>
              <a:rPr lang="en-US" sz="1600" baseline="30000" dirty="0">
                <a:latin typeface="Arial Rounded MT Bold" panose="020F0704030504030204" pitchFamily="34" charset="77"/>
              </a:rPr>
            </a:br>
            <a:r>
              <a:rPr lang="en-US" sz="1600" dirty="0">
                <a:latin typeface="Arial Rounded MT Bold" panose="020F0704030504030204" pitchFamily="34" charset="77"/>
              </a:rPr>
              <a:t>I have guessed this because on the side I can see. I can count 4 squares (area circled). Because the width is 2, I multiplied that by 4. </a:t>
            </a:r>
          </a:p>
        </p:txBody>
      </p:sp>
      <p:sp>
        <p:nvSpPr>
          <p:cNvPr id="3" name="Content Placeholder 2">
            <a:extLst>
              <a:ext uri="{FF2B5EF4-FFF2-40B4-BE49-F238E27FC236}">
                <a16:creationId xmlns:a16="http://schemas.microsoft.com/office/drawing/2014/main" id="{570CF151-4EEB-4046-B98B-59E66370C4D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EC9B92A-79FF-C348-8BA6-6901E47C2A8A}"/>
              </a:ext>
            </a:extLst>
          </p:cNvPr>
          <p:cNvPicPr>
            <a:picLocks noChangeAspect="1"/>
          </p:cNvPicPr>
          <p:nvPr/>
        </p:nvPicPr>
        <p:blipFill>
          <a:blip r:embed="rId2"/>
          <a:stretch>
            <a:fillRect/>
          </a:stretch>
        </p:blipFill>
        <p:spPr>
          <a:xfrm>
            <a:off x="2227928" y="2569210"/>
            <a:ext cx="8084218" cy="2520323"/>
          </a:xfrm>
          <a:prstGeom prst="rect">
            <a:avLst/>
          </a:prstGeom>
        </p:spPr>
      </p:pic>
      <p:sp>
        <p:nvSpPr>
          <p:cNvPr id="5" name="Doughnut 4">
            <a:extLst>
              <a:ext uri="{FF2B5EF4-FFF2-40B4-BE49-F238E27FC236}">
                <a16:creationId xmlns:a16="http://schemas.microsoft.com/office/drawing/2014/main" id="{7644F55B-665C-E643-91A6-79D22D0E3C0B}"/>
              </a:ext>
            </a:extLst>
          </p:cNvPr>
          <p:cNvSpPr/>
          <p:nvPr/>
        </p:nvSpPr>
        <p:spPr>
          <a:xfrm>
            <a:off x="2743200" y="2852928"/>
            <a:ext cx="1072896" cy="950976"/>
          </a:xfrm>
          <a:prstGeom prst="donut">
            <a:avLst>
              <a:gd name="adj" fmla="val 80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229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8412-BF12-0544-8390-D661F67D3060}"/>
              </a:ext>
            </a:extLst>
          </p:cNvPr>
          <p:cNvSpPr>
            <a:spLocks noGrp="1"/>
          </p:cNvSpPr>
          <p:nvPr>
            <p:ph type="title"/>
          </p:nvPr>
        </p:nvSpPr>
        <p:spPr/>
        <p:txBody>
          <a:bodyPr>
            <a:noAutofit/>
          </a:bodyPr>
          <a:lstStyle/>
          <a:p>
            <a:r>
              <a:rPr lang="en-US" sz="3600" dirty="0">
                <a:latin typeface="Arial Rounded MT Bold" panose="020F0704030504030204" pitchFamily="34" charset="77"/>
              </a:rPr>
              <a:t>For this shape I followed a similar method. I can see 4 cubes on the side. Width is 2 cubes so I multiplied them together.</a:t>
            </a:r>
          </a:p>
        </p:txBody>
      </p:sp>
      <p:pic>
        <p:nvPicPr>
          <p:cNvPr id="4" name="Content Placeholder 3">
            <a:extLst>
              <a:ext uri="{FF2B5EF4-FFF2-40B4-BE49-F238E27FC236}">
                <a16:creationId xmlns:a16="http://schemas.microsoft.com/office/drawing/2014/main" id="{F845264B-640D-144C-ABCD-A0A1B6D5FF6B}"/>
              </a:ext>
            </a:extLst>
          </p:cNvPr>
          <p:cNvPicPr>
            <a:picLocks noGrp="1" noChangeAspect="1"/>
          </p:cNvPicPr>
          <p:nvPr>
            <p:ph idx="1"/>
          </p:nvPr>
        </p:nvPicPr>
        <p:blipFill rotWithShape="1">
          <a:blip r:embed="rId2"/>
          <a:srcRect l="18984" r="62476" b="50358"/>
          <a:stretch/>
        </p:blipFill>
        <p:spPr>
          <a:xfrm>
            <a:off x="6461760" y="2171700"/>
            <a:ext cx="5559552" cy="4640893"/>
          </a:xfrm>
          <a:prstGeom prst="rect">
            <a:avLst/>
          </a:prstGeom>
        </p:spPr>
      </p:pic>
      <p:sp>
        <p:nvSpPr>
          <p:cNvPr id="5" name="Doughnut 4">
            <a:extLst>
              <a:ext uri="{FF2B5EF4-FFF2-40B4-BE49-F238E27FC236}">
                <a16:creationId xmlns:a16="http://schemas.microsoft.com/office/drawing/2014/main" id="{3E269018-3B1C-6648-9F20-F0840FA01F84}"/>
              </a:ext>
            </a:extLst>
          </p:cNvPr>
          <p:cNvSpPr/>
          <p:nvPr/>
        </p:nvSpPr>
        <p:spPr>
          <a:xfrm>
            <a:off x="9095232" y="2612136"/>
            <a:ext cx="3096768" cy="3959352"/>
          </a:xfrm>
          <a:prstGeom prst="donut">
            <a:avLst>
              <a:gd name="adj" fmla="val 2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84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C646-86DD-AC40-8D25-2BF26B7F4B5C}"/>
              </a:ext>
            </a:extLst>
          </p:cNvPr>
          <p:cNvSpPr>
            <a:spLocks noGrp="1"/>
          </p:cNvSpPr>
          <p:nvPr>
            <p:ph type="title"/>
          </p:nvPr>
        </p:nvSpPr>
        <p:spPr/>
        <p:txBody>
          <a:bodyPr/>
          <a:lstStyle/>
          <a:p>
            <a:r>
              <a:rPr lang="en-US" u="sng" dirty="0">
                <a:latin typeface="Arial Rounded MT Bold" panose="020F0704030504030204" pitchFamily="34" charset="77"/>
              </a:rPr>
              <a:t>Important notice</a:t>
            </a:r>
          </a:p>
        </p:txBody>
      </p:sp>
      <p:sp>
        <p:nvSpPr>
          <p:cNvPr id="3" name="Content Placeholder 2">
            <a:extLst>
              <a:ext uri="{FF2B5EF4-FFF2-40B4-BE49-F238E27FC236}">
                <a16:creationId xmlns:a16="http://schemas.microsoft.com/office/drawing/2014/main" id="{E16451EB-92EC-6E4B-BE0F-44D2A2B85112}"/>
              </a:ext>
            </a:extLst>
          </p:cNvPr>
          <p:cNvSpPr>
            <a:spLocks noGrp="1"/>
          </p:cNvSpPr>
          <p:nvPr>
            <p:ph idx="1"/>
          </p:nvPr>
        </p:nvSpPr>
        <p:spPr/>
        <p:txBody>
          <a:bodyPr>
            <a:normAutofit/>
          </a:bodyPr>
          <a:lstStyle/>
          <a:p>
            <a:pPr marL="0" indent="0">
              <a:buNone/>
            </a:pPr>
            <a:r>
              <a:rPr lang="en-US" sz="4000" dirty="0">
                <a:latin typeface="Arial Rounded MT Bold" panose="020F0704030504030204" pitchFamily="34" charset="77"/>
              </a:rPr>
              <a:t>Think logically when your try to make your estimation.</a:t>
            </a:r>
          </a:p>
          <a:p>
            <a:pPr marL="0" indent="0">
              <a:buNone/>
            </a:pPr>
            <a:r>
              <a:rPr lang="en-US" sz="4000" dirty="0">
                <a:latin typeface="Arial Rounded MT Bold" panose="020F0704030504030204" pitchFamily="34" charset="77"/>
              </a:rPr>
              <a:t>Always consider are there any hidden cubes. </a:t>
            </a:r>
          </a:p>
        </p:txBody>
      </p:sp>
      <p:pic>
        <p:nvPicPr>
          <p:cNvPr id="4" name="Picture 2">
            <a:extLst>
              <a:ext uri="{FF2B5EF4-FFF2-40B4-BE49-F238E27FC236}">
                <a16:creationId xmlns:a16="http://schemas.microsoft.com/office/drawing/2014/main" id="{117D35F7-7D73-7547-AA2E-E3AC244DF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1" y="4540222"/>
            <a:ext cx="2208823" cy="220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6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384</Words>
  <Application>Microsoft Macintosh PowerPoint</Application>
  <PresentationFormat>Widescreen</PresentationFormat>
  <Paragraphs>49</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Rounded MT Bold</vt:lpstr>
      <vt:lpstr>Calibri</vt:lpstr>
      <vt:lpstr>Calibri Light</vt:lpstr>
      <vt:lpstr>Franklin Gothic Book</vt:lpstr>
      <vt:lpstr>Times New Roman</vt:lpstr>
      <vt:lpstr>Office Theme</vt:lpstr>
      <vt:lpstr>Year 5 Measure Area</vt:lpstr>
      <vt:lpstr>Remember - Area </vt:lpstr>
      <vt:lpstr>Now we know how to work out the area of 2D shapes (like the one below) using L x W. However how would we do that with 3D shapes.</vt:lpstr>
      <vt:lpstr>3D shapes  A three shape is basically a solid figure. An object that has three dimensions – length, width and height. A 2D shape only has length and width. </vt:lpstr>
      <vt:lpstr>3D shapes  However, in Year 5 it isn’t your job to work out the area of a compound shape.  Your job is to make an estimate of its area. Today’s lesson – can go in one of two ways.  If you have blocks, Lego or cubes at home then you will only need to use the powerpoint and not the worksheet provided today. If you do not have the above, use the learning from the powerpoints next few slides to help you on the worksheet like the normal lessons. </vt:lpstr>
      <vt:lpstr>PowerPoint Presentation</vt:lpstr>
      <vt:lpstr>However, on some of these shapes you cannot see every cube. This means you need to make a logical guess from this angle. Below there are quite a few shapes here that have hidden sides.  The first shape I guess there is 8cm3. I have guessed this because on the side I can see. I can count 4 squares (area circled). Because the width is 2, I multiplied that by 4. </vt:lpstr>
      <vt:lpstr>For this shape I followed a similar method. I can see 4 cubes on the side. Width is 2 cubes so I multiplied them together.</vt:lpstr>
      <vt:lpstr>Important notice</vt:lpstr>
      <vt:lpstr>If you have blocks, lego or cubes now continue on with the tasks on the slide. If you haven’t, you can now refer to the worksheet.   </vt:lpstr>
      <vt:lpstr>Task 1</vt:lpstr>
      <vt:lpstr>They all have the same volume! 10cm3</vt:lpstr>
      <vt:lpstr>Task 2</vt:lpstr>
      <vt:lpstr>Task 3</vt:lpstr>
      <vt:lpstr>Task 4</vt:lpstr>
      <vt:lpstr>Task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Measure Volume</dc:title>
  <dc:creator>Benjamin Hunt</dc:creator>
  <cp:lastModifiedBy>Benjamin Hunt</cp:lastModifiedBy>
  <cp:revision>19</cp:revision>
  <dcterms:created xsi:type="dcterms:W3CDTF">2020-05-05T15:35:37Z</dcterms:created>
  <dcterms:modified xsi:type="dcterms:W3CDTF">2020-05-20T15:59:24Z</dcterms:modified>
</cp:coreProperties>
</file>