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390" r:id="rId2"/>
    <p:sldId id="429" r:id="rId3"/>
    <p:sldId id="430" r:id="rId4"/>
    <p:sldId id="431" r:id="rId5"/>
    <p:sldId id="432" r:id="rId6"/>
    <p:sldId id="298" r:id="rId7"/>
    <p:sldId id="433" r:id="rId8"/>
    <p:sldId id="436" r:id="rId9"/>
    <p:sldId id="437" r:id="rId10"/>
    <p:sldId id="315" r:id="rId11"/>
    <p:sldId id="428" r:id="rId12"/>
    <p:sldId id="441" r:id="rId13"/>
    <p:sldId id="419" r:id="rId14"/>
    <p:sldId id="319" r:id="rId15"/>
    <p:sldId id="438" r:id="rId16"/>
    <p:sldId id="439" r:id="rId17"/>
    <p:sldId id="44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/>
    <p:restoredTop sz="89810"/>
  </p:normalViewPr>
  <p:slideViewPr>
    <p:cSldViewPr snapToGrid="0" snapToObjects="1">
      <p:cViewPr varScale="1">
        <p:scale>
          <a:sx n="79" d="100"/>
          <a:sy n="79" d="100"/>
        </p:scale>
        <p:origin x="13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55A26-3D26-4541-866B-A32F8109BCD8}" type="datetimeFigureOut">
              <a:rPr lang="en-US" smtClean="0"/>
              <a:t>6/16/20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43A15-3835-D041-BBC0-830540806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48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658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M,S,S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559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S,S,M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279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(a)     </a:t>
            </a:r>
            <a:r>
              <a:rPr lang="en-GB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she was standing next to her brother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Anita looked very tall.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(b)     </a:t>
            </a:r>
            <a:r>
              <a:rPr lang="en-GB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though he had little patience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Robert enjoyed chess.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(c)     Sue’s skills were good </a:t>
            </a:r>
            <a:r>
              <a:rPr lang="en-GB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she had not been playing for long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(d)     They finished the walk, </a:t>
            </a:r>
            <a:r>
              <a:rPr lang="en-GB" sz="1200" b="1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seemed never-ending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4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Father</a:t>
            </a:r>
          </a:p>
          <a:p>
            <a:r>
              <a:rPr lang="en-US" dirty="0"/>
              <a:t>Farther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96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77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Guessed</a:t>
            </a:r>
          </a:p>
          <a:p>
            <a:r>
              <a:rPr lang="en-US" dirty="0"/>
              <a:t>Guest</a:t>
            </a:r>
          </a:p>
          <a:p>
            <a:r>
              <a:rPr lang="en-US" dirty="0"/>
              <a:t>Guessed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24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Heard</a:t>
            </a:r>
          </a:p>
          <a:p>
            <a:r>
              <a:rPr lang="en-US" dirty="0"/>
              <a:t>Heard</a:t>
            </a:r>
          </a:p>
          <a:p>
            <a:r>
              <a:rPr lang="en-US" dirty="0"/>
              <a:t>Herd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64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02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32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following slides will be SATS questions based on what they have just learnt.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43A15-3835-D041-BBC0-8305408061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23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S,M,M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C01A4-4B27-4317-9F46-469E18D5776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943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6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7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72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7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6/16/20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2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6/16/20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2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0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7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3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5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4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8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2650-1950-A14E-94B5-D8310FBDAE70}" type="datetimeFigureOut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A4B2650-1950-A14E-94B5-D8310FBDAE70}" type="datetimeFigureOut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A653A-524E-CB4A-AB35-052358FCC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6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2ahUKEwj5scjT6d3eAhXI4IUKHfKSDDIQjRx6BAgBEAU&amp;url=http://www.clker.com/clipart-park-2.html&amp;psig=AOvVaw1sX6JOc55ZDoEk8T_lji01&amp;ust=154262648296861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mirror&#10;&#10;Description automatically generated">
            <a:extLst>
              <a:ext uri="{FF2B5EF4-FFF2-40B4-BE49-F238E27FC236}">
                <a16:creationId xmlns:a16="http://schemas.microsoft.com/office/drawing/2014/main" id="{E7934DB3-9A8F-1649-A1A8-B2E318B86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2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763"/>
            <a:ext cx="9144000" cy="1143000"/>
          </a:xfrm>
        </p:spPr>
        <p:txBody>
          <a:bodyPr/>
          <a:lstStyle/>
          <a:p>
            <a:r>
              <a:rPr lang="en-GB" altLang="en-US" sz="3800" b="1">
                <a:latin typeface="SassoonCRInfant" pitchFamily="2" charset="0"/>
              </a:rPr>
              <a:t>Grammar: Subordinating Conjunctions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3112" y="854719"/>
            <a:ext cx="8229600" cy="57225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GB" altLang="en-US" sz="2400" dirty="0">
                <a:latin typeface="SassoonCRInfant" pitchFamily="2" charset="0"/>
              </a:rPr>
              <a:t>Even though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SassoonCRInfant" pitchFamily="2" charset="0"/>
              </a:rPr>
              <a:t>If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SassoonCRInfant" pitchFamily="2" charset="0"/>
              </a:rPr>
              <a:t>When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SassoonCRInfant" pitchFamily="2" charset="0"/>
              </a:rPr>
              <a:t>Unless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SassoonCRInfant" pitchFamily="2" charset="0"/>
              </a:rPr>
              <a:t>As soon as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SassoonCRInfant" pitchFamily="2" charset="0"/>
              </a:rPr>
              <a:t>Before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SassoonCRInfant" pitchFamily="2" charset="0"/>
              </a:rPr>
              <a:t>Although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SassoonCRInfant" pitchFamily="2" charset="0"/>
              </a:rPr>
              <a:t>After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SassoonCRInfant" pitchFamily="2" charset="0"/>
              </a:rPr>
              <a:t>Until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SassoonCRInfant" pitchFamily="2" charset="0"/>
              </a:rPr>
              <a:t>While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SassoonCRInfant" pitchFamily="2" charset="0"/>
              </a:rPr>
              <a:t>As 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SassoonCRInfant" pitchFamily="2" charset="0"/>
              </a:rPr>
              <a:t>So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SassoonCRInfant" pitchFamily="2" charset="0"/>
              </a:rPr>
              <a:t>Rather than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SassoonCRInfant" pitchFamily="2" charset="0"/>
              </a:rPr>
              <a:t>Because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SassoonCRInfant" pitchFamily="2" charset="0"/>
              </a:rPr>
              <a:t>Whenever 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5353218" y="1700213"/>
            <a:ext cx="3528665" cy="1728787"/>
          </a:xfrm>
          <a:prstGeom prst="wedgeRoundRectCallout">
            <a:avLst>
              <a:gd name="adj1" fmla="val 26951"/>
              <a:gd name="adj2" fmla="val 104910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>
                <a:latin typeface="SassoonCRInfant" panose="02010503020300020003" pitchFamily="2" charset="0"/>
              </a:rPr>
              <a:t>Let’s try and make full complex sentences now!</a:t>
            </a:r>
          </a:p>
        </p:txBody>
      </p:sp>
      <p:pic>
        <p:nvPicPr>
          <p:cNvPr id="5" name="Picture 4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45FCA1A5-3432-3B4E-A073-C9FF11095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758" y="4365172"/>
            <a:ext cx="2492828" cy="249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4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D670245-3B0F-1E47-BB36-02B5D462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031" y="0"/>
            <a:ext cx="2261937" cy="1143000"/>
          </a:xfrm>
        </p:spPr>
        <p:txBody>
          <a:bodyPr>
            <a:normAutofit/>
          </a:bodyPr>
          <a:lstStyle/>
          <a:p>
            <a:r>
              <a:rPr lang="en-GB" sz="3200" u="sng" dirty="0">
                <a:latin typeface="Arial Rounded MT Bold" panose="020F0704030504030204" pitchFamily="34" charset="0"/>
              </a:rPr>
              <a:t>Your Task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7148CD-512F-0841-A253-164AB2998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49" y="774699"/>
            <a:ext cx="5125788" cy="60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3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D670245-3B0F-1E47-BB36-02B5D462C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135" y="0"/>
            <a:ext cx="3003730" cy="1143000"/>
          </a:xfrm>
        </p:spPr>
        <p:txBody>
          <a:bodyPr>
            <a:normAutofit/>
          </a:bodyPr>
          <a:lstStyle/>
          <a:p>
            <a:r>
              <a:rPr lang="en-GB" u="sng" dirty="0">
                <a:latin typeface="Arial Rounded MT Bold" panose="020F0704030504030204" pitchFamily="34" charset="0"/>
              </a:rPr>
              <a:t>Answers</a:t>
            </a:r>
          </a:p>
        </p:txBody>
      </p:sp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36272A8B-D007-294D-9731-4F2CA606F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828" y="742250"/>
            <a:ext cx="6650344" cy="611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4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irror&#10;&#10;Description automatically generated">
            <a:extLst>
              <a:ext uri="{FF2B5EF4-FFF2-40B4-BE49-F238E27FC236}">
                <a16:creationId xmlns:a16="http://schemas.microsoft.com/office/drawing/2014/main" id="{5DD2A602-842A-C444-95CD-B5D5CA959F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72" t="9510" r="11250" b="8977"/>
          <a:stretch/>
        </p:blipFill>
        <p:spPr>
          <a:xfrm>
            <a:off x="696986" y="0"/>
            <a:ext cx="10935964" cy="67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65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6" t="28117" r="13552" b="21562"/>
          <a:stretch/>
        </p:blipFill>
        <p:spPr bwMode="auto">
          <a:xfrm>
            <a:off x="2063552" y="1412776"/>
            <a:ext cx="8208912" cy="505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38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7" t="27398" r="12818" b="31147"/>
          <a:stretch/>
        </p:blipFill>
        <p:spPr bwMode="auto">
          <a:xfrm>
            <a:off x="1775520" y="1628800"/>
            <a:ext cx="859517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02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8" t="28247" r="13944" b="25506"/>
          <a:stretch/>
        </p:blipFill>
        <p:spPr bwMode="auto">
          <a:xfrm>
            <a:off x="1919537" y="1412776"/>
            <a:ext cx="8567309" cy="486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75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3" t="28862" r="13944" b="18421"/>
          <a:stretch/>
        </p:blipFill>
        <p:spPr bwMode="auto">
          <a:xfrm>
            <a:off x="1919536" y="1426355"/>
            <a:ext cx="7920880" cy="511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70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300" dirty="0">
                <a:latin typeface="Arial Rounded MT Bold" panose="020F0704030504030204" pitchFamily="34" charset="0"/>
              </a:rPr>
              <a:t>Homophone</a:t>
            </a:r>
            <a:r>
              <a:rPr lang="en-GB" sz="66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66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</a:t>
            </a:r>
            <a:r>
              <a:rPr lang="en-GB" sz="6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ather</a:t>
            </a:r>
            <a:r>
              <a:rPr lang="en-GB" sz="6600" dirty="0">
                <a:latin typeface="Arial Rounded MT Bold" panose="020F0704030504030204" pitchFamily="34" charset="0"/>
              </a:rPr>
              <a:t> – your Dad.</a:t>
            </a:r>
          </a:p>
          <a:p>
            <a:pPr marL="0" indent="0">
              <a:buNone/>
            </a:pPr>
            <a:endParaRPr lang="en-GB" sz="48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66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far</a:t>
            </a:r>
            <a:r>
              <a:rPr lang="en-GB" sz="6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ther</a:t>
            </a:r>
            <a:r>
              <a:rPr lang="en-GB" sz="6600" dirty="0">
                <a:latin typeface="Arial Rounded MT Bold" panose="020F0704030504030204" pitchFamily="34" charset="0"/>
              </a:rPr>
              <a:t> – to go a bigger or greater distance. To go </a:t>
            </a:r>
            <a:r>
              <a:rPr lang="en-GB" sz="66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far</a:t>
            </a:r>
            <a:r>
              <a:rPr lang="en-GB" sz="6600" dirty="0">
                <a:latin typeface="Arial Rounded MT Bold" panose="020F0704030504030204" pitchFamily="34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268761"/>
            <a:ext cx="1353552" cy="135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look far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3" y="3646510"/>
            <a:ext cx="2112581" cy="211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Father or farther?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>
                <a:latin typeface="SassoonCRInfant" panose="02010503020300020003" pitchFamily="2" charset="0"/>
              </a:rPr>
              <a:t>Michael went to the park with his _______________.</a:t>
            </a:r>
          </a:p>
          <a:p>
            <a:pPr marL="0" indent="0">
              <a:buNone/>
            </a:pPr>
            <a:endParaRPr lang="en-GB" sz="2800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sz="2800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800" dirty="0">
                <a:latin typeface="SassoonCRInfant" panose="02010503020300020003" pitchFamily="2" charset="0"/>
              </a:rPr>
              <a:t>Michael kicked the football _______________.</a:t>
            </a:r>
          </a:p>
        </p:txBody>
      </p:sp>
      <p:sp>
        <p:nvSpPr>
          <p:cNvPr id="4" name="AutoShape 2" descr="Image result for park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25600" y="-1600200"/>
            <a:ext cx="5619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5087141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41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7300" dirty="0">
                <a:latin typeface="Arial Rounded MT Bold" panose="020F0704030504030204" pitchFamily="34" charset="0"/>
              </a:rPr>
              <a:t>Homophone</a:t>
            </a:r>
            <a:r>
              <a:rPr lang="en-GB" sz="6600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5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guessed</a:t>
            </a:r>
            <a:r>
              <a:rPr lang="en-GB" sz="5400" dirty="0">
                <a:latin typeface="Arial Rounded MT Bold" panose="020F0704030504030204" pitchFamily="34" charset="0"/>
              </a:rPr>
              <a:t> – to estimate or predict.</a:t>
            </a:r>
          </a:p>
          <a:p>
            <a:pPr marL="0" indent="0">
              <a:buNone/>
            </a:pPr>
            <a:endParaRPr lang="en-GB" sz="40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5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guest</a:t>
            </a:r>
            <a:r>
              <a:rPr lang="en-GB" sz="5400" dirty="0">
                <a:latin typeface="Arial Rounded MT Bold" panose="020F0704030504030204" pitchFamily="34" charset="0"/>
              </a:rPr>
              <a:t> – a person who is invited to go to someone’s house or event.</a:t>
            </a:r>
          </a:p>
        </p:txBody>
      </p:sp>
    </p:spTree>
    <p:extLst>
      <p:ext uri="{BB962C8B-B14F-4D97-AF65-F5344CB8AC3E}">
        <p14:creationId xmlns:p14="http://schemas.microsoft.com/office/powerpoint/2010/main" val="307535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Which homophone?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3" y="1600200"/>
            <a:ext cx="10186737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GB" sz="3200" dirty="0">
                <a:latin typeface="Arial Rounded MT Bold" panose="020F0704030504030204" pitchFamily="34" charset="0"/>
              </a:rPr>
              <a:t>I guessed / guest correctly!</a:t>
            </a:r>
          </a:p>
          <a:p>
            <a:pPr marL="514350" indent="-514350">
              <a:buFont typeface="+mj-lt"/>
              <a:buAutoNum type="alphaL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3200" dirty="0">
                <a:latin typeface="Arial Rounded MT Bold" panose="020F0704030504030204" pitchFamily="34" charset="0"/>
              </a:rPr>
              <a:t>We can accommodate up to twenty people in our guessed / guest bedrooms.</a:t>
            </a:r>
          </a:p>
          <a:p>
            <a:pPr marL="514350" indent="-514350">
              <a:buFont typeface="+mj-lt"/>
              <a:buAutoNum type="alphaL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GB" sz="3200" dirty="0">
                <a:latin typeface="Arial Rounded MT Bold" panose="020F0704030504030204" pitchFamily="34" charset="0"/>
              </a:rPr>
              <a:t>You simply guest / guessed that answer!</a:t>
            </a:r>
          </a:p>
        </p:txBody>
      </p:sp>
    </p:spTree>
    <p:extLst>
      <p:ext uri="{BB962C8B-B14F-4D97-AF65-F5344CB8AC3E}">
        <p14:creationId xmlns:p14="http://schemas.microsoft.com/office/powerpoint/2010/main" val="244426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Homophones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56792"/>
            <a:ext cx="9108504" cy="5301208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 Rounded MT Bold" panose="020F0704030504030204" pitchFamily="34" charset="0"/>
              </a:rPr>
              <a:t>heard</a:t>
            </a: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endParaRPr lang="en-GB" sz="2800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latin typeface="Arial Rounded MT Bold" panose="020F0704030504030204" pitchFamily="34" charset="0"/>
              </a:rPr>
              <a:t>herd</a:t>
            </a:r>
          </a:p>
        </p:txBody>
      </p:sp>
      <p:pic>
        <p:nvPicPr>
          <p:cNvPr id="1026" name="Picture 2" descr="Image result for heard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309779"/>
            <a:ext cx="2304256" cy="225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4365104"/>
            <a:ext cx="5328592" cy="22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0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Homophones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1600201"/>
            <a:ext cx="906378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0"/>
              </a:rPr>
              <a:t>Suddenly, I ______________ a great creaking noise behind me. It was only the door!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0"/>
              </a:rPr>
              <a:t>The farmer ______________ his tractor start to chug-chug-chug! He hoped it wouldn’t break down! </a:t>
            </a:r>
          </a:p>
          <a:p>
            <a:pPr marL="0" indent="0">
              <a:buNone/>
            </a:pPr>
            <a:endParaRPr lang="en-GB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latin typeface="Arial Rounded MT Bold" panose="020F0704030504030204" pitchFamily="34" charset="0"/>
              </a:rPr>
              <a:t>The ___________ of cows munched happily on the grass.</a:t>
            </a:r>
          </a:p>
        </p:txBody>
      </p:sp>
    </p:spTree>
    <p:extLst>
      <p:ext uri="{BB962C8B-B14F-4D97-AF65-F5344CB8AC3E}">
        <p14:creationId xmlns:p14="http://schemas.microsoft.com/office/powerpoint/2010/main" val="373396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321310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3600" dirty="0">
                <a:latin typeface="Arial Rounded MT Bold" panose="020F0704030504030204" pitchFamily="34" charset="0"/>
              </a:rPr>
              <a:t>A complex sentence is a sentence with two clauses:</a:t>
            </a:r>
          </a:p>
          <a:p>
            <a:pPr marL="0" indent="0">
              <a:buNone/>
            </a:pPr>
            <a:r>
              <a:rPr lang="en-GB" altLang="en-US" sz="3600" dirty="0">
                <a:latin typeface="Arial Rounded MT Bold" panose="020F0704030504030204" pitchFamily="34" charset="0"/>
              </a:rPr>
              <a:t>A </a:t>
            </a:r>
            <a:r>
              <a:rPr lang="en-GB" alt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main clause</a:t>
            </a:r>
            <a:r>
              <a:rPr lang="en-GB" altLang="en-US" sz="3600" dirty="0">
                <a:latin typeface="Arial Rounded MT Bold" panose="020F0704030504030204" pitchFamily="34" charset="0"/>
              </a:rPr>
              <a:t> with a </a:t>
            </a:r>
            <a:r>
              <a:rPr lang="en-GB" alt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subject</a:t>
            </a:r>
            <a:r>
              <a:rPr lang="en-GB" altLang="en-US" sz="3600" dirty="0">
                <a:latin typeface="Arial Rounded MT Bold" panose="020F0704030504030204" pitchFamily="34" charset="0"/>
              </a:rPr>
              <a:t> doing a </a:t>
            </a:r>
            <a:r>
              <a:rPr lang="en-GB" alt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verb</a:t>
            </a:r>
            <a:r>
              <a:rPr lang="en-GB" altLang="en-US" sz="3600" dirty="0">
                <a:latin typeface="Arial Rounded MT Bold" panose="020F0704030504030204" pitchFamily="34" charset="0"/>
              </a:rPr>
              <a:t> which makes </a:t>
            </a:r>
            <a:r>
              <a:rPr lang="en-GB" alt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complete, perfect sense </a:t>
            </a:r>
            <a:r>
              <a:rPr lang="en-GB" altLang="en-US" sz="3600" dirty="0">
                <a:latin typeface="Arial Rounded MT Bold" panose="020F0704030504030204" pitchFamily="34" charset="0"/>
              </a:rPr>
              <a:t>on its </a:t>
            </a:r>
            <a:r>
              <a:rPr lang="en-GB" altLang="en-US" sz="3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own</a:t>
            </a:r>
            <a:r>
              <a:rPr lang="en-GB" altLang="en-US" sz="3600" dirty="0"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43050" y="2997201"/>
            <a:ext cx="914400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FontTx/>
              <a:buNone/>
            </a:pPr>
            <a:r>
              <a:rPr lang="en-GB" altLang="en-US" sz="28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Write a main clause about this picture. Main clauses are usually short (subject + verb + object). </a:t>
            </a:r>
          </a:p>
        </p:txBody>
      </p:sp>
      <p:pic>
        <p:nvPicPr>
          <p:cNvPr id="4" name="Picture 3" descr="A picture containing sitting, holding, woman, table&#10;&#10;Description automatically generated">
            <a:extLst>
              <a:ext uri="{FF2B5EF4-FFF2-40B4-BE49-F238E27FC236}">
                <a16:creationId xmlns:a16="http://schemas.microsoft.com/office/drawing/2014/main" id="{D75CAC7E-D805-9544-92F7-60BDB59E1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10"/>
          <a:stretch/>
        </p:blipFill>
        <p:spPr>
          <a:xfrm>
            <a:off x="4502150" y="3997827"/>
            <a:ext cx="2711299" cy="27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4000" dirty="0">
                <a:latin typeface="Arial Rounded MT Bold" panose="020F0704030504030204" pitchFamily="34" charset="0"/>
              </a:rPr>
              <a:t>A complex sentence is a sentence with two clauses:</a:t>
            </a:r>
          </a:p>
          <a:p>
            <a:pPr marL="0" indent="0">
              <a:buFontTx/>
              <a:buAutoNum type="arabicPeriod"/>
            </a:pPr>
            <a:r>
              <a:rPr lang="en-GB" altLang="en-US" sz="4000" dirty="0">
                <a:latin typeface="Arial Rounded MT Bold" panose="020F0704030504030204" pitchFamily="34" charset="0"/>
              </a:rPr>
              <a:t>A </a:t>
            </a:r>
            <a:r>
              <a:rPr lang="en-GB" alt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main clause</a:t>
            </a:r>
            <a:r>
              <a:rPr lang="en-GB" altLang="en-US" sz="4000" dirty="0">
                <a:latin typeface="Arial Rounded MT Bold" panose="020F0704030504030204" pitchFamily="34" charset="0"/>
              </a:rPr>
              <a:t> with a </a:t>
            </a:r>
            <a:r>
              <a:rPr lang="en-GB" alt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subject</a:t>
            </a:r>
            <a:r>
              <a:rPr lang="en-GB" altLang="en-US" sz="4000" dirty="0">
                <a:latin typeface="Arial Rounded MT Bold" panose="020F0704030504030204" pitchFamily="34" charset="0"/>
              </a:rPr>
              <a:t> doing a </a:t>
            </a:r>
            <a:r>
              <a:rPr lang="en-GB" alt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verb</a:t>
            </a:r>
            <a:r>
              <a:rPr lang="en-GB" altLang="en-US" sz="4000" dirty="0">
                <a:latin typeface="Arial Rounded MT Bold" panose="020F0704030504030204" pitchFamily="34" charset="0"/>
              </a:rPr>
              <a:t> which makes </a:t>
            </a:r>
            <a:r>
              <a:rPr lang="en-GB" alt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complete, perfect sense </a:t>
            </a:r>
            <a:r>
              <a:rPr lang="en-GB" altLang="en-US" sz="4000" dirty="0">
                <a:latin typeface="Arial Rounded MT Bold" panose="020F0704030504030204" pitchFamily="34" charset="0"/>
              </a:rPr>
              <a:t>on its </a:t>
            </a:r>
            <a:r>
              <a:rPr lang="en-GB" alt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own</a:t>
            </a:r>
            <a:r>
              <a:rPr lang="en-GB" altLang="en-US" sz="4000" dirty="0"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FontTx/>
              <a:buAutoNum type="arabicPeriod"/>
            </a:pPr>
            <a:r>
              <a:rPr lang="en-GB" altLang="en-US" sz="4000" dirty="0">
                <a:latin typeface="Arial Rounded MT Bold" panose="020F0704030504030204" pitchFamily="34" charset="0"/>
              </a:rPr>
              <a:t>A </a:t>
            </a:r>
            <a:r>
              <a:rPr lang="en-GB" altLang="en-US" sz="4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subordinate clause </a:t>
            </a:r>
            <a:r>
              <a:rPr lang="en-GB" altLang="en-US" sz="4000" dirty="0">
                <a:latin typeface="Arial Rounded MT Bold" panose="020F0704030504030204" pitchFamily="34" charset="0"/>
              </a:rPr>
              <a:t>with a </a:t>
            </a:r>
            <a:r>
              <a:rPr lang="en-GB" altLang="en-US" sz="4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subordinating conjunction</a:t>
            </a:r>
            <a:r>
              <a:rPr lang="en-GB" altLang="en-US" sz="4000" dirty="0">
                <a:latin typeface="Arial Rounded MT Bold" panose="020F0704030504030204" pitchFamily="34" charset="0"/>
              </a:rPr>
              <a:t>. It </a:t>
            </a:r>
            <a:r>
              <a:rPr lang="en-GB" altLang="en-US" sz="4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may</a:t>
            </a:r>
            <a:r>
              <a:rPr lang="en-GB" altLang="en-US" sz="4000" dirty="0">
                <a:latin typeface="Arial Rounded MT Bold" panose="020F0704030504030204" pitchFamily="34" charset="0"/>
              </a:rPr>
              <a:t> have a subject doing a verb but it </a:t>
            </a:r>
            <a:r>
              <a:rPr lang="en-GB" altLang="en-US" sz="4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does not</a:t>
            </a:r>
            <a:r>
              <a:rPr lang="en-GB" altLang="en-US" sz="4000" dirty="0">
                <a:latin typeface="Arial Rounded MT Bold" panose="020F0704030504030204" pitchFamily="34" charset="0"/>
              </a:rPr>
              <a:t> make sense on its own. It </a:t>
            </a:r>
            <a:r>
              <a:rPr lang="en-GB" altLang="en-US" sz="4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relies</a:t>
            </a:r>
            <a:r>
              <a:rPr lang="en-GB" altLang="en-US" sz="4000" dirty="0">
                <a:latin typeface="Arial Rounded MT Bold" panose="020F0704030504030204" pitchFamily="34" charset="0"/>
              </a:rPr>
              <a:t> on the main clause!</a:t>
            </a:r>
          </a:p>
        </p:txBody>
      </p:sp>
    </p:spTree>
    <p:extLst>
      <p:ext uri="{BB962C8B-B14F-4D97-AF65-F5344CB8AC3E}">
        <p14:creationId xmlns:p14="http://schemas.microsoft.com/office/powerpoint/2010/main" val="2872560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394</Words>
  <Application>Microsoft Macintosh PowerPoint</Application>
  <PresentationFormat>Widescreen</PresentationFormat>
  <Paragraphs>90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Rounded MT Bold</vt:lpstr>
      <vt:lpstr>Calibri</vt:lpstr>
      <vt:lpstr>Century Gothic</vt:lpstr>
      <vt:lpstr>SassoonCRInfant</vt:lpstr>
      <vt:lpstr>Wingdings 3</vt:lpstr>
      <vt:lpstr>Ion</vt:lpstr>
      <vt:lpstr>PowerPoint Presentation</vt:lpstr>
      <vt:lpstr>Homophone </vt:lpstr>
      <vt:lpstr>Father or farther?</vt:lpstr>
      <vt:lpstr>Homophone </vt:lpstr>
      <vt:lpstr>Which homophone?</vt:lpstr>
      <vt:lpstr>Homophones</vt:lpstr>
      <vt:lpstr>Homophones</vt:lpstr>
      <vt:lpstr>PowerPoint Presentation</vt:lpstr>
      <vt:lpstr>PowerPoint Presentation</vt:lpstr>
      <vt:lpstr>Grammar: Subordinating Conjunctions</vt:lpstr>
      <vt:lpstr>Your Task</vt:lpstr>
      <vt:lpstr>Answers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</cp:revision>
  <dcterms:created xsi:type="dcterms:W3CDTF">2020-05-28T07:22:59Z</dcterms:created>
  <dcterms:modified xsi:type="dcterms:W3CDTF">2020-06-16T19:16:24Z</dcterms:modified>
</cp:coreProperties>
</file>