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390" r:id="rId2"/>
    <p:sldId id="392" r:id="rId3"/>
    <p:sldId id="393" r:id="rId4"/>
    <p:sldId id="394" r:id="rId5"/>
    <p:sldId id="395" r:id="rId6"/>
    <p:sldId id="391" r:id="rId7"/>
    <p:sldId id="396" r:id="rId8"/>
    <p:sldId id="397" r:id="rId9"/>
    <p:sldId id="398" r:id="rId10"/>
    <p:sldId id="399" r:id="rId11"/>
    <p:sldId id="40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p:restoredTop sz="89831"/>
  </p:normalViewPr>
  <p:slideViewPr>
    <p:cSldViewPr snapToGrid="0" snapToObjects="1">
      <p:cViewPr varScale="1">
        <p:scale>
          <a:sx n="65" d="100"/>
          <a:sy n="65"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7/2/2020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7/2/2020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2C7A8FC-E958-4FBF-87E8-3A067F74A695}"/>
              </a:ext>
            </a:extLst>
          </p:cNvPr>
          <p:cNvSpPr/>
          <p:nvPr/>
        </p:nvSpPr>
        <p:spPr>
          <a:xfrm>
            <a:off x="398206" y="58994"/>
            <a:ext cx="9719188" cy="435077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latin typeface="Arial Rounded MT Bold" panose="020F0704030504030204" pitchFamily="34" charset="0"/>
              </a:rPr>
              <a:t>It’s the final week in year five!</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To consolidate your learning from this year, you will be finding the errors in sentences before up-levelling an extract. </a:t>
            </a:r>
          </a:p>
          <a:p>
            <a:pPr algn="ctr"/>
            <a:endParaRPr lang="en-GB" sz="2800" dirty="0">
              <a:latin typeface="Arial Rounded MT Bold" panose="020F0704030504030204" pitchFamily="34" charset="0"/>
            </a:endParaRPr>
          </a:p>
          <a:p>
            <a:pPr algn="ctr"/>
            <a:r>
              <a:rPr lang="en-GB" sz="2800" dirty="0">
                <a:latin typeface="Arial Rounded MT Bold" panose="020F0704030504030204" pitchFamily="34" charset="0"/>
              </a:rPr>
              <a:t>You have made fantastic progress this year in </a:t>
            </a:r>
            <a:r>
              <a:rPr lang="en-GB" sz="2800" dirty="0" err="1">
                <a:latin typeface="Arial Rounded MT Bold" panose="020F0704030504030204" pitchFamily="34" charset="0"/>
              </a:rPr>
              <a:t>SPaG</a:t>
            </a:r>
            <a:r>
              <a:rPr lang="en-GB" sz="2800" dirty="0">
                <a:latin typeface="Arial Rounded MT Bold" panose="020F0704030504030204" pitchFamily="34" charset="0"/>
              </a:rPr>
              <a:t> and now is your time to show off your skills!</a:t>
            </a:r>
          </a:p>
        </p:txBody>
      </p:sp>
      <p:pic>
        <p:nvPicPr>
          <p:cNvPr id="4" name="Picture 3">
            <a:extLst>
              <a:ext uri="{FF2B5EF4-FFF2-40B4-BE49-F238E27FC236}">
                <a16:creationId xmlns:a16="http://schemas.microsoft.com/office/drawing/2014/main" id="{DBD3845F-519C-4D60-A203-FB6CF2CF71E1}"/>
              </a:ext>
            </a:extLst>
          </p:cNvPr>
          <p:cNvPicPr>
            <a:picLocks noChangeAspect="1"/>
          </p:cNvPicPr>
          <p:nvPr/>
        </p:nvPicPr>
        <p:blipFill rotWithShape="1">
          <a:blip r:embed="rId2"/>
          <a:srcRect t="6065" b="7225"/>
          <a:stretch/>
        </p:blipFill>
        <p:spPr>
          <a:xfrm>
            <a:off x="2989774" y="4437572"/>
            <a:ext cx="4536051" cy="2420428"/>
          </a:xfrm>
          <a:prstGeom prst="rect">
            <a:avLst/>
          </a:prstGeom>
        </p:spPr>
      </p:pic>
    </p:spTree>
    <p:extLst>
      <p:ext uri="{BB962C8B-B14F-4D97-AF65-F5344CB8AC3E}">
        <p14:creationId xmlns:p14="http://schemas.microsoft.com/office/powerpoint/2010/main" val="221192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17EBD-A919-4D22-A122-2A3C97257430}"/>
              </a:ext>
            </a:extLst>
          </p:cNvPr>
          <p:cNvSpPr/>
          <p:nvPr/>
        </p:nvSpPr>
        <p:spPr>
          <a:xfrm>
            <a:off x="1133168" y="1275365"/>
            <a:ext cx="6096000" cy="4307269"/>
          </a:xfrm>
          <a:prstGeom prst="rect">
            <a:avLst/>
          </a:prstGeom>
        </p:spPr>
        <p:txBody>
          <a:bodyPr>
            <a:spAutoFit/>
          </a:bodyPr>
          <a:lstStyle/>
          <a:p>
            <a:pPr>
              <a:lnSpc>
                <a:spcPct val="115000"/>
              </a:lnSpc>
              <a:spcAft>
                <a:spcPts val="1000"/>
              </a:spcAft>
            </a:pPr>
            <a:r>
              <a:rPr lang="en-GB" sz="2000" dirty="0">
                <a:latin typeface="Arial Rounded MT Bold" panose="020F0704030504030204" pitchFamily="34" charset="0"/>
                <a:ea typeface="Times New Roman" panose="02020603050405020304" pitchFamily="18" charset="0"/>
                <a:cs typeface="Times New Roman" panose="02020603050405020304" pitchFamily="18" charset="0"/>
              </a:rPr>
              <a:t>October arrived, spreading a damp chill over the grounds and into the castle. Raindrops the size of bullets thundered on the castle windows for days on end; the lake rose, the flower beds turned into muddy streams, and Hagrid's pumpkins swelled to the size of garden sheds. Oliver Wood's enthusiasm for regular training sessions, however, was not dampened, which was why Harry was to be found, late one stormy Saturday afternoon a few days before Halloween, returning to Gryffindor Tower, drenched to the skin and splattered with mud.</a:t>
            </a:r>
            <a:endParaRPr lang="en-GB"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BEA1F37-084A-466D-AA5C-FFC50C817C0E}"/>
              </a:ext>
            </a:extLst>
          </p:cNvPr>
          <p:cNvSpPr txBox="1"/>
          <p:nvPr/>
        </p:nvSpPr>
        <p:spPr>
          <a:xfrm>
            <a:off x="442452" y="234547"/>
            <a:ext cx="7477432" cy="584775"/>
          </a:xfrm>
          <a:prstGeom prst="rect">
            <a:avLst/>
          </a:prstGeom>
          <a:noFill/>
        </p:spPr>
        <p:txBody>
          <a:bodyPr wrap="square" rtlCol="0">
            <a:spAutoFit/>
          </a:bodyPr>
          <a:lstStyle/>
          <a:p>
            <a:r>
              <a:rPr lang="en-GB" sz="3200" dirty="0">
                <a:solidFill>
                  <a:srgbClr val="0070C0"/>
                </a:solidFill>
                <a:latin typeface="Arial Rounded MT Bold" panose="020F0704030504030204" pitchFamily="34" charset="0"/>
              </a:rPr>
              <a:t>What’s good about this paragraph?</a:t>
            </a:r>
          </a:p>
        </p:txBody>
      </p:sp>
      <p:sp>
        <p:nvSpPr>
          <p:cNvPr id="6" name="Rectangle: Rounded Corners 5">
            <a:extLst>
              <a:ext uri="{FF2B5EF4-FFF2-40B4-BE49-F238E27FC236}">
                <a16:creationId xmlns:a16="http://schemas.microsoft.com/office/drawing/2014/main" id="{5DA1F931-BDB4-46CA-8E48-CB0FF84FB6F8}"/>
              </a:ext>
            </a:extLst>
          </p:cNvPr>
          <p:cNvSpPr/>
          <p:nvPr/>
        </p:nvSpPr>
        <p:spPr>
          <a:xfrm>
            <a:off x="8303342" y="1275365"/>
            <a:ext cx="3347884" cy="27951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u="sng" dirty="0">
                <a:latin typeface="Arial Rounded MT Bold" panose="020F0704030504030204" pitchFamily="34" charset="0"/>
              </a:rPr>
              <a:t>Positives</a:t>
            </a:r>
          </a:p>
          <a:p>
            <a:pPr marL="285750" indent="-285750" algn="ctr">
              <a:buFont typeface="Arial" panose="020B0604020202020204" pitchFamily="34" charset="0"/>
              <a:buChar char="•"/>
            </a:pPr>
            <a:r>
              <a:rPr lang="en-GB" dirty="0">
                <a:latin typeface="Arial Rounded MT Bold" panose="020F0704030504030204" pitchFamily="34" charset="0"/>
              </a:rPr>
              <a:t>Fronted adverbials</a:t>
            </a:r>
          </a:p>
          <a:p>
            <a:pPr marL="285750" indent="-285750" algn="ctr">
              <a:buFont typeface="Arial" panose="020B0604020202020204" pitchFamily="34" charset="0"/>
              <a:buChar char="•"/>
            </a:pPr>
            <a:r>
              <a:rPr lang="en-GB" dirty="0">
                <a:latin typeface="Arial Rounded MT Bold" panose="020F0704030504030204" pitchFamily="34" charset="0"/>
              </a:rPr>
              <a:t>Ambitious vocabulary</a:t>
            </a:r>
          </a:p>
          <a:p>
            <a:pPr marL="285750" indent="-285750" algn="ctr">
              <a:buFont typeface="Arial" panose="020B0604020202020204" pitchFamily="34" charset="0"/>
              <a:buChar char="•"/>
            </a:pPr>
            <a:r>
              <a:rPr lang="en-GB" dirty="0">
                <a:latin typeface="Arial Rounded MT Bold" panose="020F0704030504030204" pitchFamily="34" charset="0"/>
              </a:rPr>
              <a:t>Figurative language</a:t>
            </a:r>
          </a:p>
          <a:p>
            <a:pPr marL="285750" indent="-285750" algn="ctr">
              <a:buFont typeface="Arial" panose="020B0604020202020204" pitchFamily="34" charset="0"/>
              <a:buChar char="•"/>
            </a:pPr>
            <a:r>
              <a:rPr lang="en-GB" dirty="0">
                <a:latin typeface="Arial Rounded MT Bold" panose="020F0704030504030204" pitchFamily="34" charset="0"/>
              </a:rPr>
              <a:t>Semi-colon</a:t>
            </a:r>
          </a:p>
          <a:p>
            <a:pPr marL="285750" indent="-285750" algn="ctr">
              <a:buFont typeface="Arial" panose="020B0604020202020204" pitchFamily="34" charset="0"/>
              <a:buChar char="•"/>
            </a:pPr>
            <a:r>
              <a:rPr lang="en-GB" dirty="0">
                <a:latin typeface="Arial Rounded MT Bold" panose="020F0704030504030204" pitchFamily="34" charset="0"/>
              </a:rPr>
              <a:t>Commas for lists</a:t>
            </a:r>
          </a:p>
          <a:p>
            <a:pPr marL="285750" indent="-285750" algn="ctr">
              <a:buFont typeface="Arial" panose="020B0604020202020204" pitchFamily="34" charset="0"/>
              <a:buChar char="•"/>
            </a:pPr>
            <a:r>
              <a:rPr lang="en-GB" dirty="0">
                <a:latin typeface="Arial Rounded MT Bold" panose="020F0704030504030204" pitchFamily="34" charset="0"/>
              </a:rPr>
              <a:t>A range of sentence structures</a:t>
            </a:r>
          </a:p>
        </p:txBody>
      </p:sp>
      <p:sp>
        <p:nvSpPr>
          <p:cNvPr id="7" name="Rectangle: Rounded Corners 6">
            <a:extLst>
              <a:ext uri="{FF2B5EF4-FFF2-40B4-BE49-F238E27FC236}">
                <a16:creationId xmlns:a16="http://schemas.microsoft.com/office/drawing/2014/main" id="{2F473D71-C5DE-4152-AAE8-3180FC4EC050}"/>
              </a:ext>
            </a:extLst>
          </p:cNvPr>
          <p:cNvSpPr/>
          <p:nvPr/>
        </p:nvSpPr>
        <p:spPr>
          <a:xfrm>
            <a:off x="8303342" y="4582016"/>
            <a:ext cx="3347884" cy="20012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u="sng" dirty="0">
                <a:latin typeface="Arial Rounded MT Bold" panose="020F0704030504030204" pitchFamily="34" charset="0"/>
              </a:rPr>
              <a:t>What could be improved?</a:t>
            </a:r>
          </a:p>
          <a:p>
            <a:pPr algn="ctr"/>
            <a:r>
              <a:rPr lang="en-GB" dirty="0">
                <a:latin typeface="Arial Rounded MT Bold" panose="020F0704030504030204" pitchFamily="34" charset="0"/>
              </a:rPr>
              <a:t>The final sentence could be changed into two smaller, more appropriate sentences.</a:t>
            </a:r>
          </a:p>
        </p:txBody>
      </p:sp>
    </p:spTree>
    <p:extLst>
      <p:ext uri="{BB962C8B-B14F-4D97-AF65-F5344CB8AC3E}">
        <p14:creationId xmlns:p14="http://schemas.microsoft.com/office/powerpoint/2010/main" val="29288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589553-CFD3-42DF-B21B-0993D3F7CD90}"/>
              </a:ext>
            </a:extLst>
          </p:cNvPr>
          <p:cNvSpPr/>
          <p:nvPr/>
        </p:nvSpPr>
        <p:spPr>
          <a:xfrm>
            <a:off x="442451" y="1731945"/>
            <a:ext cx="7978877" cy="5139869"/>
          </a:xfrm>
          <a:prstGeom prst="rect">
            <a:avLst/>
          </a:prstGeom>
        </p:spPr>
        <p:txBody>
          <a:bodyPr wrap="square">
            <a:spAutoFit/>
          </a:bodyPr>
          <a:lstStyle/>
          <a:p>
            <a:r>
              <a:rPr lang="en-GB" sz="1600" dirty="0">
                <a:latin typeface="Arial Rounded MT Bold" panose="020F0704030504030204" pitchFamily="34" charset="0"/>
              </a:rPr>
              <a:t>There was a boy called Peter. He went to the park. Then he saw a notice about the fair. Peter liked the fair. He went home and told his mother about it.</a:t>
            </a:r>
          </a:p>
          <a:p>
            <a:r>
              <a:rPr lang="en-GB" sz="1600" dirty="0">
                <a:latin typeface="Arial Rounded MT Bold" panose="020F0704030504030204" pitchFamily="34" charset="0"/>
              </a:rPr>
              <a:t> </a:t>
            </a:r>
          </a:p>
          <a:p>
            <a:r>
              <a:rPr lang="en-GB" sz="1600" dirty="0">
                <a:latin typeface="Arial Rounded MT Bold" panose="020F0704030504030204" pitchFamily="34" charset="0"/>
              </a:rPr>
              <a:t>“It looks like fun” he said to his Mum.</a:t>
            </a:r>
          </a:p>
          <a:p>
            <a:r>
              <a:rPr lang="en-GB" sz="1600" dirty="0">
                <a:latin typeface="Arial Rounded MT Bold" panose="020F0704030504030204" pitchFamily="34" charset="0"/>
              </a:rPr>
              <a:t>“Would you like to go?” said his Mum.</a:t>
            </a:r>
          </a:p>
          <a:p>
            <a:r>
              <a:rPr lang="en-GB" sz="1600" dirty="0">
                <a:latin typeface="Arial Rounded MT Bold" panose="020F0704030504030204" pitchFamily="34" charset="0"/>
              </a:rPr>
              <a:t>“Yes” said Peter.</a:t>
            </a:r>
          </a:p>
          <a:p>
            <a:r>
              <a:rPr lang="en-GB" sz="1600" dirty="0">
                <a:latin typeface="Arial Rounded MT Bold" panose="020F0704030504030204" pitchFamily="34" charset="0"/>
              </a:rPr>
              <a:t> </a:t>
            </a:r>
          </a:p>
          <a:p>
            <a:r>
              <a:rPr lang="en-GB" sz="1600" dirty="0">
                <a:latin typeface="Arial Rounded MT Bold" panose="020F0704030504030204" pitchFamily="34" charset="0"/>
              </a:rPr>
              <a:t>They went to the fair. It was fun. Lights were flashing. </a:t>
            </a:r>
          </a:p>
          <a:p>
            <a:r>
              <a:rPr lang="en-GB" sz="1600" dirty="0">
                <a:latin typeface="Arial Rounded MT Bold" panose="020F0704030504030204" pitchFamily="34" charset="0"/>
              </a:rPr>
              <a:t> </a:t>
            </a:r>
          </a:p>
          <a:p>
            <a:r>
              <a:rPr lang="en-GB" sz="1600" dirty="0">
                <a:latin typeface="Arial Rounded MT Bold" panose="020F0704030504030204" pitchFamily="34" charset="0"/>
              </a:rPr>
              <a:t>Peter went to the ghost train, then on the </a:t>
            </a:r>
            <a:r>
              <a:rPr lang="en-GB" sz="1600" dirty="0" err="1">
                <a:latin typeface="Arial Rounded MT Bold" panose="020F0704030504030204" pitchFamily="34" charset="0"/>
              </a:rPr>
              <a:t>waltzer</a:t>
            </a:r>
            <a:r>
              <a:rPr lang="en-GB" sz="1600" dirty="0">
                <a:latin typeface="Arial Rounded MT Bold" panose="020F0704030504030204" pitchFamily="34" charset="0"/>
              </a:rPr>
              <a:t>, then the merry –go-round. Then Peter went on the coconut shy. He wanted to win a coconut but he didn’t win one.</a:t>
            </a:r>
          </a:p>
          <a:p>
            <a:r>
              <a:rPr lang="en-GB" sz="1600" dirty="0">
                <a:latin typeface="Arial Rounded MT Bold" panose="020F0704030504030204" pitchFamily="34" charset="0"/>
              </a:rPr>
              <a:t> </a:t>
            </a:r>
          </a:p>
          <a:p>
            <a:r>
              <a:rPr lang="en-GB" sz="1600" dirty="0">
                <a:latin typeface="Arial Rounded MT Bold" panose="020F0704030504030204" pitchFamily="34" charset="0"/>
              </a:rPr>
              <a:t>Peter lost his wallet. He looked around but he couldn’t find it. Peter was sad. He didn’t have enough money to try to win another coconut. Then he saw his friend Joe talking to a policeman.</a:t>
            </a:r>
          </a:p>
          <a:p>
            <a:r>
              <a:rPr lang="en-GB" sz="1600" dirty="0">
                <a:latin typeface="Arial Rounded MT Bold" panose="020F0704030504030204" pitchFamily="34" charset="0"/>
              </a:rPr>
              <a:t> </a:t>
            </a:r>
          </a:p>
          <a:p>
            <a:r>
              <a:rPr lang="en-GB" sz="1600" dirty="0">
                <a:latin typeface="Arial Rounded MT Bold" panose="020F0704030504030204" pitchFamily="34" charset="0"/>
              </a:rPr>
              <a:t>“Is everything ok?” said Peter.</a:t>
            </a:r>
          </a:p>
          <a:p>
            <a:r>
              <a:rPr lang="en-GB" sz="1600" dirty="0">
                <a:latin typeface="Arial Rounded MT Bold" panose="020F0704030504030204" pitchFamily="34" charset="0"/>
              </a:rPr>
              <a:t>“Yes, I just found this wallet on the floor” said Joe.</a:t>
            </a:r>
          </a:p>
          <a:p>
            <a:r>
              <a:rPr lang="en-GB" sz="1600" dirty="0">
                <a:latin typeface="Arial Rounded MT Bold" panose="020F0704030504030204" pitchFamily="34" charset="0"/>
              </a:rPr>
              <a:t>“That’s mine, you found it” said Peter.</a:t>
            </a:r>
          </a:p>
        </p:txBody>
      </p:sp>
      <p:sp>
        <p:nvSpPr>
          <p:cNvPr id="5" name="TextBox 4">
            <a:extLst>
              <a:ext uri="{FF2B5EF4-FFF2-40B4-BE49-F238E27FC236}">
                <a16:creationId xmlns:a16="http://schemas.microsoft.com/office/drawing/2014/main" id="{97BC05BA-3583-4EFF-A2E0-BC942FF4A72A}"/>
              </a:ext>
            </a:extLst>
          </p:cNvPr>
          <p:cNvSpPr txBox="1"/>
          <p:nvPr/>
        </p:nvSpPr>
        <p:spPr>
          <a:xfrm>
            <a:off x="442452" y="234547"/>
            <a:ext cx="7477432" cy="1200329"/>
          </a:xfrm>
          <a:prstGeom prst="rect">
            <a:avLst/>
          </a:prstGeom>
          <a:noFill/>
        </p:spPr>
        <p:txBody>
          <a:bodyPr wrap="square" rtlCol="0">
            <a:spAutoFit/>
          </a:bodyPr>
          <a:lstStyle/>
          <a:p>
            <a:r>
              <a:rPr lang="en-GB" sz="2400" dirty="0">
                <a:solidFill>
                  <a:srgbClr val="0070C0"/>
                </a:solidFill>
                <a:latin typeface="Arial Rounded MT Bold" panose="020F0704030504030204" pitchFamily="34" charset="0"/>
              </a:rPr>
              <a:t>Up level the following piece of writing.</a:t>
            </a:r>
          </a:p>
          <a:p>
            <a:r>
              <a:rPr lang="en-GB" sz="2400" dirty="0">
                <a:solidFill>
                  <a:srgbClr val="0070C0"/>
                </a:solidFill>
                <a:latin typeface="Arial Rounded MT Bold" panose="020F0704030504030204" pitchFamily="34" charset="0"/>
              </a:rPr>
              <a:t>On the right, I have included some suggestions you might want to consider.</a:t>
            </a:r>
          </a:p>
        </p:txBody>
      </p:sp>
      <p:sp>
        <p:nvSpPr>
          <p:cNvPr id="6" name="Rectangle: Rounded Corners 5">
            <a:extLst>
              <a:ext uri="{FF2B5EF4-FFF2-40B4-BE49-F238E27FC236}">
                <a16:creationId xmlns:a16="http://schemas.microsoft.com/office/drawing/2014/main" id="{314CA8F4-EE2D-4036-8EF7-390C2BE25C89}"/>
              </a:ext>
            </a:extLst>
          </p:cNvPr>
          <p:cNvSpPr/>
          <p:nvPr/>
        </p:nvSpPr>
        <p:spPr>
          <a:xfrm>
            <a:off x="8672052" y="1434876"/>
            <a:ext cx="3347884" cy="498145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u="sng" dirty="0">
                <a:latin typeface="Arial Rounded MT Bold" panose="020F0704030504030204" pitchFamily="34" charset="0"/>
              </a:rPr>
              <a:t>Ways you can up level</a:t>
            </a:r>
          </a:p>
          <a:p>
            <a:pPr marL="285750" indent="-285750" algn="ctr">
              <a:buFont typeface="Arial" panose="020B0604020202020204" pitchFamily="34" charset="0"/>
              <a:buChar char="•"/>
            </a:pPr>
            <a:r>
              <a:rPr lang="en-GB" dirty="0">
                <a:latin typeface="Arial Rounded MT Bold" panose="020F0704030504030204" pitchFamily="34" charset="0"/>
              </a:rPr>
              <a:t>Fronted adverbials</a:t>
            </a:r>
          </a:p>
          <a:p>
            <a:pPr marL="285750" indent="-285750" algn="ctr">
              <a:buFont typeface="Arial" panose="020B0604020202020204" pitchFamily="34" charset="0"/>
              <a:buChar char="•"/>
            </a:pPr>
            <a:r>
              <a:rPr lang="en-GB" dirty="0">
                <a:latin typeface="Arial Rounded MT Bold" panose="020F0704030504030204" pitchFamily="34" charset="0"/>
              </a:rPr>
              <a:t>Ambitious vocabulary</a:t>
            </a:r>
          </a:p>
          <a:p>
            <a:pPr marL="285750" indent="-285750" algn="ctr">
              <a:buFont typeface="Arial" panose="020B0604020202020204" pitchFamily="34" charset="0"/>
              <a:buChar char="•"/>
            </a:pPr>
            <a:r>
              <a:rPr lang="en-GB" dirty="0">
                <a:latin typeface="Arial Rounded MT Bold" panose="020F0704030504030204" pitchFamily="34" charset="0"/>
              </a:rPr>
              <a:t>Figurative language</a:t>
            </a:r>
          </a:p>
          <a:p>
            <a:pPr marL="285750" indent="-285750" algn="ctr">
              <a:buFont typeface="Arial" panose="020B0604020202020204" pitchFamily="34" charset="0"/>
              <a:buChar char="•"/>
            </a:pPr>
            <a:r>
              <a:rPr lang="en-GB" dirty="0">
                <a:latin typeface="Arial Rounded MT Bold" panose="020F0704030504030204" pitchFamily="34" charset="0"/>
              </a:rPr>
              <a:t>Semi-colons</a:t>
            </a:r>
          </a:p>
          <a:p>
            <a:pPr marL="285750" indent="-285750" algn="ctr">
              <a:buFont typeface="Arial" panose="020B0604020202020204" pitchFamily="34" charset="0"/>
              <a:buChar char="•"/>
            </a:pPr>
            <a:r>
              <a:rPr lang="en-GB" dirty="0">
                <a:latin typeface="Arial Rounded MT Bold" panose="020F0704030504030204" pitchFamily="34" charset="0"/>
              </a:rPr>
              <a:t>Commas for lists</a:t>
            </a:r>
          </a:p>
          <a:p>
            <a:pPr marL="285750" indent="-285750" algn="ctr">
              <a:buFont typeface="Arial" panose="020B0604020202020204" pitchFamily="34" charset="0"/>
              <a:buChar char="•"/>
            </a:pPr>
            <a:r>
              <a:rPr lang="en-GB" dirty="0">
                <a:latin typeface="Arial Rounded MT Bold" panose="020F0704030504030204" pitchFamily="34" charset="0"/>
              </a:rPr>
              <a:t>A range of sentence structures</a:t>
            </a:r>
          </a:p>
          <a:p>
            <a:pPr marL="285750" indent="-285750" algn="ctr">
              <a:buFont typeface="Arial" panose="020B0604020202020204" pitchFamily="34" charset="0"/>
              <a:buChar char="•"/>
            </a:pPr>
            <a:r>
              <a:rPr lang="en-GB" dirty="0">
                <a:latin typeface="Arial Rounded MT Bold" panose="020F0704030504030204" pitchFamily="34" charset="0"/>
              </a:rPr>
              <a:t>Complex sentences/</a:t>
            </a:r>
          </a:p>
          <a:p>
            <a:pPr algn="ctr"/>
            <a:r>
              <a:rPr lang="en-GB" dirty="0">
                <a:latin typeface="Arial Rounded MT Bold" panose="020F0704030504030204" pitchFamily="34" charset="0"/>
              </a:rPr>
              <a:t>subordination </a:t>
            </a:r>
          </a:p>
          <a:p>
            <a:pPr marL="285750" indent="-285750" algn="ctr">
              <a:buFont typeface="Arial" panose="020B0604020202020204" pitchFamily="34" charset="0"/>
              <a:buChar char="•"/>
            </a:pPr>
            <a:r>
              <a:rPr lang="en-GB" dirty="0">
                <a:latin typeface="Arial Rounded MT Bold" panose="020F0704030504030204" pitchFamily="34" charset="0"/>
              </a:rPr>
              <a:t>Connectives</a:t>
            </a:r>
          </a:p>
          <a:p>
            <a:pPr marL="285750" indent="-285750" algn="ctr">
              <a:buFont typeface="Arial" panose="020B0604020202020204" pitchFamily="34" charset="0"/>
              <a:buChar char="•"/>
            </a:pPr>
            <a:r>
              <a:rPr lang="en-GB" dirty="0">
                <a:latin typeface="Arial Rounded MT Bold" panose="020F0704030504030204" pitchFamily="34" charset="0"/>
              </a:rPr>
              <a:t>Noun phrases</a:t>
            </a:r>
          </a:p>
          <a:p>
            <a:pPr marL="285750" indent="-285750" algn="ctr">
              <a:buFont typeface="Arial" panose="020B0604020202020204" pitchFamily="34" charset="0"/>
              <a:buChar char="•"/>
            </a:pPr>
            <a:r>
              <a:rPr lang="en-GB" dirty="0">
                <a:latin typeface="Arial Rounded MT Bold" panose="020F0704030504030204" pitchFamily="34" charset="0"/>
              </a:rPr>
              <a:t>Powerful verbs</a:t>
            </a:r>
          </a:p>
          <a:p>
            <a:pPr marL="285750" indent="-285750" algn="ctr">
              <a:buFont typeface="Arial" panose="020B0604020202020204" pitchFamily="34" charset="0"/>
              <a:buChar char="•"/>
            </a:pPr>
            <a:r>
              <a:rPr lang="en-GB" dirty="0">
                <a:latin typeface="Arial Rounded MT Bold" panose="020F0704030504030204" pitchFamily="34" charset="0"/>
              </a:rPr>
              <a:t>Include adverbs where appropriate </a:t>
            </a:r>
          </a:p>
          <a:p>
            <a:pPr marL="285750" indent="-285750" algn="ctr">
              <a:buFont typeface="Arial" panose="020B0604020202020204" pitchFamily="34" charset="0"/>
              <a:buChar char="•"/>
            </a:pPr>
            <a:r>
              <a:rPr lang="en-GB" dirty="0">
                <a:latin typeface="Arial Rounded MT Bold" panose="020F0704030504030204" pitchFamily="34" charset="0"/>
              </a:rPr>
              <a:t>Synonyms for said</a:t>
            </a:r>
          </a:p>
          <a:p>
            <a:pPr marL="285750" indent="-285750" algn="ctr">
              <a:buFont typeface="Arial" panose="020B0604020202020204" pitchFamily="34" charset="0"/>
              <a:buChar char="•"/>
            </a:pPr>
            <a:r>
              <a:rPr lang="en-GB" dirty="0">
                <a:latin typeface="Arial Rounded MT Bold" panose="020F0704030504030204" pitchFamily="34" charset="0"/>
              </a:rPr>
              <a:t>Show not tell</a:t>
            </a:r>
          </a:p>
        </p:txBody>
      </p:sp>
    </p:spTree>
    <p:extLst>
      <p:ext uri="{BB962C8B-B14F-4D97-AF65-F5344CB8AC3E}">
        <p14:creationId xmlns:p14="http://schemas.microsoft.com/office/powerpoint/2010/main" val="119888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03BC7-1F3B-4A5D-9EA8-4F61267B52F4}"/>
              </a:ext>
            </a:extLst>
          </p:cNvPr>
          <p:cNvSpPr txBox="1"/>
          <p:nvPr/>
        </p:nvSpPr>
        <p:spPr>
          <a:xfrm>
            <a:off x="324465" y="1225689"/>
            <a:ext cx="9792929" cy="5632311"/>
          </a:xfrm>
          <a:prstGeom prst="rect">
            <a:avLst/>
          </a:prstGeom>
          <a:noFill/>
        </p:spPr>
        <p:txBody>
          <a:bodyPr wrap="square" rtlCol="0">
            <a:spAutoFit/>
          </a:bodyPr>
          <a:lstStyle/>
          <a:p>
            <a:pPr marL="342900" indent="-342900">
              <a:buAutoNum type="arabicPeriod"/>
            </a:pPr>
            <a:r>
              <a:rPr lang="en-GB" sz="2400" dirty="0">
                <a:latin typeface="Arial Rounded MT Bold" panose="020F0704030504030204" pitchFamily="34" charset="0"/>
              </a:rPr>
              <a:t>There not in they’re house because their over they’re, in the park.</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The golden sand felt warm and soothing </a:t>
            </a:r>
            <a:r>
              <a:rPr lang="en-GB" sz="2400" dirty="0" err="1">
                <a:latin typeface="Arial Rounded MT Bold" panose="020F0704030504030204" pitchFamily="34" charset="0"/>
              </a:rPr>
              <a:t>beneth</a:t>
            </a:r>
            <a:r>
              <a:rPr lang="en-GB" sz="2400" dirty="0">
                <a:latin typeface="Arial Rounded MT Bold" panose="020F0704030504030204" pitchFamily="34" charset="0"/>
              </a:rPr>
              <a:t> my worn out and weary feet. Their where beads of condensation dripping from my cold refreshing glass off water.</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Swaying in the wind, the trees dances to the </a:t>
            </a:r>
            <a:r>
              <a:rPr lang="en-GB" sz="2400" dirty="0" err="1">
                <a:latin typeface="Arial Rounded MT Bold" panose="020F0704030504030204" pitchFamily="34" charset="0"/>
              </a:rPr>
              <a:t>rythm</a:t>
            </a:r>
            <a:r>
              <a:rPr lang="en-GB" sz="2400" dirty="0">
                <a:latin typeface="Arial Rounded MT Bold" panose="020F0704030504030204" pitchFamily="34" charset="0"/>
              </a:rPr>
              <a:t> of the storm. The moon looked down on the danced trees and smiled in </a:t>
            </a:r>
            <a:r>
              <a:rPr lang="en-GB" sz="2400" dirty="0" err="1">
                <a:latin typeface="Arial Rounded MT Bold" panose="020F0704030504030204" pitchFamily="34" charset="0"/>
              </a:rPr>
              <a:t>ameusment</a:t>
            </a:r>
            <a:r>
              <a:rPr lang="en-GB" sz="2400" dirty="0">
                <a:latin typeface="Arial Rounded MT Bold" panose="020F0704030504030204" pitchFamily="34" charset="0"/>
              </a:rPr>
              <a:t> at the glittering stars.</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A shimmering light reflected </a:t>
            </a:r>
            <a:r>
              <a:rPr lang="en-GB" sz="2400" dirty="0" err="1">
                <a:latin typeface="Arial Rounded MT Bold" panose="020F0704030504030204" pitchFamily="34" charset="0"/>
              </a:rPr>
              <a:t>belo</a:t>
            </a:r>
            <a:r>
              <a:rPr lang="en-GB" sz="2400" dirty="0">
                <a:latin typeface="Arial Rounded MT Bold" panose="020F0704030504030204" pitchFamily="34" charset="0"/>
              </a:rPr>
              <a:t> the surface. Bright blue specks were gleamed into my eyes.</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I </a:t>
            </a:r>
            <a:r>
              <a:rPr lang="en-GB" sz="2400" dirty="0" err="1">
                <a:latin typeface="Arial Rounded MT Bold" panose="020F0704030504030204" pitchFamily="34" charset="0"/>
              </a:rPr>
              <a:t>couldnt</a:t>
            </a:r>
            <a:r>
              <a:rPr lang="en-GB" sz="2400" dirty="0">
                <a:latin typeface="Arial Rounded MT Bold" panose="020F0704030504030204" pitchFamily="34" charset="0"/>
              </a:rPr>
              <a:t> believe I past my test. </a:t>
            </a:r>
          </a:p>
        </p:txBody>
      </p:sp>
      <p:sp>
        <p:nvSpPr>
          <p:cNvPr id="5" name="TextBox 4">
            <a:extLst>
              <a:ext uri="{FF2B5EF4-FFF2-40B4-BE49-F238E27FC236}">
                <a16:creationId xmlns:a16="http://schemas.microsoft.com/office/drawing/2014/main" id="{F41FC58E-FADC-4D00-A3F7-B2520D843350}"/>
              </a:ext>
            </a:extLst>
          </p:cNvPr>
          <p:cNvSpPr txBox="1"/>
          <p:nvPr/>
        </p:nvSpPr>
        <p:spPr>
          <a:xfrm>
            <a:off x="442452" y="234547"/>
            <a:ext cx="6681019" cy="584775"/>
          </a:xfrm>
          <a:prstGeom prst="rect">
            <a:avLst/>
          </a:prstGeom>
          <a:noFill/>
        </p:spPr>
        <p:txBody>
          <a:bodyPr wrap="square" rtlCol="0">
            <a:spAutoFit/>
          </a:bodyPr>
          <a:lstStyle/>
          <a:p>
            <a:r>
              <a:rPr lang="en-GB" sz="3200" dirty="0">
                <a:solidFill>
                  <a:srgbClr val="0070C0"/>
                </a:solidFill>
                <a:latin typeface="Arial Rounded MT Bold" panose="020F0704030504030204" pitchFamily="34" charset="0"/>
              </a:rPr>
              <a:t>Spot the mistakes!</a:t>
            </a:r>
          </a:p>
        </p:txBody>
      </p:sp>
      <p:pic>
        <p:nvPicPr>
          <p:cNvPr id="7" name="Picture 6">
            <a:extLst>
              <a:ext uri="{FF2B5EF4-FFF2-40B4-BE49-F238E27FC236}">
                <a16:creationId xmlns:a16="http://schemas.microsoft.com/office/drawing/2014/main" id="{A7D37829-7D9A-4141-A952-9A395120E9E3}"/>
              </a:ext>
            </a:extLst>
          </p:cNvPr>
          <p:cNvPicPr>
            <a:picLocks noChangeAspect="1"/>
          </p:cNvPicPr>
          <p:nvPr/>
        </p:nvPicPr>
        <p:blipFill rotWithShape="1">
          <a:blip r:embed="rId2"/>
          <a:srcRect l="32748" r="5747"/>
          <a:stretch/>
        </p:blipFill>
        <p:spPr>
          <a:xfrm>
            <a:off x="10001341" y="4483510"/>
            <a:ext cx="2190659" cy="2374490"/>
          </a:xfrm>
          <a:prstGeom prst="rect">
            <a:avLst/>
          </a:prstGeom>
        </p:spPr>
      </p:pic>
    </p:spTree>
    <p:extLst>
      <p:ext uri="{BB962C8B-B14F-4D97-AF65-F5344CB8AC3E}">
        <p14:creationId xmlns:p14="http://schemas.microsoft.com/office/powerpoint/2010/main" val="26397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03BC7-1F3B-4A5D-9EA8-4F61267B52F4}"/>
              </a:ext>
            </a:extLst>
          </p:cNvPr>
          <p:cNvSpPr txBox="1"/>
          <p:nvPr/>
        </p:nvSpPr>
        <p:spPr>
          <a:xfrm>
            <a:off x="324465" y="486697"/>
            <a:ext cx="10250129" cy="6247864"/>
          </a:xfrm>
          <a:prstGeom prst="rect">
            <a:avLst/>
          </a:prstGeom>
          <a:noFill/>
        </p:spPr>
        <p:txBody>
          <a:bodyPr wrap="square" rtlCol="0">
            <a:spAutoFit/>
          </a:bodyPr>
          <a:lstStyle/>
          <a:p>
            <a:pPr marL="342900" indent="-342900">
              <a:buAutoNum type="arabicPeriod"/>
            </a:pPr>
            <a:r>
              <a:rPr lang="en-GB" sz="2000" dirty="0">
                <a:latin typeface="Arial Rounded MT Bold" panose="020F0704030504030204" pitchFamily="34" charset="0"/>
              </a:rPr>
              <a:t>There not in they’re house because their over they’re, in the park.</a:t>
            </a:r>
            <a:br>
              <a:rPr lang="en-GB" sz="2000" dirty="0">
                <a:latin typeface="Arial Rounded MT Bold" panose="020F0704030504030204" pitchFamily="34" charset="0"/>
              </a:rPr>
            </a:br>
            <a:r>
              <a:rPr lang="en-GB" sz="2000" u="sng" dirty="0">
                <a:solidFill>
                  <a:srgbClr val="FF0000"/>
                </a:solidFill>
                <a:latin typeface="Arial Rounded MT Bold" panose="020F0704030504030204" pitchFamily="34" charset="0"/>
              </a:rPr>
              <a:t>They’re</a:t>
            </a:r>
            <a:r>
              <a:rPr lang="en-GB" sz="2000" dirty="0">
                <a:solidFill>
                  <a:srgbClr val="FF0000"/>
                </a:solidFill>
                <a:latin typeface="Arial Rounded MT Bold" panose="020F0704030504030204" pitchFamily="34" charset="0"/>
              </a:rPr>
              <a:t> not in </a:t>
            </a:r>
            <a:r>
              <a:rPr lang="en-GB" sz="2000" u="sng" dirty="0">
                <a:solidFill>
                  <a:srgbClr val="FF0000"/>
                </a:solidFill>
                <a:latin typeface="Arial Rounded MT Bold" panose="020F0704030504030204" pitchFamily="34" charset="0"/>
              </a:rPr>
              <a:t>their</a:t>
            </a:r>
            <a:r>
              <a:rPr lang="en-GB" sz="2000" dirty="0">
                <a:solidFill>
                  <a:srgbClr val="FF0000"/>
                </a:solidFill>
                <a:latin typeface="Arial Rounded MT Bold" panose="020F0704030504030204" pitchFamily="34" charset="0"/>
              </a:rPr>
              <a:t> house because </a:t>
            </a:r>
            <a:r>
              <a:rPr lang="en-GB" sz="2000" u="sng" dirty="0">
                <a:solidFill>
                  <a:srgbClr val="FF0000"/>
                </a:solidFill>
                <a:latin typeface="Arial Rounded MT Bold" panose="020F0704030504030204" pitchFamily="34" charset="0"/>
              </a:rPr>
              <a:t>they’re</a:t>
            </a:r>
            <a:r>
              <a:rPr lang="en-GB" sz="2000" dirty="0">
                <a:solidFill>
                  <a:srgbClr val="FF0000"/>
                </a:solidFill>
                <a:latin typeface="Arial Rounded MT Bold" panose="020F0704030504030204" pitchFamily="34" charset="0"/>
              </a:rPr>
              <a:t> over </a:t>
            </a:r>
            <a:r>
              <a:rPr lang="en-GB" sz="2000" u="sng" dirty="0">
                <a:solidFill>
                  <a:srgbClr val="FF0000"/>
                </a:solidFill>
                <a:latin typeface="Arial Rounded MT Bold" panose="020F0704030504030204" pitchFamily="34" charset="0"/>
              </a:rPr>
              <a:t>there</a:t>
            </a:r>
            <a:r>
              <a:rPr lang="en-GB" sz="2000" dirty="0">
                <a:solidFill>
                  <a:srgbClr val="FF0000"/>
                </a:solidFill>
                <a:latin typeface="Arial Rounded MT Bold" panose="020F0704030504030204" pitchFamily="34" charset="0"/>
              </a:rPr>
              <a:t>, in the park.</a:t>
            </a:r>
          </a:p>
          <a:p>
            <a:pPr marL="342900" indent="-342900">
              <a:buAutoNum type="arabicPeriod"/>
            </a:pPr>
            <a:r>
              <a:rPr lang="en-GB" sz="2000" dirty="0">
                <a:latin typeface="Arial Rounded MT Bold" panose="020F0704030504030204" pitchFamily="34" charset="0"/>
              </a:rPr>
              <a:t>The golden sand felt warm and soothing </a:t>
            </a:r>
            <a:r>
              <a:rPr lang="en-GB" sz="2000" dirty="0" err="1">
                <a:latin typeface="Arial Rounded MT Bold" panose="020F0704030504030204" pitchFamily="34" charset="0"/>
              </a:rPr>
              <a:t>beneth</a:t>
            </a:r>
            <a:r>
              <a:rPr lang="en-GB" sz="2000" dirty="0">
                <a:latin typeface="Arial Rounded MT Bold" panose="020F0704030504030204" pitchFamily="34" charset="0"/>
              </a:rPr>
              <a:t> my worn out and weary feet. Their where beads of condensation dripping from my cold refreshing glass off water.</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The golden sand felt warm and soothing </a:t>
            </a:r>
            <a:r>
              <a:rPr lang="en-GB" sz="2000" u="sng" dirty="0">
                <a:solidFill>
                  <a:srgbClr val="FF0000"/>
                </a:solidFill>
                <a:latin typeface="Arial Rounded MT Bold" panose="020F0704030504030204" pitchFamily="34" charset="0"/>
              </a:rPr>
              <a:t>beneath</a:t>
            </a:r>
            <a:r>
              <a:rPr lang="en-GB" sz="2000" dirty="0">
                <a:solidFill>
                  <a:srgbClr val="FF0000"/>
                </a:solidFill>
                <a:latin typeface="Arial Rounded MT Bold" panose="020F0704030504030204" pitchFamily="34" charset="0"/>
              </a:rPr>
              <a:t> my worn out ad weary feet. </a:t>
            </a:r>
            <a:r>
              <a:rPr lang="en-GB" sz="2000" u="sng" dirty="0">
                <a:solidFill>
                  <a:srgbClr val="FF0000"/>
                </a:solidFill>
                <a:latin typeface="Arial Rounded MT Bold" panose="020F0704030504030204" pitchFamily="34" charset="0"/>
              </a:rPr>
              <a:t>There</a:t>
            </a:r>
            <a:r>
              <a:rPr lang="en-GB" sz="2000" dirty="0">
                <a:solidFill>
                  <a:srgbClr val="FF0000"/>
                </a:solidFill>
                <a:latin typeface="Arial Rounded MT Bold" panose="020F0704030504030204" pitchFamily="34" charset="0"/>
              </a:rPr>
              <a:t> </a:t>
            </a:r>
            <a:r>
              <a:rPr lang="en-GB" sz="2000" u="sng" dirty="0">
                <a:solidFill>
                  <a:srgbClr val="FF0000"/>
                </a:solidFill>
                <a:latin typeface="Arial Rounded MT Bold" panose="020F0704030504030204" pitchFamily="34" charset="0"/>
              </a:rPr>
              <a:t>were</a:t>
            </a:r>
            <a:r>
              <a:rPr lang="en-GB" sz="2000" dirty="0">
                <a:solidFill>
                  <a:srgbClr val="FF0000"/>
                </a:solidFill>
                <a:latin typeface="Arial Rounded MT Bold" panose="020F0704030504030204" pitchFamily="34" charset="0"/>
              </a:rPr>
              <a:t> beads of condensation dripping from my </a:t>
            </a:r>
            <a:r>
              <a:rPr lang="en-GB" sz="2000" u="sng" dirty="0">
                <a:solidFill>
                  <a:srgbClr val="FF0000"/>
                </a:solidFill>
                <a:latin typeface="Arial Rounded MT Bold" panose="020F0704030504030204" pitchFamily="34" charset="0"/>
              </a:rPr>
              <a:t>cold, </a:t>
            </a:r>
            <a:r>
              <a:rPr lang="en-GB" sz="2000" dirty="0">
                <a:solidFill>
                  <a:srgbClr val="FF0000"/>
                </a:solidFill>
                <a:latin typeface="Arial Rounded MT Bold" panose="020F0704030504030204" pitchFamily="34" charset="0"/>
              </a:rPr>
              <a:t>refreshing glass </a:t>
            </a:r>
            <a:r>
              <a:rPr lang="en-GB" sz="2000" u="sng" dirty="0">
                <a:solidFill>
                  <a:srgbClr val="FF0000"/>
                </a:solidFill>
                <a:latin typeface="Arial Rounded MT Bold" panose="020F0704030504030204" pitchFamily="34" charset="0"/>
              </a:rPr>
              <a:t>of</a:t>
            </a:r>
            <a:r>
              <a:rPr lang="en-GB" sz="2000" dirty="0">
                <a:solidFill>
                  <a:srgbClr val="FF0000"/>
                </a:solidFill>
                <a:latin typeface="Arial Rounded MT Bold" panose="020F0704030504030204" pitchFamily="34" charset="0"/>
              </a:rPr>
              <a:t> water.</a:t>
            </a:r>
            <a:endParaRPr lang="en-GB" sz="2000" dirty="0">
              <a:latin typeface="Arial Rounded MT Bold" panose="020F0704030504030204" pitchFamily="34" charset="0"/>
            </a:endParaRPr>
          </a:p>
          <a:p>
            <a:pPr marL="342900" indent="-342900">
              <a:buAutoNum type="arabicPeriod"/>
            </a:pPr>
            <a:r>
              <a:rPr lang="en-GB" sz="2000" dirty="0">
                <a:latin typeface="Arial Rounded MT Bold" panose="020F0704030504030204" pitchFamily="34" charset="0"/>
              </a:rPr>
              <a:t>Swaying in the wind, the trees dances to the </a:t>
            </a:r>
            <a:r>
              <a:rPr lang="en-GB" sz="2000" dirty="0" err="1">
                <a:latin typeface="Arial Rounded MT Bold" panose="020F0704030504030204" pitchFamily="34" charset="0"/>
              </a:rPr>
              <a:t>rythm</a:t>
            </a:r>
            <a:r>
              <a:rPr lang="en-GB" sz="2000" dirty="0">
                <a:latin typeface="Arial Rounded MT Bold" panose="020F0704030504030204" pitchFamily="34" charset="0"/>
              </a:rPr>
              <a:t> of the storm. The moon looked down on the danced trees and smiled in </a:t>
            </a:r>
            <a:r>
              <a:rPr lang="en-GB" sz="2000" dirty="0" err="1">
                <a:latin typeface="Arial Rounded MT Bold" panose="020F0704030504030204" pitchFamily="34" charset="0"/>
              </a:rPr>
              <a:t>ameusment</a:t>
            </a:r>
            <a:r>
              <a:rPr lang="en-GB" sz="2000" dirty="0">
                <a:latin typeface="Arial Rounded MT Bold" panose="020F0704030504030204" pitchFamily="34" charset="0"/>
              </a:rPr>
              <a:t> at the glittering stars.</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Swaying in the wind, the trees </a:t>
            </a:r>
            <a:r>
              <a:rPr lang="en-GB" sz="2000" u="sng" dirty="0">
                <a:solidFill>
                  <a:srgbClr val="FF0000"/>
                </a:solidFill>
                <a:latin typeface="Arial Rounded MT Bold" panose="020F0704030504030204" pitchFamily="34" charset="0"/>
              </a:rPr>
              <a:t>danced</a:t>
            </a:r>
            <a:r>
              <a:rPr lang="en-GB" sz="2000" dirty="0">
                <a:solidFill>
                  <a:srgbClr val="FF0000"/>
                </a:solidFill>
                <a:latin typeface="Arial Rounded MT Bold" panose="020F0704030504030204" pitchFamily="34" charset="0"/>
              </a:rPr>
              <a:t> to the </a:t>
            </a:r>
            <a:r>
              <a:rPr lang="en-GB" sz="2000" u="sng" dirty="0">
                <a:solidFill>
                  <a:srgbClr val="FF0000"/>
                </a:solidFill>
                <a:latin typeface="Arial Rounded MT Bold" panose="020F0704030504030204" pitchFamily="34" charset="0"/>
              </a:rPr>
              <a:t>rhythm</a:t>
            </a:r>
            <a:r>
              <a:rPr lang="en-GB" sz="2000" dirty="0">
                <a:solidFill>
                  <a:srgbClr val="FF0000"/>
                </a:solidFill>
                <a:latin typeface="Arial Rounded MT Bold" panose="020F0704030504030204" pitchFamily="34" charset="0"/>
              </a:rPr>
              <a:t> of the storm. The moon looked down on the </a:t>
            </a:r>
            <a:r>
              <a:rPr lang="en-GB" sz="2000" u="sng" dirty="0">
                <a:solidFill>
                  <a:srgbClr val="FF0000"/>
                </a:solidFill>
                <a:latin typeface="Arial Rounded MT Bold" panose="020F0704030504030204" pitchFamily="34" charset="0"/>
              </a:rPr>
              <a:t>dancing</a:t>
            </a:r>
            <a:r>
              <a:rPr lang="en-GB" sz="2000" dirty="0">
                <a:solidFill>
                  <a:srgbClr val="FF0000"/>
                </a:solidFill>
                <a:latin typeface="Arial Rounded MT Bold" panose="020F0704030504030204" pitchFamily="34" charset="0"/>
              </a:rPr>
              <a:t> trees and smiled in </a:t>
            </a:r>
            <a:r>
              <a:rPr lang="en-GB" sz="2000" u="sng" dirty="0">
                <a:solidFill>
                  <a:srgbClr val="FF0000"/>
                </a:solidFill>
                <a:latin typeface="Arial Rounded MT Bold" panose="020F0704030504030204" pitchFamily="34" charset="0"/>
              </a:rPr>
              <a:t>amusement</a:t>
            </a:r>
            <a:r>
              <a:rPr lang="en-GB" sz="2000" dirty="0">
                <a:solidFill>
                  <a:srgbClr val="FF0000"/>
                </a:solidFill>
                <a:latin typeface="Arial Rounded MT Bold" panose="020F0704030504030204" pitchFamily="34" charset="0"/>
              </a:rPr>
              <a:t> at the glittering stars.</a:t>
            </a:r>
            <a:endParaRPr lang="en-GB" sz="2000" dirty="0">
              <a:latin typeface="Arial Rounded MT Bold" panose="020F0704030504030204" pitchFamily="34" charset="0"/>
            </a:endParaRPr>
          </a:p>
          <a:p>
            <a:pPr marL="342900" indent="-342900">
              <a:buAutoNum type="arabicPeriod"/>
            </a:pPr>
            <a:r>
              <a:rPr lang="en-GB" sz="2000" dirty="0">
                <a:latin typeface="Arial Rounded MT Bold" panose="020F0704030504030204" pitchFamily="34" charset="0"/>
              </a:rPr>
              <a:t>A shimmering light reflected </a:t>
            </a:r>
            <a:r>
              <a:rPr lang="en-GB" sz="2000" dirty="0" err="1">
                <a:latin typeface="Arial Rounded MT Bold" panose="020F0704030504030204" pitchFamily="34" charset="0"/>
              </a:rPr>
              <a:t>belo</a:t>
            </a:r>
            <a:r>
              <a:rPr lang="en-GB" sz="2000" dirty="0">
                <a:latin typeface="Arial Rounded MT Bold" panose="020F0704030504030204" pitchFamily="34" charset="0"/>
              </a:rPr>
              <a:t> the surface. Bright blue specks were gleamed into my eyes.</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A shimmering light reflected </a:t>
            </a:r>
            <a:r>
              <a:rPr lang="en-GB" sz="2000" u="sng" dirty="0">
                <a:solidFill>
                  <a:srgbClr val="FF0000"/>
                </a:solidFill>
                <a:latin typeface="Arial Rounded MT Bold" panose="020F0704030504030204" pitchFamily="34" charset="0"/>
              </a:rPr>
              <a:t>below</a:t>
            </a:r>
            <a:r>
              <a:rPr lang="en-GB" sz="2000" dirty="0">
                <a:solidFill>
                  <a:srgbClr val="FF0000"/>
                </a:solidFill>
                <a:latin typeface="Arial Rounded MT Bold" panose="020F0704030504030204" pitchFamily="34" charset="0"/>
              </a:rPr>
              <a:t> the surface. Bright blue specks </a:t>
            </a:r>
            <a:r>
              <a:rPr lang="en-GB" sz="2000" u="sng" dirty="0">
                <a:solidFill>
                  <a:srgbClr val="FF0000"/>
                </a:solidFill>
                <a:latin typeface="Arial Rounded MT Bold" panose="020F0704030504030204" pitchFamily="34" charset="0"/>
              </a:rPr>
              <a:t>gleamed</a:t>
            </a:r>
            <a:r>
              <a:rPr lang="en-GB" sz="2000" dirty="0">
                <a:solidFill>
                  <a:srgbClr val="FF0000"/>
                </a:solidFill>
                <a:latin typeface="Arial Rounded MT Bold" panose="020F0704030504030204" pitchFamily="34" charset="0"/>
              </a:rPr>
              <a:t> into my eyes.</a:t>
            </a:r>
            <a:endParaRPr lang="en-GB" sz="2000" dirty="0">
              <a:latin typeface="Arial Rounded MT Bold" panose="020F0704030504030204" pitchFamily="34" charset="0"/>
            </a:endParaRPr>
          </a:p>
          <a:p>
            <a:pPr marL="342900" indent="-342900">
              <a:buAutoNum type="arabicPeriod"/>
            </a:pPr>
            <a:r>
              <a:rPr lang="en-GB" sz="2000" dirty="0">
                <a:latin typeface="Arial Rounded MT Bold" panose="020F0704030504030204" pitchFamily="34" charset="0"/>
              </a:rPr>
              <a:t>I </a:t>
            </a:r>
            <a:r>
              <a:rPr lang="en-GB" sz="2000" dirty="0" err="1">
                <a:latin typeface="Arial Rounded MT Bold" panose="020F0704030504030204" pitchFamily="34" charset="0"/>
              </a:rPr>
              <a:t>couldnt</a:t>
            </a:r>
            <a:r>
              <a:rPr lang="en-GB" sz="2000" dirty="0">
                <a:latin typeface="Arial Rounded MT Bold" panose="020F0704030504030204" pitchFamily="34" charset="0"/>
              </a:rPr>
              <a:t> believe I past my test. </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I </a:t>
            </a:r>
            <a:r>
              <a:rPr lang="en-GB" sz="2000" u="sng" dirty="0">
                <a:solidFill>
                  <a:srgbClr val="FF0000"/>
                </a:solidFill>
                <a:latin typeface="Arial Rounded MT Bold" panose="020F0704030504030204" pitchFamily="34" charset="0"/>
              </a:rPr>
              <a:t>couldn’t</a:t>
            </a:r>
            <a:r>
              <a:rPr lang="en-GB" sz="2000" dirty="0">
                <a:solidFill>
                  <a:srgbClr val="FF0000"/>
                </a:solidFill>
                <a:latin typeface="Arial Rounded MT Bold" panose="020F0704030504030204" pitchFamily="34" charset="0"/>
              </a:rPr>
              <a:t> believe I </a:t>
            </a:r>
            <a:r>
              <a:rPr lang="en-GB" sz="2000" u="sng" dirty="0">
                <a:solidFill>
                  <a:srgbClr val="FF0000"/>
                </a:solidFill>
                <a:latin typeface="Arial Rounded MT Bold" panose="020F0704030504030204" pitchFamily="34" charset="0"/>
              </a:rPr>
              <a:t>passed</a:t>
            </a:r>
            <a:r>
              <a:rPr lang="en-GB" sz="2000" dirty="0">
                <a:solidFill>
                  <a:srgbClr val="FF0000"/>
                </a:solidFill>
                <a:latin typeface="Arial Rounded MT Bold" panose="020F0704030504030204" pitchFamily="34" charset="0"/>
              </a:rPr>
              <a:t> my test.</a:t>
            </a:r>
          </a:p>
        </p:txBody>
      </p:sp>
    </p:spTree>
    <p:extLst>
      <p:ext uri="{BB962C8B-B14F-4D97-AF65-F5344CB8AC3E}">
        <p14:creationId xmlns:p14="http://schemas.microsoft.com/office/powerpoint/2010/main" val="160244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03BC7-1F3B-4A5D-9EA8-4F61267B52F4}"/>
              </a:ext>
            </a:extLst>
          </p:cNvPr>
          <p:cNvSpPr txBox="1"/>
          <p:nvPr/>
        </p:nvSpPr>
        <p:spPr>
          <a:xfrm>
            <a:off x="324465" y="1225689"/>
            <a:ext cx="9792929" cy="5262979"/>
          </a:xfrm>
          <a:prstGeom prst="rect">
            <a:avLst/>
          </a:prstGeom>
          <a:noFill/>
        </p:spPr>
        <p:txBody>
          <a:bodyPr wrap="square" rtlCol="0">
            <a:spAutoFit/>
          </a:bodyPr>
          <a:lstStyle/>
          <a:p>
            <a:pPr marL="342900" indent="-342900">
              <a:buAutoNum type="arabicPeriod"/>
            </a:pPr>
            <a:r>
              <a:rPr lang="en-GB" sz="2400" dirty="0">
                <a:latin typeface="Arial Rounded MT Bold" panose="020F0704030504030204" pitchFamily="34" charset="0"/>
              </a:rPr>
              <a:t>Miss Holden was so proud of </a:t>
            </a:r>
            <a:r>
              <a:rPr lang="en-GB" sz="2400" dirty="0" err="1">
                <a:latin typeface="Arial Rounded MT Bold" panose="020F0704030504030204" pitchFamily="34" charset="0"/>
              </a:rPr>
              <a:t>aiden</a:t>
            </a:r>
            <a:r>
              <a:rPr lang="en-GB" sz="2400" dirty="0">
                <a:latin typeface="Arial Rounded MT Bold" panose="020F0704030504030204" pitchFamily="34" charset="0"/>
              </a:rPr>
              <a:t> for achieving his best score yet.</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“Please </a:t>
            </a:r>
            <a:r>
              <a:rPr lang="en-GB" sz="2400" dirty="0" err="1">
                <a:latin typeface="Arial Rounded MT Bold" panose="020F0704030504030204" pitchFamily="34" charset="0"/>
              </a:rPr>
              <a:t>dont</a:t>
            </a:r>
            <a:r>
              <a:rPr lang="en-GB" sz="2400" dirty="0">
                <a:latin typeface="Arial Rounded MT Bold" panose="020F0704030504030204" pitchFamily="34" charset="0"/>
              </a:rPr>
              <a:t> hurt me” wailed Makayla as she ran off screaming.</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Mr </a:t>
            </a:r>
            <a:r>
              <a:rPr lang="en-GB" sz="2400" dirty="0" err="1">
                <a:latin typeface="Arial Rounded MT Bold" panose="020F0704030504030204" pitchFamily="34" charset="0"/>
              </a:rPr>
              <a:t>Gaibee</a:t>
            </a:r>
            <a:r>
              <a:rPr lang="en-GB" sz="2400" dirty="0">
                <a:latin typeface="Arial Rounded MT Bold" panose="020F0704030504030204" pitchFamily="34" charset="0"/>
              </a:rPr>
              <a:t> </a:t>
            </a:r>
            <a:r>
              <a:rPr lang="en-GB" sz="2400" dirty="0" err="1">
                <a:latin typeface="Arial Rounded MT Bold" panose="020F0704030504030204" pitchFamily="34" charset="0"/>
              </a:rPr>
              <a:t>askd</a:t>
            </a:r>
            <a:r>
              <a:rPr lang="en-GB" sz="2400" dirty="0">
                <a:latin typeface="Arial Rounded MT Bold" panose="020F0704030504030204" pitchFamily="34" charset="0"/>
              </a:rPr>
              <a:t> for biscuits pizza cheese and chocolate for the party.</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As Hayden approached the forbidden territory he feared for his life</a:t>
            </a:r>
          </a:p>
          <a:p>
            <a:pPr marL="342900" indent="-342900">
              <a:buAutoNum type="arabicPeriod"/>
            </a:pPr>
            <a:endParaRPr lang="en-GB" sz="2400" dirty="0">
              <a:latin typeface="Arial Rounded MT Bold" panose="020F0704030504030204" pitchFamily="34" charset="0"/>
            </a:endParaRPr>
          </a:p>
          <a:p>
            <a:pPr marL="342900" indent="-342900">
              <a:buAutoNum type="arabicPeriod"/>
            </a:pPr>
            <a:r>
              <a:rPr lang="en-GB" sz="2400" dirty="0">
                <a:latin typeface="Arial Rounded MT Bold" panose="020F0704030504030204" pitchFamily="34" charset="0"/>
              </a:rPr>
              <a:t>The new classroom, which was decorated beautifully was ready for the new arrivals in September.</a:t>
            </a:r>
          </a:p>
        </p:txBody>
      </p:sp>
      <p:sp>
        <p:nvSpPr>
          <p:cNvPr id="5" name="TextBox 4">
            <a:extLst>
              <a:ext uri="{FF2B5EF4-FFF2-40B4-BE49-F238E27FC236}">
                <a16:creationId xmlns:a16="http://schemas.microsoft.com/office/drawing/2014/main" id="{F41FC58E-FADC-4D00-A3F7-B2520D843350}"/>
              </a:ext>
            </a:extLst>
          </p:cNvPr>
          <p:cNvSpPr txBox="1"/>
          <p:nvPr/>
        </p:nvSpPr>
        <p:spPr>
          <a:xfrm>
            <a:off x="442452" y="234547"/>
            <a:ext cx="6681019" cy="584775"/>
          </a:xfrm>
          <a:prstGeom prst="rect">
            <a:avLst/>
          </a:prstGeom>
          <a:noFill/>
        </p:spPr>
        <p:txBody>
          <a:bodyPr wrap="square" rtlCol="0">
            <a:spAutoFit/>
          </a:bodyPr>
          <a:lstStyle/>
          <a:p>
            <a:r>
              <a:rPr lang="en-GB" sz="3200" dirty="0">
                <a:solidFill>
                  <a:srgbClr val="0070C0"/>
                </a:solidFill>
                <a:latin typeface="Arial Rounded MT Bold" panose="020F0704030504030204" pitchFamily="34" charset="0"/>
              </a:rPr>
              <a:t>Spot the mistakes!</a:t>
            </a:r>
          </a:p>
        </p:txBody>
      </p:sp>
      <p:pic>
        <p:nvPicPr>
          <p:cNvPr id="6" name="Picture 5">
            <a:extLst>
              <a:ext uri="{FF2B5EF4-FFF2-40B4-BE49-F238E27FC236}">
                <a16:creationId xmlns:a16="http://schemas.microsoft.com/office/drawing/2014/main" id="{BAE03AA0-3827-4B6C-93AD-0584C830D530}"/>
              </a:ext>
            </a:extLst>
          </p:cNvPr>
          <p:cNvPicPr>
            <a:picLocks noChangeAspect="1"/>
          </p:cNvPicPr>
          <p:nvPr/>
        </p:nvPicPr>
        <p:blipFill rotWithShape="1">
          <a:blip r:embed="rId2"/>
          <a:srcRect l="32748" r="5747"/>
          <a:stretch/>
        </p:blipFill>
        <p:spPr>
          <a:xfrm>
            <a:off x="9878881" y="4350774"/>
            <a:ext cx="2313119" cy="2507226"/>
          </a:xfrm>
          <a:prstGeom prst="rect">
            <a:avLst/>
          </a:prstGeom>
        </p:spPr>
      </p:pic>
    </p:spTree>
    <p:extLst>
      <p:ext uri="{BB962C8B-B14F-4D97-AF65-F5344CB8AC3E}">
        <p14:creationId xmlns:p14="http://schemas.microsoft.com/office/powerpoint/2010/main" val="12028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03BC7-1F3B-4A5D-9EA8-4F61267B52F4}"/>
              </a:ext>
            </a:extLst>
          </p:cNvPr>
          <p:cNvSpPr txBox="1"/>
          <p:nvPr/>
        </p:nvSpPr>
        <p:spPr>
          <a:xfrm>
            <a:off x="324465" y="296541"/>
            <a:ext cx="9792929" cy="5016758"/>
          </a:xfrm>
          <a:prstGeom prst="rect">
            <a:avLst/>
          </a:prstGeom>
          <a:noFill/>
        </p:spPr>
        <p:txBody>
          <a:bodyPr wrap="square" rtlCol="0">
            <a:spAutoFit/>
          </a:bodyPr>
          <a:lstStyle/>
          <a:p>
            <a:pPr marL="342900" indent="-342900">
              <a:buAutoNum type="arabicPeriod"/>
            </a:pPr>
            <a:r>
              <a:rPr lang="en-GB" sz="2000" dirty="0">
                <a:latin typeface="Arial Rounded MT Bold" panose="020F0704030504030204" pitchFamily="34" charset="0"/>
              </a:rPr>
              <a:t>Miss Holden was so proud of </a:t>
            </a:r>
            <a:r>
              <a:rPr lang="en-GB" sz="2000" dirty="0" err="1">
                <a:latin typeface="Arial Rounded MT Bold" panose="020F0704030504030204" pitchFamily="34" charset="0"/>
              </a:rPr>
              <a:t>aiden</a:t>
            </a:r>
            <a:r>
              <a:rPr lang="en-GB" sz="2000" dirty="0">
                <a:latin typeface="Arial Rounded MT Bold" panose="020F0704030504030204" pitchFamily="34" charset="0"/>
              </a:rPr>
              <a:t> for </a:t>
            </a:r>
            <a:r>
              <a:rPr lang="en-GB" sz="2000" dirty="0" err="1">
                <a:latin typeface="Arial Rounded MT Bold" panose="020F0704030504030204" pitchFamily="34" charset="0"/>
              </a:rPr>
              <a:t>acheiving</a:t>
            </a:r>
            <a:r>
              <a:rPr lang="en-GB" sz="2000" dirty="0">
                <a:latin typeface="Arial Rounded MT Bold" panose="020F0704030504030204" pitchFamily="34" charset="0"/>
              </a:rPr>
              <a:t> his best score yet.</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Miss Holden was so proud of </a:t>
            </a:r>
            <a:r>
              <a:rPr lang="en-GB" sz="2000" u="sng" dirty="0">
                <a:solidFill>
                  <a:srgbClr val="FF0000"/>
                </a:solidFill>
                <a:latin typeface="Arial Rounded MT Bold" panose="020F0704030504030204" pitchFamily="34" charset="0"/>
              </a:rPr>
              <a:t>Aiden</a:t>
            </a:r>
            <a:r>
              <a:rPr lang="en-GB" sz="2000" dirty="0">
                <a:solidFill>
                  <a:srgbClr val="FF0000"/>
                </a:solidFill>
                <a:latin typeface="Arial Rounded MT Bold" panose="020F0704030504030204" pitchFamily="34" charset="0"/>
              </a:rPr>
              <a:t> for </a:t>
            </a:r>
            <a:r>
              <a:rPr lang="en-GB" sz="2000" u="sng" dirty="0">
                <a:solidFill>
                  <a:srgbClr val="FF0000"/>
                </a:solidFill>
                <a:latin typeface="Arial Rounded MT Bold" panose="020F0704030504030204" pitchFamily="34" charset="0"/>
              </a:rPr>
              <a:t>achieving</a:t>
            </a:r>
            <a:r>
              <a:rPr lang="en-GB" sz="2000" dirty="0">
                <a:solidFill>
                  <a:srgbClr val="FF0000"/>
                </a:solidFill>
                <a:latin typeface="Arial Rounded MT Bold" panose="020F0704030504030204" pitchFamily="34" charset="0"/>
              </a:rPr>
              <a:t> his best score yet.</a:t>
            </a:r>
            <a:br>
              <a:rPr lang="en-GB" sz="2000" dirty="0">
                <a:solidFill>
                  <a:srgbClr val="FF0000"/>
                </a:solidFill>
                <a:latin typeface="Arial Rounded MT Bold" panose="020F0704030504030204" pitchFamily="34" charset="0"/>
              </a:rPr>
            </a:br>
            <a:endParaRPr lang="en-GB" sz="2000" dirty="0">
              <a:solidFill>
                <a:srgbClr val="FF0000"/>
              </a:solidFill>
              <a:latin typeface="Arial Rounded MT Bold" panose="020F0704030504030204" pitchFamily="34" charset="0"/>
            </a:endParaRPr>
          </a:p>
          <a:p>
            <a:pPr marL="342900" indent="-342900">
              <a:buAutoNum type="arabicPeriod"/>
            </a:pPr>
            <a:r>
              <a:rPr lang="en-GB" sz="2000" dirty="0">
                <a:latin typeface="Arial Rounded MT Bold" panose="020F0704030504030204" pitchFamily="34" charset="0"/>
              </a:rPr>
              <a:t>“Please </a:t>
            </a:r>
            <a:r>
              <a:rPr lang="en-GB" sz="2000" dirty="0" err="1">
                <a:latin typeface="Arial Rounded MT Bold" panose="020F0704030504030204" pitchFamily="34" charset="0"/>
              </a:rPr>
              <a:t>dont</a:t>
            </a:r>
            <a:r>
              <a:rPr lang="en-GB" sz="2000" dirty="0">
                <a:latin typeface="Arial Rounded MT Bold" panose="020F0704030504030204" pitchFamily="34" charset="0"/>
              </a:rPr>
              <a:t> hurt me” wailed Makayla as she ran of screaming.</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“Please </a:t>
            </a:r>
            <a:r>
              <a:rPr lang="en-GB" sz="2000" u="sng" dirty="0">
                <a:solidFill>
                  <a:srgbClr val="FF0000"/>
                </a:solidFill>
                <a:latin typeface="Arial Rounded MT Bold" panose="020F0704030504030204" pitchFamily="34" charset="0"/>
              </a:rPr>
              <a:t>don’t</a:t>
            </a:r>
            <a:r>
              <a:rPr lang="en-GB" sz="2000" dirty="0">
                <a:solidFill>
                  <a:srgbClr val="FF0000"/>
                </a:solidFill>
                <a:latin typeface="Arial Rounded MT Bold" panose="020F0704030504030204" pitchFamily="34" charset="0"/>
              </a:rPr>
              <a:t> hurt me</a:t>
            </a:r>
            <a:r>
              <a:rPr lang="en-GB" sz="2000" u="sng" dirty="0">
                <a:solidFill>
                  <a:srgbClr val="FF0000"/>
                </a:solidFill>
                <a:latin typeface="Arial Rounded MT Bold" panose="020F0704030504030204" pitchFamily="34" charset="0"/>
              </a:rPr>
              <a:t>!</a:t>
            </a:r>
            <a:r>
              <a:rPr lang="en-GB" sz="2000" dirty="0">
                <a:solidFill>
                  <a:srgbClr val="FF0000"/>
                </a:solidFill>
                <a:latin typeface="Arial Rounded MT Bold" panose="020F0704030504030204" pitchFamily="34" charset="0"/>
              </a:rPr>
              <a:t>” wailed Makayla as she ran off screaming.</a:t>
            </a:r>
            <a:br>
              <a:rPr lang="en-GB" sz="2000" dirty="0">
                <a:solidFill>
                  <a:srgbClr val="FF0000"/>
                </a:solidFill>
                <a:latin typeface="Arial Rounded MT Bold" panose="020F0704030504030204" pitchFamily="34" charset="0"/>
              </a:rPr>
            </a:br>
            <a:endParaRPr lang="en-GB" sz="2000" dirty="0">
              <a:solidFill>
                <a:srgbClr val="FF0000"/>
              </a:solidFill>
              <a:latin typeface="Arial Rounded MT Bold" panose="020F0704030504030204" pitchFamily="34" charset="0"/>
            </a:endParaRPr>
          </a:p>
          <a:p>
            <a:pPr marL="342900" indent="-342900">
              <a:buAutoNum type="arabicPeriod"/>
            </a:pPr>
            <a:r>
              <a:rPr lang="en-GB" sz="2000" dirty="0">
                <a:latin typeface="Arial Rounded MT Bold" panose="020F0704030504030204" pitchFamily="34" charset="0"/>
              </a:rPr>
              <a:t>Mr </a:t>
            </a:r>
            <a:r>
              <a:rPr lang="en-GB" sz="2000" dirty="0" err="1">
                <a:latin typeface="Arial Rounded MT Bold" panose="020F0704030504030204" pitchFamily="34" charset="0"/>
              </a:rPr>
              <a:t>Gaibee</a:t>
            </a:r>
            <a:r>
              <a:rPr lang="en-GB" sz="2000" dirty="0">
                <a:latin typeface="Arial Rounded MT Bold" panose="020F0704030504030204" pitchFamily="34" charset="0"/>
              </a:rPr>
              <a:t> </a:t>
            </a:r>
            <a:r>
              <a:rPr lang="en-GB" sz="2000" dirty="0" err="1">
                <a:latin typeface="Arial Rounded MT Bold" panose="020F0704030504030204" pitchFamily="34" charset="0"/>
              </a:rPr>
              <a:t>askd</a:t>
            </a:r>
            <a:r>
              <a:rPr lang="en-GB" sz="2000" dirty="0">
                <a:latin typeface="Arial Rounded MT Bold" panose="020F0704030504030204" pitchFamily="34" charset="0"/>
              </a:rPr>
              <a:t> for biscuits pizza cheese and chocolate for the party.</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Mr </a:t>
            </a:r>
            <a:r>
              <a:rPr lang="en-GB" sz="2000" dirty="0" err="1">
                <a:solidFill>
                  <a:srgbClr val="FF0000"/>
                </a:solidFill>
                <a:latin typeface="Arial Rounded MT Bold" panose="020F0704030504030204" pitchFamily="34" charset="0"/>
              </a:rPr>
              <a:t>Gaibee</a:t>
            </a:r>
            <a:r>
              <a:rPr lang="en-GB" sz="2000" dirty="0">
                <a:solidFill>
                  <a:srgbClr val="FF0000"/>
                </a:solidFill>
                <a:latin typeface="Arial Rounded MT Bold" panose="020F0704030504030204" pitchFamily="34" charset="0"/>
              </a:rPr>
              <a:t> </a:t>
            </a:r>
            <a:r>
              <a:rPr lang="en-GB" sz="2000" u="sng" dirty="0">
                <a:solidFill>
                  <a:srgbClr val="FF0000"/>
                </a:solidFill>
                <a:latin typeface="Arial Rounded MT Bold" panose="020F0704030504030204" pitchFamily="34" charset="0"/>
              </a:rPr>
              <a:t>asked</a:t>
            </a:r>
            <a:r>
              <a:rPr lang="en-GB" sz="2000" dirty="0">
                <a:solidFill>
                  <a:srgbClr val="FF0000"/>
                </a:solidFill>
                <a:latin typeface="Arial Rounded MT Bold" panose="020F0704030504030204" pitchFamily="34" charset="0"/>
              </a:rPr>
              <a:t> for biscuits</a:t>
            </a:r>
            <a:r>
              <a:rPr lang="en-GB" sz="2000" u="sng" dirty="0">
                <a:solidFill>
                  <a:srgbClr val="FF0000"/>
                </a:solidFill>
                <a:latin typeface="Arial Rounded MT Bold" panose="020F0704030504030204" pitchFamily="34" charset="0"/>
              </a:rPr>
              <a:t>,</a:t>
            </a:r>
            <a:r>
              <a:rPr lang="en-GB" sz="2000" dirty="0">
                <a:solidFill>
                  <a:srgbClr val="FF0000"/>
                </a:solidFill>
                <a:latin typeface="Arial Rounded MT Bold" panose="020F0704030504030204" pitchFamily="34" charset="0"/>
              </a:rPr>
              <a:t> pizza</a:t>
            </a:r>
            <a:r>
              <a:rPr lang="en-GB" sz="2000" u="sng" dirty="0">
                <a:solidFill>
                  <a:srgbClr val="FF0000"/>
                </a:solidFill>
                <a:latin typeface="Arial Rounded MT Bold" panose="020F0704030504030204" pitchFamily="34" charset="0"/>
              </a:rPr>
              <a:t>,</a:t>
            </a:r>
            <a:r>
              <a:rPr lang="en-GB" sz="2000" dirty="0">
                <a:solidFill>
                  <a:srgbClr val="FF0000"/>
                </a:solidFill>
                <a:latin typeface="Arial Rounded MT Bold" panose="020F0704030504030204" pitchFamily="34" charset="0"/>
              </a:rPr>
              <a:t> cheese and chocolate for the party.</a:t>
            </a:r>
            <a:br>
              <a:rPr lang="en-GB" sz="2000" dirty="0">
                <a:solidFill>
                  <a:srgbClr val="FF0000"/>
                </a:solidFill>
                <a:latin typeface="Arial Rounded MT Bold" panose="020F0704030504030204" pitchFamily="34" charset="0"/>
              </a:rPr>
            </a:br>
            <a:endParaRPr lang="en-GB" sz="2000" dirty="0">
              <a:solidFill>
                <a:srgbClr val="FF0000"/>
              </a:solidFill>
              <a:latin typeface="Arial Rounded MT Bold" panose="020F0704030504030204" pitchFamily="34" charset="0"/>
            </a:endParaRPr>
          </a:p>
          <a:p>
            <a:pPr marL="342900" indent="-342900">
              <a:buAutoNum type="arabicPeriod"/>
            </a:pPr>
            <a:r>
              <a:rPr lang="en-GB" sz="2000" dirty="0">
                <a:latin typeface="Arial Rounded MT Bold" panose="020F0704030504030204" pitchFamily="34" charset="0"/>
              </a:rPr>
              <a:t>As Hayden approached the forbidden territory he feared for his life</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As Hayden approached the forbidden territory</a:t>
            </a:r>
            <a:r>
              <a:rPr lang="en-GB" sz="2000" u="sng" dirty="0">
                <a:solidFill>
                  <a:srgbClr val="FF0000"/>
                </a:solidFill>
                <a:latin typeface="Arial Rounded MT Bold" panose="020F0704030504030204" pitchFamily="34" charset="0"/>
              </a:rPr>
              <a:t>,</a:t>
            </a:r>
            <a:r>
              <a:rPr lang="en-GB" sz="2000" dirty="0">
                <a:solidFill>
                  <a:srgbClr val="FF0000"/>
                </a:solidFill>
                <a:latin typeface="Arial Rounded MT Bold" panose="020F0704030504030204" pitchFamily="34" charset="0"/>
              </a:rPr>
              <a:t> he feared for his life</a:t>
            </a:r>
            <a:r>
              <a:rPr lang="en-GB" sz="2000" u="sng" dirty="0">
                <a:solidFill>
                  <a:srgbClr val="FF0000"/>
                </a:solidFill>
                <a:latin typeface="Arial Rounded MT Bold" panose="020F0704030504030204" pitchFamily="34" charset="0"/>
              </a:rPr>
              <a:t>.</a:t>
            </a:r>
            <a:br>
              <a:rPr lang="en-GB" sz="2000" u="sng" dirty="0">
                <a:solidFill>
                  <a:srgbClr val="FF0000"/>
                </a:solidFill>
                <a:latin typeface="Arial Rounded MT Bold" panose="020F0704030504030204" pitchFamily="34" charset="0"/>
              </a:rPr>
            </a:br>
            <a:endParaRPr lang="en-GB" sz="2000" u="sng" dirty="0">
              <a:solidFill>
                <a:srgbClr val="FF0000"/>
              </a:solidFill>
              <a:latin typeface="Arial Rounded MT Bold" panose="020F0704030504030204" pitchFamily="34" charset="0"/>
            </a:endParaRPr>
          </a:p>
          <a:p>
            <a:pPr marL="342900" indent="-342900">
              <a:buAutoNum type="arabicPeriod"/>
            </a:pPr>
            <a:r>
              <a:rPr lang="en-GB" sz="2000" dirty="0">
                <a:latin typeface="Arial Rounded MT Bold" panose="020F0704030504030204" pitchFamily="34" charset="0"/>
              </a:rPr>
              <a:t>The knew classroom, which was decorated beautifully was ready for the new arrivals in September.</a:t>
            </a:r>
            <a:br>
              <a:rPr lang="en-GB" sz="2000" dirty="0">
                <a:latin typeface="Arial Rounded MT Bold" panose="020F0704030504030204" pitchFamily="34" charset="0"/>
              </a:rPr>
            </a:br>
            <a:r>
              <a:rPr lang="en-GB" sz="2000" dirty="0">
                <a:solidFill>
                  <a:srgbClr val="FF0000"/>
                </a:solidFill>
                <a:latin typeface="Arial Rounded MT Bold" panose="020F0704030504030204" pitchFamily="34" charset="0"/>
              </a:rPr>
              <a:t>The </a:t>
            </a:r>
            <a:r>
              <a:rPr lang="en-GB" sz="2000" u="sng" dirty="0">
                <a:solidFill>
                  <a:srgbClr val="FF0000"/>
                </a:solidFill>
                <a:latin typeface="Arial Rounded MT Bold" panose="020F0704030504030204" pitchFamily="34" charset="0"/>
              </a:rPr>
              <a:t>new</a:t>
            </a:r>
            <a:r>
              <a:rPr lang="en-GB" sz="2000" dirty="0">
                <a:solidFill>
                  <a:srgbClr val="FF0000"/>
                </a:solidFill>
                <a:latin typeface="Arial Rounded MT Bold" panose="020F0704030504030204" pitchFamily="34" charset="0"/>
              </a:rPr>
              <a:t> classroom, which was decorated beautifully</a:t>
            </a:r>
            <a:r>
              <a:rPr lang="en-GB" sz="2000" u="sng" dirty="0">
                <a:solidFill>
                  <a:srgbClr val="FF0000"/>
                </a:solidFill>
                <a:latin typeface="Arial Rounded MT Bold" panose="020F0704030504030204" pitchFamily="34" charset="0"/>
              </a:rPr>
              <a:t>,</a:t>
            </a:r>
            <a:r>
              <a:rPr lang="en-GB" sz="2000" dirty="0">
                <a:solidFill>
                  <a:srgbClr val="FF0000"/>
                </a:solidFill>
                <a:latin typeface="Arial Rounded MT Bold" panose="020F0704030504030204" pitchFamily="34" charset="0"/>
              </a:rPr>
              <a:t> was ready for the new arrivals in September.</a:t>
            </a:r>
          </a:p>
        </p:txBody>
      </p:sp>
    </p:spTree>
    <p:extLst>
      <p:ext uri="{BB962C8B-B14F-4D97-AF65-F5344CB8AC3E}">
        <p14:creationId xmlns:p14="http://schemas.microsoft.com/office/powerpoint/2010/main" val="65682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30A172-ACDF-433D-8226-804421644597}"/>
              </a:ext>
            </a:extLst>
          </p:cNvPr>
          <p:cNvPicPr>
            <a:picLocks noChangeAspect="1"/>
          </p:cNvPicPr>
          <p:nvPr/>
        </p:nvPicPr>
        <p:blipFill rotWithShape="1">
          <a:blip r:embed="rId2"/>
          <a:srcRect l="35202" t="15036" r="35040" b="8582"/>
          <a:stretch/>
        </p:blipFill>
        <p:spPr>
          <a:xfrm>
            <a:off x="3028335" y="1"/>
            <a:ext cx="6135330" cy="6858000"/>
          </a:xfrm>
          <a:prstGeom prst="rect">
            <a:avLst/>
          </a:prstGeom>
        </p:spPr>
      </p:pic>
    </p:spTree>
    <p:extLst>
      <p:ext uri="{BB962C8B-B14F-4D97-AF65-F5344CB8AC3E}">
        <p14:creationId xmlns:p14="http://schemas.microsoft.com/office/powerpoint/2010/main" val="228814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B41E8C-0C8F-48CA-BD78-D50096A70DA5}"/>
              </a:ext>
            </a:extLst>
          </p:cNvPr>
          <p:cNvPicPr>
            <a:picLocks noChangeAspect="1"/>
          </p:cNvPicPr>
          <p:nvPr/>
        </p:nvPicPr>
        <p:blipFill rotWithShape="1">
          <a:blip r:embed="rId2"/>
          <a:srcRect l="32298" t="16543" r="32742" b="15682"/>
          <a:stretch/>
        </p:blipFill>
        <p:spPr>
          <a:xfrm>
            <a:off x="2947219" y="-1"/>
            <a:ext cx="6297562" cy="6864125"/>
          </a:xfrm>
          <a:prstGeom prst="rect">
            <a:avLst/>
          </a:prstGeom>
        </p:spPr>
      </p:pic>
    </p:spTree>
    <p:extLst>
      <p:ext uri="{BB962C8B-B14F-4D97-AF65-F5344CB8AC3E}">
        <p14:creationId xmlns:p14="http://schemas.microsoft.com/office/powerpoint/2010/main" val="184942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D7BE9-3981-43E3-B823-2DF82B775313}"/>
              </a:ext>
            </a:extLst>
          </p:cNvPr>
          <p:cNvPicPr>
            <a:picLocks noChangeAspect="1"/>
          </p:cNvPicPr>
          <p:nvPr/>
        </p:nvPicPr>
        <p:blipFill rotWithShape="1">
          <a:blip r:embed="rId2"/>
          <a:srcRect l="36169" t="19986" r="36492" b="10303"/>
          <a:stretch/>
        </p:blipFill>
        <p:spPr>
          <a:xfrm>
            <a:off x="3714135" y="0"/>
            <a:ext cx="4763729" cy="6829417"/>
          </a:xfrm>
          <a:prstGeom prst="rect">
            <a:avLst/>
          </a:prstGeom>
        </p:spPr>
      </p:pic>
    </p:spTree>
    <p:extLst>
      <p:ext uri="{BB962C8B-B14F-4D97-AF65-F5344CB8AC3E}">
        <p14:creationId xmlns:p14="http://schemas.microsoft.com/office/powerpoint/2010/main" val="233689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9ADA46-0963-47D4-A0D7-6D650291DAE9}"/>
              </a:ext>
            </a:extLst>
          </p:cNvPr>
          <p:cNvPicPr>
            <a:picLocks noChangeAspect="1"/>
          </p:cNvPicPr>
          <p:nvPr/>
        </p:nvPicPr>
        <p:blipFill rotWithShape="1">
          <a:blip r:embed="rId2"/>
          <a:srcRect l="36532" t="18479" r="36250" b="21922"/>
          <a:stretch/>
        </p:blipFill>
        <p:spPr>
          <a:xfrm>
            <a:off x="3323303" y="15500"/>
            <a:ext cx="5545394" cy="6826999"/>
          </a:xfrm>
          <a:prstGeom prst="rect">
            <a:avLst/>
          </a:prstGeom>
        </p:spPr>
      </p:pic>
    </p:spTree>
    <p:extLst>
      <p:ext uri="{BB962C8B-B14F-4D97-AF65-F5344CB8AC3E}">
        <p14:creationId xmlns:p14="http://schemas.microsoft.com/office/powerpoint/2010/main" val="4019037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495</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Calibri</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Abigail Nicholls</cp:lastModifiedBy>
  <cp:revision>52</cp:revision>
  <dcterms:created xsi:type="dcterms:W3CDTF">2020-05-28T07:22:59Z</dcterms:created>
  <dcterms:modified xsi:type="dcterms:W3CDTF">2020-07-02T10:58:53Z</dcterms:modified>
</cp:coreProperties>
</file>