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1"/>
  </p:notesMasterIdLst>
  <p:sldIdLst>
    <p:sldId id="256" r:id="rId2"/>
    <p:sldId id="275" r:id="rId3"/>
    <p:sldId id="274" r:id="rId4"/>
    <p:sldId id="261" r:id="rId5"/>
    <p:sldId id="262" r:id="rId6"/>
    <p:sldId id="266" r:id="rId7"/>
    <p:sldId id="267" r:id="rId8"/>
    <p:sldId id="258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63"/>
    <p:restoredTop sz="94632"/>
  </p:normalViewPr>
  <p:slideViewPr>
    <p:cSldViewPr snapToGrid="0" snapToObjects="1">
      <p:cViewPr varScale="1">
        <p:scale>
          <a:sx n="58" d="100"/>
          <a:sy n="58" d="100"/>
        </p:scale>
        <p:origin x="224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8CC8E-7E9A-164B-A781-9144559A2B0B}" type="datetimeFigureOut">
              <a:rPr lang="en-US" smtClean="0"/>
              <a:t>5/5/20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C4AE6-24B5-A74B-9A10-1EF2F9C8B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6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462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60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4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4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5 Measure</a:t>
            </a:r>
            <a:br>
              <a:rPr lang="en-GB" sz="6000" dirty="0"/>
            </a:br>
            <a:r>
              <a:rPr lang="en-GB" sz="6000" dirty="0"/>
              <a:t>Volume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en-GB" dirty="0"/>
              <a:t>Week 4 Lesson 3 – converting units of measurement</a:t>
            </a:r>
          </a:p>
          <a:p>
            <a:r>
              <a:rPr lang="en-GB" dirty="0"/>
              <a:t>ML to L</a:t>
            </a:r>
          </a:p>
          <a:p>
            <a:r>
              <a:rPr lang="en-GB" dirty="0"/>
              <a:t>L to ML</a:t>
            </a:r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E2B8A2D-F46F-4DA5-8AFF-BC57461C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736A4-D56E-0D4C-BD83-4A6B6CE5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US" dirty="0"/>
              <a:t>Today’s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26AA7-2081-014C-988A-43761CB7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en-US" dirty="0"/>
              <a:t>In the past, we have looked at measurement and weight. We are now moving on to volume.  All bottles and cans you drink our measured in volume.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BAD85-00E4-4D0A-993C-8372E78E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Image result for pepsi clipart">
            <a:extLst>
              <a:ext uri="{FF2B5EF4-FFF2-40B4-BE49-F238E27FC236}">
                <a16:creationId xmlns:a16="http://schemas.microsoft.com/office/drawing/2014/main" id="{CC7997AE-8AB1-404D-A850-6943AA9D9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24912" y="643467"/>
            <a:ext cx="1954434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06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rial Rounded MT Bold" panose="020F0704030504030204" pitchFamily="34" charset="0"/>
              </a:rPr>
              <a:t>How to convert volumes &amp; liquids…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03512" y="1484784"/>
          <a:ext cx="8784976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÷ 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X 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sz="5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1,000ml</a:t>
                      </a:r>
                      <a:r>
                        <a:rPr lang="en-GB" sz="54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= 1L</a:t>
                      </a:r>
                    </a:p>
                    <a:p>
                      <a:pPr algn="ctr"/>
                      <a:r>
                        <a:rPr lang="en-GB" sz="54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1L = 1,000ml</a:t>
                      </a:r>
                      <a:endParaRPr lang="en-GB" sz="54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575720" y="1922344"/>
            <a:ext cx="26642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3647728" y="3616473"/>
            <a:ext cx="26642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552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265BDAB-13AE-144E-9290-4795289875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30" y="4326840"/>
            <a:ext cx="4984999" cy="21552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78" y="2357732"/>
            <a:ext cx="5361503" cy="125028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GB" sz="6600" dirty="0">
                <a:latin typeface="Arial Rounded MT Bold" panose="020F0704030504030204" pitchFamily="34" charset="0"/>
              </a:rPr>
              <a:t>2,600ML into L = 2,600</a:t>
            </a:r>
            <a:r>
              <a:rPr lang="en-GB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÷ 1,000</a:t>
            </a:r>
          </a:p>
          <a:p>
            <a:pPr marL="0" indent="0" algn="ctr">
              <a:buNone/>
            </a:pPr>
            <a:r>
              <a:rPr lang="en-GB" sz="66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F2D9AF53-634E-4B4C-91DA-B99598065C11}"/>
              </a:ext>
            </a:extLst>
          </p:cNvPr>
          <p:cNvSpPr/>
          <p:nvPr/>
        </p:nvSpPr>
        <p:spPr>
          <a:xfrm>
            <a:off x="10254344" y="4585911"/>
            <a:ext cx="1219199" cy="876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887A2-508D-2D44-8B3C-F07789742EB4}"/>
              </a:ext>
            </a:extLst>
          </p:cNvPr>
          <p:cNvSpPr txBox="1"/>
          <p:nvPr/>
        </p:nvSpPr>
        <p:spPr>
          <a:xfrm>
            <a:off x="10612890" y="4401245"/>
            <a:ext cx="1721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Place value grid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1969A-E79B-1345-BC7A-24B8C46BC235}"/>
              </a:ext>
            </a:extLst>
          </p:cNvPr>
          <p:cNvSpPr txBox="1"/>
          <p:nvPr/>
        </p:nvSpPr>
        <p:spPr>
          <a:xfrm>
            <a:off x="912638" y="2686516"/>
            <a:ext cx="22504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Have a look at the number sentence that you have. </a:t>
            </a:r>
          </a:p>
          <a:p>
            <a:r>
              <a:rPr lang="en-US" b="1" dirty="0"/>
              <a:t>If we are multiplying are we getting bigger or smaller? </a:t>
            </a:r>
          </a:p>
          <a:p>
            <a:r>
              <a:rPr lang="en-US" b="1" dirty="0"/>
              <a:t>How many times are we getting bigger or smaller?  </a:t>
            </a:r>
          </a:p>
          <a:p>
            <a:r>
              <a:rPr lang="en-US" b="1" dirty="0"/>
              <a:t>The number sentence can answer both these questions.</a:t>
            </a:r>
          </a:p>
          <a:p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560396-B557-EC4C-ACD5-B515BCA8AC4A}"/>
              </a:ext>
            </a:extLst>
          </p:cNvPr>
          <p:cNvSpPr txBox="1"/>
          <p:nvPr/>
        </p:nvSpPr>
        <p:spPr>
          <a:xfrm>
            <a:off x="8249081" y="1533425"/>
            <a:ext cx="4010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Multiplying means that we are getting bigger so the place value grid we would move to the left.</a:t>
            </a:r>
          </a:p>
          <a:p>
            <a:r>
              <a:rPr lang="en-US" b="1" dirty="0"/>
              <a:t>If we are multiplying/dividing by 1,000 we would move three place value.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DEBB60-29F3-1942-A659-261556566C0E}"/>
              </a:ext>
            </a:extLst>
          </p:cNvPr>
          <p:cNvSpPr txBox="1"/>
          <p:nvPr/>
        </p:nvSpPr>
        <p:spPr>
          <a:xfrm>
            <a:off x="6852014" y="5384407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07E7C-8407-2945-A233-C6524DDE7273}"/>
              </a:ext>
            </a:extLst>
          </p:cNvPr>
          <p:cNvSpPr txBox="1"/>
          <p:nvPr/>
        </p:nvSpPr>
        <p:spPr>
          <a:xfrm>
            <a:off x="6185002" y="540445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117E4A26-BC91-1C46-B004-F39E1B27635A}"/>
              </a:ext>
            </a:extLst>
          </p:cNvPr>
          <p:cNvSpPr/>
          <p:nvPr/>
        </p:nvSpPr>
        <p:spPr>
          <a:xfrm>
            <a:off x="5284298" y="532493"/>
            <a:ext cx="5328592" cy="792088"/>
          </a:xfrm>
          <a:prstGeom prst="wedgeRoundRectCallout">
            <a:avLst>
              <a:gd name="adj1" fmla="val -62370"/>
              <a:gd name="adj2" fmla="val 184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Convert 2,600ML to L</a:t>
            </a: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3F54319B-B59F-7044-85CC-016C450837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784585"/>
              </p:ext>
            </p:extLst>
          </p:nvPr>
        </p:nvGraphicFramePr>
        <p:xfrm>
          <a:off x="3589420" y="2881588"/>
          <a:ext cx="4010528" cy="125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24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÷ 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4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X 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121"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1,000ml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= 1L</a:t>
                      </a:r>
                    </a:p>
                    <a:p>
                      <a:pPr algn="ctr"/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1L = 1,000ml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518E4F7-8BE9-534D-A7FB-9E5604EB348B}"/>
              </a:ext>
            </a:extLst>
          </p:cNvPr>
          <p:cNvSpPr txBox="1"/>
          <p:nvPr/>
        </p:nvSpPr>
        <p:spPr>
          <a:xfrm>
            <a:off x="5595394" y="540446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892B44-A515-794F-BCBA-EFB3C33240D1}"/>
              </a:ext>
            </a:extLst>
          </p:cNvPr>
          <p:cNvSpPr txBox="1"/>
          <p:nvPr/>
        </p:nvSpPr>
        <p:spPr>
          <a:xfrm>
            <a:off x="5094337" y="5384407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85D5F68-016E-A342-B950-A0DDC0AE3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3" b="30480"/>
          <a:stretch/>
        </p:blipFill>
        <p:spPr bwMode="auto">
          <a:xfrm>
            <a:off x="1204125" y="61595"/>
            <a:ext cx="3366906" cy="183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65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1CEA4B-BED5-2A4A-8440-7D340090A5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71" y="4030284"/>
            <a:ext cx="4984999" cy="21552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921418"/>
            <a:ext cx="6216316" cy="125028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6600" dirty="0">
                <a:latin typeface="Arial Rounded MT Bold" panose="020F0704030504030204" pitchFamily="34" charset="0"/>
              </a:rPr>
              <a:t>2,600ML into L = 2,600</a:t>
            </a:r>
            <a:r>
              <a:rPr lang="en-GB" sz="6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÷ 1,000 = 2.6L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F2D9AF53-634E-4B4C-91DA-B99598065C11}"/>
              </a:ext>
            </a:extLst>
          </p:cNvPr>
          <p:cNvSpPr/>
          <p:nvPr/>
        </p:nvSpPr>
        <p:spPr>
          <a:xfrm>
            <a:off x="10254344" y="4585911"/>
            <a:ext cx="1219199" cy="876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887A2-508D-2D44-8B3C-F07789742EB4}"/>
              </a:ext>
            </a:extLst>
          </p:cNvPr>
          <p:cNvSpPr txBox="1"/>
          <p:nvPr/>
        </p:nvSpPr>
        <p:spPr>
          <a:xfrm>
            <a:off x="10612890" y="4401245"/>
            <a:ext cx="1721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Place value grid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DEBB60-29F3-1942-A659-261556566C0E}"/>
              </a:ext>
            </a:extLst>
          </p:cNvPr>
          <p:cNvSpPr txBox="1"/>
          <p:nvPr/>
        </p:nvSpPr>
        <p:spPr>
          <a:xfrm>
            <a:off x="6968181" y="510790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292F2-70DC-DA45-9FDC-55DB86AACE09}"/>
              </a:ext>
            </a:extLst>
          </p:cNvPr>
          <p:cNvSpPr txBox="1"/>
          <p:nvPr/>
        </p:nvSpPr>
        <p:spPr>
          <a:xfrm>
            <a:off x="7828833" y="510790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9A1CA2-AB1B-074F-99E8-3D9D76F6D057}"/>
              </a:ext>
            </a:extLst>
          </p:cNvPr>
          <p:cNvSpPr txBox="1"/>
          <p:nvPr/>
        </p:nvSpPr>
        <p:spPr>
          <a:xfrm>
            <a:off x="3879171" y="2547808"/>
            <a:ext cx="4858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From the previous slide, we have moved three times to the right. </a:t>
            </a:r>
          </a:p>
        </p:txBody>
      </p:sp>
    </p:spTree>
    <p:extLst>
      <p:ext uri="{BB962C8B-B14F-4D97-AF65-F5344CB8AC3E}">
        <p14:creationId xmlns:p14="http://schemas.microsoft.com/office/powerpoint/2010/main" val="213605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C8C5B9C-FF86-0F46-B9C0-71E331A54D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44" y="3654132"/>
            <a:ext cx="5631216" cy="2166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about this time?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647AA-7DFB-2B47-9A1B-BAE4AB1A5D49}"/>
              </a:ext>
            </a:extLst>
          </p:cNvPr>
          <p:cNvSpPr txBox="1"/>
          <p:nvPr/>
        </p:nvSpPr>
        <p:spPr>
          <a:xfrm>
            <a:off x="7333226" y="1037773"/>
            <a:ext cx="4858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Are we multiplying or dividing?</a:t>
            </a:r>
          </a:p>
          <a:p>
            <a:r>
              <a:rPr lang="en-US" b="1" dirty="0"/>
              <a:t>What are we multiplying or dividing by (means the amount of place values we are moving)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C225F-A0C6-6849-A1C6-DCB7E7BF211B}"/>
              </a:ext>
            </a:extLst>
          </p:cNvPr>
          <p:cNvSpPr txBox="1"/>
          <p:nvPr/>
        </p:nvSpPr>
        <p:spPr>
          <a:xfrm>
            <a:off x="7986035" y="488221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54BEDD-C10F-1444-8F7C-322BE0A6D614}"/>
              </a:ext>
            </a:extLst>
          </p:cNvPr>
          <p:cNvSpPr txBox="1"/>
          <p:nvPr/>
        </p:nvSpPr>
        <p:spPr>
          <a:xfrm>
            <a:off x="6542534" y="4873413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89091-3752-7E49-9CC0-889AEF0C2B72}"/>
              </a:ext>
            </a:extLst>
          </p:cNvPr>
          <p:cNvSpPr txBox="1"/>
          <p:nvPr/>
        </p:nvSpPr>
        <p:spPr>
          <a:xfrm>
            <a:off x="7564455" y="4873413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9E7F2D0B-8346-0246-9B21-220746C41BED}"/>
              </a:ext>
            </a:extLst>
          </p:cNvPr>
          <p:cNvSpPr/>
          <p:nvPr/>
        </p:nvSpPr>
        <p:spPr>
          <a:xfrm>
            <a:off x="3929256" y="2083388"/>
            <a:ext cx="5328592" cy="792088"/>
          </a:xfrm>
          <a:prstGeom prst="wedgeRoundRectCallout">
            <a:avLst>
              <a:gd name="adj1" fmla="val -72313"/>
              <a:gd name="adj2" fmla="val 65497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0.06L to ML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08F16EB-5D7F-CB4D-892E-C87E974DE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3" b="30480"/>
          <a:stretch/>
        </p:blipFill>
        <p:spPr bwMode="auto">
          <a:xfrm>
            <a:off x="799182" y="2083388"/>
            <a:ext cx="2134970" cy="116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72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89C7B8-743B-A245-9603-AD303BE4A2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26" y="3449155"/>
            <a:ext cx="6982370" cy="23559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730" y="252291"/>
            <a:ext cx="9601200" cy="120592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sz="6600" dirty="0">
                <a:latin typeface="Arial Rounded MT Bold" panose="020F0704030504030204" pitchFamily="34" charset="0"/>
              </a:rPr>
              <a:t>0.06 to ML = </a:t>
            </a:r>
          </a:p>
          <a:p>
            <a:pPr marL="0" indent="0" algn="ctr">
              <a:buNone/>
            </a:pPr>
            <a:r>
              <a:rPr lang="en-GB" sz="6600" dirty="0">
                <a:latin typeface="Arial Rounded MT Bold" panose="020F0704030504030204" pitchFamily="34" charset="0"/>
              </a:rPr>
              <a:t>0.06 x 1,000 = 600ml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E8BD41-7AA8-A742-97CA-86B14895B6DF}"/>
              </a:ext>
            </a:extLst>
          </p:cNvPr>
          <p:cNvSpPr txBox="1"/>
          <p:nvPr/>
        </p:nvSpPr>
        <p:spPr>
          <a:xfrm>
            <a:off x="5670884" y="481500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86BBA-8050-2841-AF9F-D6D8BD6050C9}"/>
              </a:ext>
            </a:extLst>
          </p:cNvPr>
          <p:cNvSpPr txBox="1"/>
          <p:nvPr/>
        </p:nvSpPr>
        <p:spPr>
          <a:xfrm>
            <a:off x="6738962" y="481500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35205-F528-6E47-8578-E5A2401286F8}"/>
              </a:ext>
            </a:extLst>
          </p:cNvPr>
          <p:cNvSpPr txBox="1"/>
          <p:nvPr/>
        </p:nvSpPr>
        <p:spPr>
          <a:xfrm>
            <a:off x="4924287" y="481500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</a:t>
            </a: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3E4BDBD0-2F8A-8249-ADA5-D854681085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414506"/>
              </p:ext>
            </p:extLst>
          </p:nvPr>
        </p:nvGraphicFramePr>
        <p:xfrm>
          <a:off x="4124275" y="1712377"/>
          <a:ext cx="4010528" cy="125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24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÷ 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40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X 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121"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1,000ml</a:t>
                      </a:r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= 1L</a:t>
                      </a:r>
                    </a:p>
                    <a:p>
                      <a:pPr algn="ctr"/>
                      <a:r>
                        <a:rPr lang="en-GB" sz="14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1L = 1,000ml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50B7C7-ABD1-4841-A453-6880083BC7DA}"/>
              </a:ext>
            </a:extLst>
          </p:cNvPr>
          <p:cNvSpPr txBox="1"/>
          <p:nvPr/>
        </p:nvSpPr>
        <p:spPr>
          <a:xfrm>
            <a:off x="9180576" y="1458216"/>
            <a:ext cx="265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This time we have got larger so have moved 3 times to the left.</a:t>
            </a:r>
          </a:p>
        </p:txBody>
      </p:sp>
    </p:spTree>
    <p:extLst>
      <p:ext uri="{BB962C8B-B14F-4D97-AF65-F5344CB8AC3E}">
        <p14:creationId xmlns:p14="http://schemas.microsoft.com/office/powerpoint/2010/main" val="1920130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rial Rounded MT Bold" panose="020F0704030504030204" pitchFamily="34" charset="0"/>
              </a:rPr>
              <a:t>How to convert volumes &amp; liquids…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03512" y="1484784"/>
          <a:ext cx="8784976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÷ 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X 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sz="54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1,000ml</a:t>
                      </a:r>
                      <a:r>
                        <a:rPr lang="en-GB" sz="54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= 1L</a:t>
                      </a:r>
                    </a:p>
                    <a:p>
                      <a:pPr algn="ctr"/>
                      <a:r>
                        <a:rPr lang="en-GB" sz="54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1L = 1,000ml</a:t>
                      </a:r>
                      <a:endParaRPr lang="en-GB" sz="54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575720" y="1922344"/>
            <a:ext cx="26642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3647728" y="3616473"/>
            <a:ext cx="26642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6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729" y="33649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latin typeface="Arial Rounded MT Bold" panose="020F0704030504030204" pitchFamily="34" charset="0"/>
              </a:rPr>
              <a:t>Today’s learning</a:t>
            </a:r>
          </a:p>
          <a:p>
            <a:pPr marL="0" indent="0">
              <a:buNone/>
            </a:pPr>
            <a:endParaRPr lang="en-GB" sz="4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4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4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3600" dirty="0">
                <a:latin typeface="Arial Rounded MT Bold" panose="020F0704030504030204" pitchFamily="34" charset="0"/>
              </a:rPr>
              <a:t>I am going to do this by:</a:t>
            </a:r>
          </a:p>
          <a:p>
            <a:pPr marL="0" indent="0">
              <a:buNone/>
            </a:pPr>
            <a:endParaRPr lang="en-GB" sz="3600" dirty="0">
              <a:latin typeface="Arial Rounded MT Bold" panose="020F0704030504030204" pitchFamily="34" charset="0"/>
            </a:endParaRPr>
          </a:p>
          <a:p>
            <a:r>
              <a:rPr lang="en-GB" sz="3600" dirty="0">
                <a:latin typeface="Arial Rounded MT Bold" panose="020F0704030504030204" pitchFamily="34" charset="0"/>
              </a:rPr>
              <a:t>÷ by 1,000 when converting ML to L.</a:t>
            </a: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r>
              <a:rPr lang="en-GB" sz="3600" dirty="0">
                <a:latin typeface="Arial Rounded MT Bold" panose="020F0704030504030204" pitchFamily="34" charset="0"/>
              </a:rPr>
              <a:t>X by 1,000 when converting L to ML.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DFACF1A-60DC-064E-9A97-91733C87C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8" b="23947"/>
          <a:stretch/>
        </p:blipFill>
        <p:spPr bwMode="auto">
          <a:xfrm>
            <a:off x="1566729" y="699095"/>
            <a:ext cx="3168352" cy="22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300A4D1-B66D-4F4E-85FC-3460BD370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258" y="556672"/>
            <a:ext cx="34563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949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341</Words>
  <Application>Microsoft Macintosh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 Rounded MT Bold</vt:lpstr>
      <vt:lpstr>Calibri</vt:lpstr>
      <vt:lpstr>Calibri Light</vt:lpstr>
      <vt:lpstr>Franklin Gothic Book</vt:lpstr>
      <vt:lpstr>Office Theme</vt:lpstr>
      <vt:lpstr>Year 5 Measure Volume</vt:lpstr>
      <vt:lpstr>Today’s lesson</vt:lpstr>
      <vt:lpstr>How to convert volumes &amp; liquids…</vt:lpstr>
      <vt:lpstr>PowerPoint Presentation</vt:lpstr>
      <vt:lpstr>PowerPoint Presentation</vt:lpstr>
      <vt:lpstr>What about this time?</vt:lpstr>
      <vt:lpstr>PowerPoint Presentation</vt:lpstr>
      <vt:lpstr>How to convert volumes &amp; liquids…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Measure Volume</dc:title>
  <cp:lastModifiedBy>Benjamin Hunt</cp:lastModifiedBy>
  <cp:revision>3</cp:revision>
  <dcterms:modified xsi:type="dcterms:W3CDTF">2020-05-05T15:32:40Z</dcterms:modified>
</cp:coreProperties>
</file>