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15"/>
  </p:notesMasterIdLst>
  <p:sldIdLst>
    <p:sldId id="256" r:id="rId2"/>
    <p:sldId id="261" r:id="rId3"/>
    <p:sldId id="262" r:id="rId4"/>
    <p:sldId id="266" r:id="rId5"/>
    <p:sldId id="267" r:id="rId6"/>
    <p:sldId id="258" r:id="rId7"/>
    <p:sldId id="265" r:id="rId8"/>
    <p:sldId id="268" r:id="rId9"/>
    <p:sldId id="269" r:id="rId10"/>
    <p:sldId id="270" r:id="rId11"/>
    <p:sldId id="271" r:id="rId12"/>
    <p:sldId id="272" r:id="rId13"/>
    <p:sldId id="273"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726" autoAdjust="0"/>
    <p:restoredTop sz="92157"/>
  </p:normalViewPr>
  <p:slideViewPr>
    <p:cSldViewPr snapToGrid="0">
      <p:cViewPr varScale="1">
        <p:scale>
          <a:sx n="79" d="100"/>
          <a:sy n="79" d="100"/>
        </p:scale>
        <p:origin x="216" y="7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38CC8E-7E9A-164B-A781-9144559A2B0B}" type="datetimeFigureOut">
              <a:rPr lang="en-US" smtClean="0"/>
              <a:t>4/27/20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BC4AE6-24B5-A74B-9A10-1EF2F9C8B18B}" type="slidenum">
              <a:rPr lang="en-US" smtClean="0"/>
              <a:t>‹#›</a:t>
            </a:fld>
            <a:endParaRPr lang="en-US"/>
          </a:p>
        </p:txBody>
      </p:sp>
    </p:spTree>
    <p:extLst>
      <p:ext uri="{BB962C8B-B14F-4D97-AF65-F5344CB8AC3E}">
        <p14:creationId xmlns:p14="http://schemas.microsoft.com/office/powerpoint/2010/main" val="2685862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Print back2back for the </a:t>
            </a:r>
            <a:r>
              <a:rPr lang="en-GB" dirty="0" err="1"/>
              <a:t>chn</a:t>
            </a:r>
            <a:r>
              <a:rPr lang="en-GB" dirty="0"/>
              <a:t> to use if needed.</a:t>
            </a:r>
          </a:p>
        </p:txBody>
      </p:sp>
      <p:sp>
        <p:nvSpPr>
          <p:cNvPr id="4" name="Slide Number Placeholder 3"/>
          <p:cNvSpPr>
            <a:spLocks noGrp="1"/>
          </p:cNvSpPr>
          <p:nvPr>
            <p:ph type="sldNum" sz="quarter" idx="10"/>
          </p:nvPr>
        </p:nvSpPr>
        <p:spPr/>
        <p:txBody>
          <a:bodyPr/>
          <a:lstStyle/>
          <a:p>
            <a:fld id="{D52AF1A0-170E-430F-AC1C-8385A70477A1}" type="slidenum">
              <a:rPr lang="en-GB" smtClean="0"/>
              <a:t>12</a:t>
            </a:fld>
            <a:endParaRPr lang="en-GB"/>
          </a:p>
        </p:txBody>
      </p:sp>
    </p:spTree>
    <p:extLst>
      <p:ext uri="{BB962C8B-B14F-4D97-AF65-F5344CB8AC3E}">
        <p14:creationId xmlns:p14="http://schemas.microsoft.com/office/powerpoint/2010/main" val="17864698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Print back2back for the </a:t>
            </a:r>
            <a:r>
              <a:rPr lang="en-GB" dirty="0" err="1"/>
              <a:t>chn</a:t>
            </a:r>
            <a:r>
              <a:rPr lang="en-GB" dirty="0"/>
              <a:t> to use if needed.</a:t>
            </a:r>
          </a:p>
        </p:txBody>
      </p:sp>
      <p:sp>
        <p:nvSpPr>
          <p:cNvPr id="4" name="Slide Number Placeholder 3"/>
          <p:cNvSpPr>
            <a:spLocks noGrp="1"/>
          </p:cNvSpPr>
          <p:nvPr>
            <p:ph type="sldNum" sz="quarter" idx="10"/>
          </p:nvPr>
        </p:nvSpPr>
        <p:spPr/>
        <p:txBody>
          <a:bodyPr/>
          <a:lstStyle/>
          <a:p>
            <a:fld id="{D52AF1A0-170E-430F-AC1C-8385A70477A1}" type="slidenum">
              <a:rPr lang="en-GB" smtClean="0"/>
              <a:t>13</a:t>
            </a:fld>
            <a:endParaRPr lang="en-GB"/>
          </a:p>
        </p:txBody>
      </p:sp>
    </p:spTree>
    <p:extLst>
      <p:ext uri="{BB962C8B-B14F-4D97-AF65-F5344CB8AC3E}">
        <p14:creationId xmlns:p14="http://schemas.microsoft.com/office/powerpoint/2010/main" val="41026781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539DD367-B466-43C3-BBFE-60F489189DB1}" type="datetimeFigureOut">
              <a:rPr lang="en-GB" smtClean="0"/>
              <a:t>27/04/2020</a:t>
            </a:fld>
            <a:endParaRPr lang="en-GB"/>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GB"/>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C68752F-C0C4-4161-AAA2-84664103E72A}" type="slidenum">
              <a:rPr lang="en-GB" smtClean="0"/>
              <a:t>‹#›</a:t>
            </a:fld>
            <a:endParaRPr lang="en-GB"/>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91462853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27/04/2020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1361808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27/04/2020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3875436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27/04/2020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820170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539DD367-B466-43C3-BBFE-60F489189DB1}" type="datetimeFigureOut">
              <a:rPr lang="en-GB" smtClean="0"/>
              <a:t>27/04/2020</a:t>
            </a:fld>
            <a:endParaRPr lang="en-GB"/>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GB"/>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69660771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39DD367-B466-43C3-BBFE-60F489189DB1}" type="datetimeFigureOut">
              <a:rPr lang="en-GB" smtClean="0"/>
              <a:t>27/04/2020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619252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39DD367-B466-43C3-BBFE-60F489189DB1}" type="datetimeFigureOut">
              <a:rPr lang="en-GB" smtClean="0"/>
              <a:t>27/04/2020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307964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39DD367-B466-43C3-BBFE-60F489189DB1}" type="datetimeFigureOut">
              <a:rPr lang="en-GB" smtClean="0"/>
              <a:t>27/04/2020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406258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9DD367-B466-43C3-BBFE-60F489189DB1}" type="datetimeFigureOut">
              <a:rPr lang="en-GB" smtClean="0"/>
              <a:t>27/04/2020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4063299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39DD367-B466-43C3-BBFE-60F489189DB1}" type="datetimeFigureOut">
              <a:rPr lang="en-GB" smtClean="0"/>
              <a:t>27/04/2020</a:t>
            </a:fld>
            <a:endParaRPr lang="en-GB"/>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14131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39DD367-B466-43C3-BBFE-60F489189DB1}" type="datetimeFigureOut">
              <a:rPr lang="en-GB" smtClean="0"/>
              <a:t>27/04/2020</a:t>
            </a:fld>
            <a:endParaRPr lang="en-GB"/>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78474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539DD367-B466-43C3-BBFE-60F489189DB1}" type="datetimeFigureOut">
              <a:rPr lang="en-GB" smtClean="0"/>
              <a:t>27/04/2020</a:t>
            </a:fld>
            <a:endParaRPr lang="en-GB"/>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GB"/>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C68752F-C0C4-4161-AAA2-84664103E72A}" type="slidenum">
              <a:rPr lang="en-GB" smtClean="0"/>
              <a:t>‹#›</a:t>
            </a:fld>
            <a:endParaRPr lang="en-GB"/>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65471387"/>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3F8C5-DA2C-4C4B-B94E-01E6C0EB4674}"/>
              </a:ext>
            </a:extLst>
          </p:cNvPr>
          <p:cNvSpPr>
            <a:spLocks noGrp="1"/>
          </p:cNvSpPr>
          <p:nvPr>
            <p:ph type="ctrTitle"/>
          </p:nvPr>
        </p:nvSpPr>
        <p:spPr/>
        <p:txBody>
          <a:bodyPr/>
          <a:lstStyle/>
          <a:p>
            <a:r>
              <a:rPr lang="en-GB" sz="6000" dirty="0"/>
              <a:t>Year 5 Measure</a:t>
            </a:r>
            <a:br>
              <a:rPr lang="en-GB" sz="6000" dirty="0"/>
            </a:br>
            <a:r>
              <a:rPr lang="en-GB" sz="6000" dirty="0"/>
              <a:t>Length</a:t>
            </a:r>
          </a:p>
        </p:txBody>
      </p:sp>
      <p:sp>
        <p:nvSpPr>
          <p:cNvPr id="3" name="Subtitle 2">
            <a:extLst>
              <a:ext uri="{FF2B5EF4-FFF2-40B4-BE49-F238E27FC236}">
                <a16:creationId xmlns:a16="http://schemas.microsoft.com/office/drawing/2014/main" id="{D77ADEEF-3406-4D4D-A9E2-0CF8DEA316D1}"/>
              </a:ext>
            </a:extLst>
          </p:cNvPr>
          <p:cNvSpPr>
            <a:spLocks noGrp="1"/>
          </p:cNvSpPr>
          <p:nvPr>
            <p:ph type="subTitle" idx="1"/>
          </p:nvPr>
        </p:nvSpPr>
        <p:spPr/>
        <p:txBody>
          <a:bodyPr anchor="ctr">
            <a:normAutofit fontScale="92500" lnSpcReduction="10000"/>
          </a:bodyPr>
          <a:lstStyle/>
          <a:p>
            <a:r>
              <a:rPr lang="en-GB" dirty="0"/>
              <a:t>Week 3 Lesson 1 – converting units of measurement</a:t>
            </a:r>
          </a:p>
          <a:p>
            <a:r>
              <a:rPr lang="en-GB" dirty="0"/>
              <a:t>M to KM</a:t>
            </a:r>
          </a:p>
          <a:p>
            <a:r>
              <a:rPr lang="en-GB" dirty="0"/>
              <a:t>KM to M</a:t>
            </a:r>
          </a:p>
        </p:txBody>
      </p:sp>
    </p:spTree>
    <p:extLst>
      <p:ext uri="{BB962C8B-B14F-4D97-AF65-F5344CB8AC3E}">
        <p14:creationId xmlns:p14="http://schemas.microsoft.com/office/powerpoint/2010/main" val="38093282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7076" y="545817"/>
            <a:ext cx="5654842" cy="1244266"/>
          </a:xfrm>
        </p:spPr>
        <p:txBody>
          <a:bodyPr>
            <a:normAutofit/>
          </a:bodyPr>
          <a:lstStyle/>
          <a:p>
            <a:pPr marL="0" indent="0" algn="ctr">
              <a:buNone/>
            </a:pPr>
            <a:r>
              <a:rPr lang="en-GB" sz="6600" dirty="0">
                <a:latin typeface="Arial Rounded MT Bold" panose="020F0704030504030204" pitchFamily="34" charset="0"/>
              </a:rPr>
              <a:t>3,762m to m </a:t>
            </a:r>
          </a:p>
        </p:txBody>
      </p:sp>
      <p:pic>
        <p:nvPicPr>
          <p:cNvPr id="4" name="Picture 3">
            <a:extLst>
              <a:ext uri="{FF2B5EF4-FFF2-40B4-BE49-F238E27FC236}">
                <a16:creationId xmlns:a16="http://schemas.microsoft.com/office/drawing/2014/main" id="{BD1132DE-F451-5741-B01C-A00E17B906FF}"/>
              </a:ext>
            </a:extLst>
          </p:cNvPr>
          <p:cNvPicPr/>
          <p:nvPr/>
        </p:nvPicPr>
        <p:blipFill>
          <a:blip r:embed="rId2">
            <a:extLst>
              <a:ext uri="{28A0092B-C50C-407E-A947-70E740481C1C}">
                <a14:useLocalDpi xmlns:a14="http://schemas.microsoft.com/office/drawing/2010/main" val="0"/>
              </a:ext>
            </a:extLst>
          </a:blip>
          <a:stretch>
            <a:fillRect/>
          </a:stretch>
        </p:blipFill>
        <p:spPr>
          <a:xfrm>
            <a:off x="3010979" y="4207396"/>
            <a:ext cx="6997268" cy="1800000"/>
          </a:xfrm>
          <a:prstGeom prst="rect">
            <a:avLst/>
          </a:prstGeom>
        </p:spPr>
      </p:pic>
      <p:sp>
        <p:nvSpPr>
          <p:cNvPr id="5" name="Left Arrow 4">
            <a:extLst>
              <a:ext uri="{FF2B5EF4-FFF2-40B4-BE49-F238E27FC236}">
                <a16:creationId xmlns:a16="http://schemas.microsoft.com/office/drawing/2014/main" id="{F2D9AF53-634E-4B4C-91DA-B99598065C11}"/>
              </a:ext>
            </a:extLst>
          </p:cNvPr>
          <p:cNvSpPr/>
          <p:nvPr/>
        </p:nvSpPr>
        <p:spPr>
          <a:xfrm>
            <a:off x="10254344" y="4585911"/>
            <a:ext cx="1219199" cy="8763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EDA887A2-508D-2D44-8B3C-F07789742EB4}"/>
              </a:ext>
            </a:extLst>
          </p:cNvPr>
          <p:cNvSpPr txBox="1"/>
          <p:nvPr/>
        </p:nvSpPr>
        <p:spPr>
          <a:xfrm>
            <a:off x="10612890" y="4401245"/>
            <a:ext cx="1721305" cy="369332"/>
          </a:xfrm>
          <a:prstGeom prst="rect">
            <a:avLst/>
          </a:prstGeom>
          <a:noFill/>
        </p:spPr>
        <p:txBody>
          <a:bodyPr wrap="none" rtlCol="0">
            <a:spAutoFit/>
          </a:bodyPr>
          <a:lstStyle/>
          <a:p>
            <a:r>
              <a:rPr lang="en-US" dirty="0"/>
              <a:t>Place value grid</a:t>
            </a:r>
          </a:p>
        </p:txBody>
      </p:sp>
      <p:sp>
        <p:nvSpPr>
          <p:cNvPr id="2" name="TextBox 1">
            <a:extLst>
              <a:ext uri="{FF2B5EF4-FFF2-40B4-BE49-F238E27FC236}">
                <a16:creationId xmlns:a16="http://schemas.microsoft.com/office/drawing/2014/main" id="{C0F0AEC2-1146-FE41-A293-1C3FD053B9F3}"/>
              </a:ext>
            </a:extLst>
          </p:cNvPr>
          <p:cNvSpPr txBox="1"/>
          <p:nvPr/>
        </p:nvSpPr>
        <p:spPr>
          <a:xfrm>
            <a:off x="907547" y="1798410"/>
            <a:ext cx="6751173" cy="2862322"/>
          </a:xfrm>
          <a:prstGeom prst="rect">
            <a:avLst/>
          </a:prstGeom>
          <a:noFill/>
        </p:spPr>
        <p:txBody>
          <a:bodyPr wrap="square" rtlCol="0">
            <a:spAutoFit/>
          </a:bodyPr>
          <a:lstStyle/>
          <a:p>
            <a:endParaRPr lang="en-US" dirty="0"/>
          </a:p>
          <a:p>
            <a:r>
              <a:rPr lang="en-US" b="1" dirty="0"/>
              <a:t>M to KM = </a:t>
            </a:r>
            <a:r>
              <a:rPr lang="en-GB" b="1" dirty="0">
                <a:latin typeface="Arial Rounded MT Bold" panose="020F0704030504030204" pitchFamily="34" charset="0"/>
              </a:rPr>
              <a:t>÷ </a:t>
            </a:r>
            <a:r>
              <a:rPr lang="en-US" b="1" dirty="0"/>
              <a:t>1,000</a:t>
            </a:r>
          </a:p>
          <a:p>
            <a:endParaRPr lang="en-US" b="1" dirty="0"/>
          </a:p>
          <a:p>
            <a:r>
              <a:rPr lang="en-US" b="1" dirty="0"/>
              <a:t>Because we are dividing, this means we are getting smaller. As we are dividing by 1,000, this means we are moving three times to the right.</a:t>
            </a:r>
          </a:p>
          <a:p>
            <a:r>
              <a:rPr lang="en-US" b="1" dirty="0"/>
              <a:t>No place holders needed as we have a number in the ones column when converted.</a:t>
            </a:r>
          </a:p>
          <a:p>
            <a:r>
              <a:rPr lang="en-US" b="1" dirty="0"/>
              <a:t>3,762 </a:t>
            </a:r>
            <a:r>
              <a:rPr lang="en-GB" b="1" dirty="0">
                <a:latin typeface="Arial Rounded MT Bold" panose="020F0704030504030204" pitchFamily="34" charset="0"/>
              </a:rPr>
              <a:t>÷ </a:t>
            </a:r>
            <a:r>
              <a:rPr lang="en-US" b="1" dirty="0"/>
              <a:t>1,000 = 3.762</a:t>
            </a:r>
          </a:p>
          <a:p>
            <a:r>
              <a:rPr lang="en-US" dirty="0"/>
              <a:t> </a:t>
            </a:r>
          </a:p>
        </p:txBody>
      </p:sp>
      <p:sp>
        <p:nvSpPr>
          <p:cNvPr id="14" name="TextBox 13">
            <a:extLst>
              <a:ext uri="{FF2B5EF4-FFF2-40B4-BE49-F238E27FC236}">
                <a16:creationId xmlns:a16="http://schemas.microsoft.com/office/drawing/2014/main" id="{B19A7464-BA65-C548-99BD-113E5FE92B2F}"/>
              </a:ext>
            </a:extLst>
          </p:cNvPr>
          <p:cNvSpPr txBox="1"/>
          <p:nvPr/>
        </p:nvSpPr>
        <p:spPr>
          <a:xfrm>
            <a:off x="6705690" y="5107396"/>
            <a:ext cx="425116" cy="584775"/>
          </a:xfrm>
          <a:prstGeom prst="rect">
            <a:avLst/>
          </a:prstGeom>
          <a:noFill/>
        </p:spPr>
        <p:txBody>
          <a:bodyPr wrap="none" rtlCol="0">
            <a:spAutoFit/>
          </a:bodyPr>
          <a:lstStyle/>
          <a:p>
            <a:r>
              <a:rPr lang="en-US" sz="3200" dirty="0"/>
              <a:t>3</a:t>
            </a:r>
          </a:p>
        </p:txBody>
      </p:sp>
      <p:sp>
        <p:nvSpPr>
          <p:cNvPr id="17" name="TextBox 16">
            <a:extLst>
              <a:ext uri="{FF2B5EF4-FFF2-40B4-BE49-F238E27FC236}">
                <a16:creationId xmlns:a16="http://schemas.microsoft.com/office/drawing/2014/main" id="{E1028E6E-6720-F844-A7A3-135876004029}"/>
              </a:ext>
            </a:extLst>
          </p:cNvPr>
          <p:cNvSpPr txBox="1"/>
          <p:nvPr/>
        </p:nvSpPr>
        <p:spPr>
          <a:xfrm>
            <a:off x="7658720" y="5079262"/>
            <a:ext cx="425116" cy="584775"/>
          </a:xfrm>
          <a:prstGeom prst="rect">
            <a:avLst/>
          </a:prstGeom>
          <a:noFill/>
        </p:spPr>
        <p:txBody>
          <a:bodyPr wrap="none" rtlCol="0">
            <a:spAutoFit/>
          </a:bodyPr>
          <a:lstStyle/>
          <a:p>
            <a:r>
              <a:rPr lang="en-US" sz="3200" dirty="0"/>
              <a:t>7</a:t>
            </a:r>
          </a:p>
        </p:txBody>
      </p:sp>
      <p:sp>
        <p:nvSpPr>
          <p:cNvPr id="12" name="TextBox 11">
            <a:extLst>
              <a:ext uri="{FF2B5EF4-FFF2-40B4-BE49-F238E27FC236}">
                <a16:creationId xmlns:a16="http://schemas.microsoft.com/office/drawing/2014/main" id="{C362F7F2-55D6-604A-8C8D-B44B573AF6E2}"/>
              </a:ext>
            </a:extLst>
          </p:cNvPr>
          <p:cNvSpPr txBox="1"/>
          <p:nvPr/>
        </p:nvSpPr>
        <p:spPr>
          <a:xfrm>
            <a:off x="8408367" y="5063633"/>
            <a:ext cx="425116" cy="584775"/>
          </a:xfrm>
          <a:prstGeom prst="rect">
            <a:avLst/>
          </a:prstGeom>
          <a:noFill/>
        </p:spPr>
        <p:txBody>
          <a:bodyPr wrap="none" rtlCol="0">
            <a:spAutoFit/>
          </a:bodyPr>
          <a:lstStyle/>
          <a:p>
            <a:r>
              <a:rPr lang="en-US" sz="3200" dirty="0"/>
              <a:t>6</a:t>
            </a:r>
          </a:p>
        </p:txBody>
      </p:sp>
      <p:graphicFrame>
        <p:nvGraphicFramePr>
          <p:cNvPr id="13" name="Content Placeholder 3">
            <a:extLst>
              <a:ext uri="{FF2B5EF4-FFF2-40B4-BE49-F238E27FC236}">
                <a16:creationId xmlns:a16="http://schemas.microsoft.com/office/drawing/2014/main" id="{628C7C60-A6FD-2B42-B835-65BEFEF21915}"/>
              </a:ext>
            </a:extLst>
          </p:cNvPr>
          <p:cNvGraphicFramePr>
            <a:graphicFrameLocks/>
          </p:cNvGraphicFramePr>
          <p:nvPr>
            <p:extLst>
              <p:ext uri="{D42A27DB-BD31-4B8C-83A1-F6EECF244321}">
                <p14:modId xmlns:p14="http://schemas.microsoft.com/office/powerpoint/2010/main" val="3863306021"/>
              </p:ext>
            </p:extLst>
          </p:nvPr>
        </p:nvGraphicFramePr>
        <p:xfrm>
          <a:off x="7608567" y="1611110"/>
          <a:ext cx="4517264" cy="2336856"/>
        </p:xfrm>
        <a:graphic>
          <a:graphicData uri="http://schemas.openxmlformats.org/drawingml/2006/table">
            <a:tbl>
              <a:tblPr firstRow="1" bandRow="1">
                <a:tableStyleId>{5C22544A-7EE6-4342-B048-85BDC9FD1C3A}</a:tableStyleId>
              </a:tblPr>
              <a:tblGrid>
                <a:gridCol w="1129316">
                  <a:extLst>
                    <a:ext uri="{9D8B030D-6E8A-4147-A177-3AD203B41FA5}">
                      <a16:colId xmlns:a16="http://schemas.microsoft.com/office/drawing/2014/main" val="20000"/>
                    </a:ext>
                  </a:extLst>
                </a:gridCol>
                <a:gridCol w="1129316">
                  <a:extLst>
                    <a:ext uri="{9D8B030D-6E8A-4147-A177-3AD203B41FA5}">
                      <a16:colId xmlns:a16="http://schemas.microsoft.com/office/drawing/2014/main" val="20001"/>
                    </a:ext>
                  </a:extLst>
                </a:gridCol>
                <a:gridCol w="1129316">
                  <a:extLst>
                    <a:ext uri="{9D8B030D-6E8A-4147-A177-3AD203B41FA5}">
                      <a16:colId xmlns:a16="http://schemas.microsoft.com/office/drawing/2014/main" val="20002"/>
                    </a:ext>
                  </a:extLst>
                </a:gridCol>
                <a:gridCol w="1129316">
                  <a:extLst>
                    <a:ext uri="{9D8B030D-6E8A-4147-A177-3AD203B41FA5}">
                      <a16:colId xmlns:a16="http://schemas.microsoft.com/office/drawing/2014/main" val="20003"/>
                    </a:ext>
                  </a:extLst>
                </a:gridCol>
              </a:tblGrid>
              <a:tr h="778952">
                <a:tc>
                  <a:txBody>
                    <a:bodyPr/>
                    <a:lstStyle/>
                    <a:p>
                      <a:pPr algn="ctr"/>
                      <a:r>
                        <a:rPr lang="en-GB" sz="3600" b="0" dirty="0">
                          <a:solidFill>
                            <a:schemeClr val="tx1"/>
                          </a:solidFill>
                          <a:latin typeface="Arial Rounded MT Bold" panose="020F0704030504030204" pitchFamily="34" charset="0"/>
                        </a:rPr>
                        <a:t>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600" b="0" dirty="0">
                          <a:solidFill>
                            <a:schemeClr val="tx1"/>
                          </a:solidFill>
                          <a:latin typeface="Arial Rounded MT Bold" panose="020F0704030504030204" pitchFamily="34" charset="0"/>
                        </a:rPr>
                        <a:t>to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600" b="0" dirty="0">
                          <a:solidFill>
                            <a:schemeClr val="tx1"/>
                          </a:solidFill>
                          <a:latin typeface="Arial Rounded MT Bold" panose="020F0704030504030204" pitchFamily="34" charset="0"/>
                        </a:rPr>
                        <a:t>KM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000" b="0" dirty="0">
                          <a:solidFill>
                            <a:schemeClr val="tx1"/>
                          </a:solidFill>
                          <a:latin typeface="Arial Rounded MT Bold" panose="020F0704030504030204" pitchFamily="34" charset="0"/>
                        </a:rPr>
                        <a:t>÷ 1,000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778952">
                <a:tc>
                  <a:txBody>
                    <a:bodyPr/>
                    <a:lstStyle/>
                    <a:p>
                      <a:pPr algn="ctr"/>
                      <a:r>
                        <a:rPr lang="en-GB" sz="3600" b="0" dirty="0">
                          <a:solidFill>
                            <a:schemeClr val="tx1"/>
                          </a:solidFill>
                          <a:latin typeface="Arial Rounded MT Bold" panose="020F0704030504030204" pitchFamily="34" charset="0"/>
                        </a:rPr>
                        <a:t>KM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600" b="0" dirty="0">
                          <a:solidFill>
                            <a:schemeClr val="tx1"/>
                          </a:solidFill>
                          <a:latin typeface="Arial Rounded MT Bold" panose="020F0704030504030204" pitchFamily="34" charset="0"/>
                        </a:rPr>
                        <a:t>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600" b="0" dirty="0">
                          <a:solidFill>
                            <a:schemeClr val="tx1"/>
                          </a:solidFill>
                          <a:latin typeface="Arial Rounded MT Bold" panose="020F0704030504030204" pitchFamily="34" charset="0"/>
                        </a:rPr>
                        <a:t>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000" b="0" dirty="0">
                          <a:solidFill>
                            <a:schemeClr val="tx1"/>
                          </a:solidFill>
                          <a:latin typeface="Arial Rounded MT Bold" panose="020F0704030504030204" pitchFamily="34" charset="0"/>
                        </a:rPr>
                        <a:t>X 1,000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778952">
                <a:tc gridSpan="4">
                  <a:txBody>
                    <a:bodyPr/>
                    <a:lstStyle/>
                    <a:p>
                      <a:pPr algn="ctr"/>
                      <a:r>
                        <a:rPr lang="en-GB" sz="2000" b="0" dirty="0">
                          <a:solidFill>
                            <a:schemeClr val="tx1"/>
                          </a:solidFill>
                          <a:latin typeface="Arial Rounded MT Bold" panose="020F0704030504030204" pitchFamily="34" charset="0"/>
                        </a:rPr>
                        <a:t>1,000M</a:t>
                      </a:r>
                      <a:r>
                        <a:rPr lang="en-GB" sz="2000" b="0" baseline="0" dirty="0">
                          <a:solidFill>
                            <a:schemeClr val="tx1"/>
                          </a:solidFill>
                          <a:latin typeface="Arial Rounded MT Bold" panose="020F0704030504030204" pitchFamily="34" charset="0"/>
                        </a:rPr>
                        <a:t> = 1KM</a:t>
                      </a:r>
                    </a:p>
                    <a:p>
                      <a:pPr algn="ctr"/>
                      <a:r>
                        <a:rPr lang="en-GB" sz="2000" b="0" baseline="0" dirty="0">
                          <a:solidFill>
                            <a:schemeClr val="tx1"/>
                          </a:solidFill>
                          <a:latin typeface="Arial Rounded MT Bold" panose="020F0704030504030204" pitchFamily="34" charset="0"/>
                        </a:rPr>
                        <a:t>1kM = 1,000CM</a:t>
                      </a:r>
                      <a:endParaRPr lang="en-GB" sz="2000" b="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2"/>
                  </a:ext>
                </a:extLst>
              </a:tr>
            </a:tbl>
          </a:graphicData>
        </a:graphic>
      </p:graphicFrame>
      <p:sp>
        <p:nvSpPr>
          <p:cNvPr id="15" name="TextBox 14">
            <a:extLst>
              <a:ext uri="{FF2B5EF4-FFF2-40B4-BE49-F238E27FC236}">
                <a16:creationId xmlns:a16="http://schemas.microsoft.com/office/drawing/2014/main" id="{02360447-FD86-DE47-A741-1474A68405C5}"/>
              </a:ext>
            </a:extLst>
          </p:cNvPr>
          <p:cNvSpPr txBox="1"/>
          <p:nvPr/>
        </p:nvSpPr>
        <p:spPr>
          <a:xfrm>
            <a:off x="9208307" y="5079262"/>
            <a:ext cx="425116" cy="584775"/>
          </a:xfrm>
          <a:prstGeom prst="rect">
            <a:avLst/>
          </a:prstGeom>
          <a:noFill/>
        </p:spPr>
        <p:txBody>
          <a:bodyPr wrap="none" rtlCol="0">
            <a:spAutoFit/>
          </a:bodyPr>
          <a:lstStyle/>
          <a:p>
            <a:r>
              <a:rPr lang="en-US" sz="3200" dirty="0"/>
              <a:t>2</a:t>
            </a:r>
          </a:p>
        </p:txBody>
      </p:sp>
    </p:spTree>
    <p:extLst>
      <p:ext uri="{BB962C8B-B14F-4D97-AF65-F5344CB8AC3E}">
        <p14:creationId xmlns:p14="http://schemas.microsoft.com/office/powerpoint/2010/main" val="7757893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0"/>
            <a:ext cx="9144000" cy="6858000"/>
          </a:xfrm>
        </p:spPr>
        <p:txBody>
          <a:bodyPr>
            <a:normAutofit/>
          </a:bodyPr>
          <a:lstStyle/>
          <a:p>
            <a:pPr marL="0" indent="0" algn="ctr">
              <a:buNone/>
            </a:pPr>
            <a:r>
              <a:rPr lang="en-GB" sz="4400" dirty="0">
                <a:latin typeface="Arial Rounded MT Bold" panose="020F0704030504030204" pitchFamily="34" charset="0"/>
              </a:rPr>
              <a:t>Today’s rule.</a:t>
            </a:r>
          </a:p>
          <a:p>
            <a:pPr marL="0" indent="0">
              <a:buNone/>
            </a:pPr>
            <a:endParaRPr lang="en-GB" sz="4400" dirty="0">
              <a:latin typeface="Arial Rounded MT Bold" panose="020F0704030504030204" pitchFamily="34" charset="0"/>
            </a:endParaRPr>
          </a:p>
          <a:p>
            <a:pPr marL="0" indent="0">
              <a:buNone/>
            </a:pPr>
            <a:endParaRPr lang="en-GB" sz="4400" dirty="0">
              <a:latin typeface="Arial Rounded MT Bold" panose="020F0704030504030204" pitchFamily="34" charset="0"/>
            </a:endParaRPr>
          </a:p>
          <a:p>
            <a:pPr marL="0" indent="0">
              <a:buNone/>
            </a:pPr>
            <a:endParaRPr lang="en-GB" sz="3600" dirty="0">
              <a:latin typeface="Arial Rounded MT Bold" panose="020F0704030504030204" pitchFamily="34" charset="0"/>
            </a:endParaRPr>
          </a:p>
          <a:p>
            <a:pPr marL="0" indent="0">
              <a:buNone/>
            </a:pPr>
            <a:endParaRPr lang="en-GB" sz="3600" dirty="0">
              <a:latin typeface="Arial Rounded MT Bold" panose="020F0704030504030204" pitchFamily="34" charset="0"/>
            </a:endParaRPr>
          </a:p>
          <a:p>
            <a:r>
              <a:rPr lang="en-GB" sz="3600" dirty="0">
                <a:latin typeface="Arial Rounded MT Bold" panose="020F0704030504030204" pitchFamily="34" charset="0"/>
              </a:rPr>
              <a:t>÷ by 1,000 when converting M to KM.</a:t>
            </a:r>
          </a:p>
          <a:p>
            <a:endParaRPr lang="en-GB" sz="3600" dirty="0">
              <a:latin typeface="Arial Rounded MT Bold" panose="020F0704030504030204" pitchFamily="34" charset="0"/>
            </a:endParaRPr>
          </a:p>
          <a:p>
            <a:r>
              <a:rPr lang="en-GB" sz="3600" dirty="0">
                <a:latin typeface="Arial Rounded MT Bold" panose="020F0704030504030204" pitchFamily="34" charset="0"/>
              </a:rPr>
              <a:t>X by 1,000 when converting KM to M.</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5536" y="1412777"/>
            <a:ext cx="2809875" cy="1800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20136" y="1440842"/>
            <a:ext cx="3139491" cy="20109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075606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D1132DE-F451-5741-B01C-A00E17B906FF}"/>
              </a:ext>
            </a:extLst>
          </p:cNvPr>
          <p:cNvPicPr/>
          <p:nvPr/>
        </p:nvPicPr>
        <p:blipFill>
          <a:blip r:embed="rId3">
            <a:extLst>
              <a:ext uri="{28A0092B-C50C-407E-A947-70E740481C1C}">
                <a14:useLocalDpi xmlns:a14="http://schemas.microsoft.com/office/drawing/2010/main" val="0"/>
              </a:ext>
            </a:extLst>
          </a:blip>
          <a:stretch>
            <a:fillRect/>
          </a:stretch>
        </p:blipFill>
        <p:spPr>
          <a:xfrm>
            <a:off x="3359697" y="109690"/>
            <a:ext cx="5256583" cy="1231079"/>
          </a:xfrm>
          <a:prstGeom prst="rect">
            <a:avLst/>
          </a:prstGeom>
          <a:ln w="57150">
            <a:solidFill>
              <a:schemeClr val="tx1"/>
            </a:solidFill>
          </a:ln>
        </p:spPr>
      </p:pic>
      <p:pic>
        <p:nvPicPr>
          <p:cNvPr id="6" name="Picture 5">
            <a:extLst>
              <a:ext uri="{FF2B5EF4-FFF2-40B4-BE49-F238E27FC236}">
                <a16:creationId xmlns:a16="http://schemas.microsoft.com/office/drawing/2014/main" id="{BD1132DE-F451-5741-B01C-A00E17B906FF}"/>
              </a:ext>
            </a:extLst>
          </p:cNvPr>
          <p:cNvPicPr/>
          <p:nvPr/>
        </p:nvPicPr>
        <p:blipFill>
          <a:blip r:embed="rId3">
            <a:extLst>
              <a:ext uri="{28A0092B-C50C-407E-A947-70E740481C1C}">
                <a14:useLocalDpi xmlns:a14="http://schemas.microsoft.com/office/drawing/2010/main" val="0"/>
              </a:ext>
            </a:extLst>
          </a:blip>
          <a:stretch>
            <a:fillRect/>
          </a:stretch>
        </p:blipFill>
        <p:spPr>
          <a:xfrm>
            <a:off x="3359694" y="1844825"/>
            <a:ext cx="5256583" cy="1231079"/>
          </a:xfrm>
          <a:prstGeom prst="rect">
            <a:avLst/>
          </a:prstGeom>
          <a:ln w="57150">
            <a:solidFill>
              <a:schemeClr val="tx1"/>
            </a:solidFill>
          </a:ln>
        </p:spPr>
      </p:pic>
      <p:pic>
        <p:nvPicPr>
          <p:cNvPr id="7" name="Picture 6">
            <a:extLst>
              <a:ext uri="{FF2B5EF4-FFF2-40B4-BE49-F238E27FC236}">
                <a16:creationId xmlns:a16="http://schemas.microsoft.com/office/drawing/2014/main" id="{BD1132DE-F451-5741-B01C-A00E17B906FF}"/>
              </a:ext>
            </a:extLst>
          </p:cNvPr>
          <p:cNvPicPr/>
          <p:nvPr/>
        </p:nvPicPr>
        <p:blipFill>
          <a:blip r:embed="rId3">
            <a:extLst>
              <a:ext uri="{28A0092B-C50C-407E-A947-70E740481C1C}">
                <a14:useLocalDpi xmlns:a14="http://schemas.microsoft.com/office/drawing/2010/main" val="0"/>
              </a:ext>
            </a:extLst>
          </a:blip>
          <a:stretch>
            <a:fillRect/>
          </a:stretch>
        </p:blipFill>
        <p:spPr>
          <a:xfrm>
            <a:off x="3359695" y="3501009"/>
            <a:ext cx="5256583" cy="1231079"/>
          </a:xfrm>
          <a:prstGeom prst="rect">
            <a:avLst/>
          </a:prstGeom>
          <a:ln w="57150">
            <a:solidFill>
              <a:schemeClr val="tx1"/>
            </a:solidFill>
          </a:ln>
        </p:spPr>
      </p:pic>
      <p:pic>
        <p:nvPicPr>
          <p:cNvPr id="8" name="Picture 7">
            <a:extLst>
              <a:ext uri="{FF2B5EF4-FFF2-40B4-BE49-F238E27FC236}">
                <a16:creationId xmlns:a16="http://schemas.microsoft.com/office/drawing/2014/main" id="{BD1132DE-F451-5741-B01C-A00E17B906FF}"/>
              </a:ext>
            </a:extLst>
          </p:cNvPr>
          <p:cNvPicPr/>
          <p:nvPr/>
        </p:nvPicPr>
        <p:blipFill>
          <a:blip r:embed="rId3">
            <a:extLst>
              <a:ext uri="{28A0092B-C50C-407E-A947-70E740481C1C}">
                <a14:useLocalDpi xmlns:a14="http://schemas.microsoft.com/office/drawing/2010/main" val="0"/>
              </a:ext>
            </a:extLst>
          </a:blip>
          <a:stretch>
            <a:fillRect/>
          </a:stretch>
        </p:blipFill>
        <p:spPr>
          <a:xfrm>
            <a:off x="3359698" y="5222258"/>
            <a:ext cx="5256583" cy="1231079"/>
          </a:xfrm>
          <a:prstGeom prst="rect">
            <a:avLst/>
          </a:prstGeom>
          <a:ln w="57150">
            <a:solidFill>
              <a:schemeClr val="tx1"/>
            </a:solidFill>
          </a:ln>
        </p:spPr>
      </p:pic>
    </p:spTree>
    <p:extLst>
      <p:ext uri="{BB962C8B-B14F-4D97-AF65-F5344CB8AC3E}">
        <p14:creationId xmlns:p14="http://schemas.microsoft.com/office/powerpoint/2010/main" val="19403683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D1132DE-F451-5741-B01C-A00E17B906FF}"/>
              </a:ext>
            </a:extLst>
          </p:cNvPr>
          <p:cNvPicPr/>
          <p:nvPr/>
        </p:nvPicPr>
        <p:blipFill>
          <a:blip r:embed="rId3">
            <a:extLst>
              <a:ext uri="{28A0092B-C50C-407E-A947-70E740481C1C}">
                <a14:useLocalDpi xmlns:a14="http://schemas.microsoft.com/office/drawing/2010/main" val="0"/>
              </a:ext>
            </a:extLst>
          </a:blip>
          <a:stretch>
            <a:fillRect/>
          </a:stretch>
        </p:blipFill>
        <p:spPr>
          <a:xfrm>
            <a:off x="3359697" y="109690"/>
            <a:ext cx="5256583" cy="1231079"/>
          </a:xfrm>
          <a:prstGeom prst="rect">
            <a:avLst/>
          </a:prstGeom>
          <a:ln w="57150">
            <a:solidFill>
              <a:schemeClr val="tx1"/>
            </a:solidFill>
          </a:ln>
        </p:spPr>
      </p:pic>
      <p:pic>
        <p:nvPicPr>
          <p:cNvPr id="6" name="Picture 5">
            <a:extLst>
              <a:ext uri="{FF2B5EF4-FFF2-40B4-BE49-F238E27FC236}">
                <a16:creationId xmlns:a16="http://schemas.microsoft.com/office/drawing/2014/main" id="{BD1132DE-F451-5741-B01C-A00E17B906FF}"/>
              </a:ext>
            </a:extLst>
          </p:cNvPr>
          <p:cNvPicPr/>
          <p:nvPr/>
        </p:nvPicPr>
        <p:blipFill>
          <a:blip r:embed="rId3">
            <a:extLst>
              <a:ext uri="{28A0092B-C50C-407E-A947-70E740481C1C}">
                <a14:useLocalDpi xmlns:a14="http://schemas.microsoft.com/office/drawing/2010/main" val="0"/>
              </a:ext>
            </a:extLst>
          </a:blip>
          <a:stretch>
            <a:fillRect/>
          </a:stretch>
        </p:blipFill>
        <p:spPr>
          <a:xfrm>
            <a:off x="3359694" y="1844825"/>
            <a:ext cx="5256583" cy="1231079"/>
          </a:xfrm>
          <a:prstGeom prst="rect">
            <a:avLst/>
          </a:prstGeom>
          <a:ln w="57150">
            <a:solidFill>
              <a:schemeClr val="tx1"/>
            </a:solidFill>
          </a:ln>
        </p:spPr>
      </p:pic>
      <p:pic>
        <p:nvPicPr>
          <p:cNvPr id="7" name="Picture 6">
            <a:extLst>
              <a:ext uri="{FF2B5EF4-FFF2-40B4-BE49-F238E27FC236}">
                <a16:creationId xmlns:a16="http://schemas.microsoft.com/office/drawing/2014/main" id="{BD1132DE-F451-5741-B01C-A00E17B906FF}"/>
              </a:ext>
            </a:extLst>
          </p:cNvPr>
          <p:cNvPicPr/>
          <p:nvPr/>
        </p:nvPicPr>
        <p:blipFill>
          <a:blip r:embed="rId3">
            <a:extLst>
              <a:ext uri="{28A0092B-C50C-407E-A947-70E740481C1C}">
                <a14:useLocalDpi xmlns:a14="http://schemas.microsoft.com/office/drawing/2010/main" val="0"/>
              </a:ext>
            </a:extLst>
          </a:blip>
          <a:stretch>
            <a:fillRect/>
          </a:stretch>
        </p:blipFill>
        <p:spPr>
          <a:xfrm>
            <a:off x="3359695" y="3501009"/>
            <a:ext cx="5256583" cy="1231079"/>
          </a:xfrm>
          <a:prstGeom prst="rect">
            <a:avLst/>
          </a:prstGeom>
          <a:ln w="57150">
            <a:solidFill>
              <a:schemeClr val="tx1"/>
            </a:solidFill>
          </a:ln>
        </p:spPr>
      </p:pic>
      <p:pic>
        <p:nvPicPr>
          <p:cNvPr id="8" name="Picture 7">
            <a:extLst>
              <a:ext uri="{FF2B5EF4-FFF2-40B4-BE49-F238E27FC236}">
                <a16:creationId xmlns:a16="http://schemas.microsoft.com/office/drawing/2014/main" id="{BD1132DE-F451-5741-B01C-A00E17B906FF}"/>
              </a:ext>
            </a:extLst>
          </p:cNvPr>
          <p:cNvPicPr/>
          <p:nvPr/>
        </p:nvPicPr>
        <p:blipFill>
          <a:blip r:embed="rId3">
            <a:extLst>
              <a:ext uri="{28A0092B-C50C-407E-A947-70E740481C1C}">
                <a14:useLocalDpi xmlns:a14="http://schemas.microsoft.com/office/drawing/2010/main" val="0"/>
              </a:ext>
            </a:extLst>
          </a:blip>
          <a:stretch>
            <a:fillRect/>
          </a:stretch>
        </p:blipFill>
        <p:spPr>
          <a:xfrm>
            <a:off x="3359698" y="5222258"/>
            <a:ext cx="5256583" cy="1231079"/>
          </a:xfrm>
          <a:prstGeom prst="rect">
            <a:avLst/>
          </a:prstGeom>
          <a:ln w="57150">
            <a:solidFill>
              <a:schemeClr val="tx1"/>
            </a:solidFill>
          </a:ln>
        </p:spPr>
      </p:pic>
    </p:spTree>
    <p:extLst>
      <p:ext uri="{BB962C8B-B14F-4D97-AF65-F5344CB8AC3E}">
        <p14:creationId xmlns:p14="http://schemas.microsoft.com/office/powerpoint/2010/main" val="1832870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4084" y="201166"/>
            <a:ext cx="9601200" cy="1485900"/>
          </a:xfrm>
        </p:spPr>
        <p:txBody>
          <a:bodyPr>
            <a:noAutofit/>
          </a:bodyPr>
          <a:lstStyle/>
          <a:p>
            <a:r>
              <a:rPr lang="en-GB" sz="2000" dirty="0">
                <a:latin typeface="Arial Rounded MT Bold" panose="020F0704030504030204" pitchFamily="34" charset="0"/>
              </a:rPr>
              <a:t>Similar to last week’s last two lessons, we will be using a method we have learnt before to apply to the context of measurement. </a:t>
            </a:r>
          </a:p>
        </p:txBody>
      </p:sp>
      <p:sp>
        <p:nvSpPr>
          <p:cNvPr id="3" name="Content Placeholder 2"/>
          <p:cNvSpPr>
            <a:spLocks noGrp="1"/>
          </p:cNvSpPr>
          <p:nvPr>
            <p:ph idx="1"/>
          </p:nvPr>
        </p:nvSpPr>
        <p:spPr>
          <a:xfrm>
            <a:off x="3232484" y="2390274"/>
            <a:ext cx="4724400" cy="1250282"/>
          </a:xfrm>
        </p:spPr>
        <p:txBody>
          <a:bodyPr>
            <a:normAutofit fontScale="92500"/>
          </a:bodyPr>
          <a:lstStyle/>
          <a:p>
            <a:pPr marL="0" indent="0" algn="ctr">
              <a:buNone/>
            </a:pPr>
            <a:r>
              <a:rPr lang="en-GB" sz="6600" dirty="0">
                <a:latin typeface="Arial Rounded MT Bold" panose="020F0704030504030204" pitchFamily="34" charset="0"/>
              </a:rPr>
              <a:t>68 x 1,000=</a:t>
            </a:r>
          </a:p>
        </p:txBody>
      </p:sp>
      <p:pic>
        <p:nvPicPr>
          <p:cNvPr id="4" name="Picture 3">
            <a:extLst>
              <a:ext uri="{FF2B5EF4-FFF2-40B4-BE49-F238E27FC236}">
                <a16:creationId xmlns:a16="http://schemas.microsoft.com/office/drawing/2014/main" id="{BD1132DE-F451-5741-B01C-A00E17B906FF}"/>
              </a:ext>
            </a:extLst>
          </p:cNvPr>
          <p:cNvPicPr/>
          <p:nvPr/>
        </p:nvPicPr>
        <p:blipFill>
          <a:blip r:embed="rId2">
            <a:extLst>
              <a:ext uri="{28A0092B-C50C-407E-A947-70E740481C1C}">
                <a14:useLocalDpi xmlns:a14="http://schemas.microsoft.com/office/drawing/2010/main" val="0"/>
              </a:ext>
            </a:extLst>
          </a:blip>
          <a:stretch>
            <a:fillRect/>
          </a:stretch>
        </p:blipFill>
        <p:spPr>
          <a:xfrm>
            <a:off x="3257076" y="4205275"/>
            <a:ext cx="6997268" cy="1800000"/>
          </a:xfrm>
          <a:prstGeom prst="rect">
            <a:avLst/>
          </a:prstGeom>
        </p:spPr>
      </p:pic>
      <p:sp>
        <p:nvSpPr>
          <p:cNvPr id="5" name="Left Arrow 4">
            <a:extLst>
              <a:ext uri="{FF2B5EF4-FFF2-40B4-BE49-F238E27FC236}">
                <a16:creationId xmlns:a16="http://schemas.microsoft.com/office/drawing/2014/main" id="{F2D9AF53-634E-4B4C-91DA-B99598065C11}"/>
              </a:ext>
            </a:extLst>
          </p:cNvPr>
          <p:cNvSpPr/>
          <p:nvPr/>
        </p:nvSpPr>
        <p:spPr>
          <a:xfrm>
            <a:off x="10254344" y="4585911"/>
            <a:ext cx="1219199" cy="8763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EDA887A2-508D-2D44-8B3C-F07789742EB4}"/>
              </a:ext>
            </a:extLst>
          </p:cNvPr>
          <p:cNvSpPr txBox="1"/>
          <p:nvPr/>
        </p:nvSpPr>
        <p:spPr>
          <a:xfrm>
            <a:off x="10612890" y="4401245"/>
            <a:ext cx="1721305" cy="369332"/>
          </a:xfrm>
          <a:prstGeom prst="rect">
            <a:avLst/>
          </a:prstGeom>
          <a:noFill/>
        </p:spPr>
        <p:txBody>
          <a:bodyPr wrap="none" rtlCol="0">
            <a:spAutoFit/>
          </a:bodyPr>
          <a:lstStyle/>
          <a:p>
            <a:r>
              <a:rPr lang="en-US" dirty="0"/>
              <a:t>Place value grid</a:t>
            </a:r>
          </a:p>
        </p:txBody>
      </p:sp>
      <p:sp>
        <p:nvSpPr>
          <p:cNvPr id="7" name="TextBox 6">
            <a:extLst>
              <a:ext uri="{FF2B5EF4-FFF2-40B4-BE49-F238E27FC236}">
                <a16:creationId xmlns:a16="http://schemas.microsoft.com/office/drawing/2014/main" id="{5871969A-E79B-1345-BC7A-24B8C46BC235}"/>
              </a:ext>
            </a:extLst>
          </p:cNvPr>
          <p:cNvSpPr txBox="1"/>
          <p:nvPr/>
        </p:nvSpPr>
        <p:spPr>
          <a:xfrm>
            <a:off x="912638" y="2686516"/>
            <a:ext cx="2250477" cy="3970318"/>
          </a:xfrm>
          <a:prstGeom prst="rect">
            <a:avLst/>
          </a:prstGeom>
          <a:noFill/>
        </p:spPr>
        <p:txBody>
          <a:bodyPr wrap="square" rtlCol="0">
            <a:spAutoFit/>
          </a:bodyPr>
          <a:lstStyle/>
          <a:p>
            <a:r>
              <a:rPr lang="en-US" b="1" dirty="0"/>
              <a:t>Have a look at the number sentence that you have. </a:t>
            </a:r>
          </a:p>
          <a:p>
            <a:r>
              <a:rPr lang="en-US" b="1" dirty="0"/>
              <a:t>If we are multiplying are we getting bigger or smaller? </a:t>
            </a:r>
          </a:p>
          <a:p>
            <a:r>
              <a:rPr lang="en-US" b="1" dirty="0"/>
              <a:t>How many times are we getting bigger or smaller?  </a:t>
            </a:r>
          </a:p>
          <a:p>
            <a:r>
              <a:rPr lang="en-US" b="1" dirty="0"/>
              <a:t>The number sentence can answer both these questions.</a:t>
            </a:r>
          </a:p>
          <a:p>
            <a:endParaRPr lang="en-US" b="1" dirty="0"/>
          </a:p>
        </p:txBody>
      </p:sp>
      <p:sp>
        <p:nvSpPr>
          <p:cNvPr id="10" name="TextBox 9">
            <a:extLst>
              <a:ext uri="{FF2B5EF4-FFF2-40B4-BE49-F238E27FC236}">
                <a16:creationId xmlns:a16="http://schemas.microsoft.com/office/drawing/2014/main" id="{06560396-B557-EC4C-ACD5-B515BCA8AC4A}"/>
              </a:ext>
            </a:extLst>
          </p:cNvPr>
          <p:cNvSpPr txBox="1"/>
          <p:nvPr/>
        </p:nvSpPr>
        <p:spPr>
          <a:xfrm>
            <a:off x="7700211" y="1408805"/>
            <a:ext cx="4010526" cy="1477328"/>
          </a:xfrm>
          <a:prstGeom prst="rect">
            <a:avLst/>
          </a:prstGeom>
          <a:noFill/>
        </p:spPr>
        <p:txBody>
          <a:bodyPr wrap="square" rtlCol="0">
            <a:spAutoFit/>
          </a:bodyPr>
          <a:lstStyle/>
          <a:p>
            <a:r>
              <a:rPr lang="en-US" b="1" dirty="0"/>
              <a:t>Multiplying means that we are getting bigger so the place value grid we would move to the left.</a:t>
            </a:r>
          </a:p>
          <a:p>
            <a:r>
              <a:rPr lang="en-US" b="1" dirty="0"/>
              <a:t>If we are multiplying/dividing by 1,000 we would move three place value.</a:t>
            </a:r>
          </a:p>
        </p:txBody>
      </p:sp>
      <p:sp>
        <p:nvSpPr>
          <p:cNvPr id="12" name="TextBox 11">
            <a:extLst>
              <a:ext uri="{FF2B5EF4-FFF2-40B4-BE49-F238E27FC236}">
                <a16:creationId xmlns:a16="http://schemas.microsoft.com/office/drawing/2014/main" id="{D8DEBB60-29F3-1942-A659-261556566C0E}"/>
              </a:ext>
            </a:extLst>
          </p:cNvPr>
          <p:cNvSpPr txBox="1"/>
          <p:nvPr/>
        </p:nvSpPr>
        <p:spPr>
          <a:xfrm>
            <a:off x="6118036" y="5105275"/>
            <a:ext cx="425116" cy="584775"/>
          </a:xfrm>
          <a:prstGeom prst="rect">
            <a:avLst/>
          </a:prstGeom>
          <a:noFill/>
        </p:spPr>
        <p:txBody>
          <a:bodyPr wrap="none" rtlCol="0">
            <a:spAutoFit/>
          </a:bodyPr>
          <a:lstStyle/>
          <a:p>
            <a:r>
              <a:rPr lang="en-US" sz="3200" dirty="0"/>
              <a:t>6</a:t>
            </a:r>
          </a:p>
        </p:txBody>
      </p:sp>
      <p:sp>
        <p:nvSpPr>
          <p:cNvPr id="13" name="TextBox 12">
            <a:extLst>
              <a:ext uri="{FF2B5EF4-FFF2-40B4-BE49-F238E27FC236}">
                <a16:creationId xmlns:a16="http://schemas.microsoft.com/office/drawing/2014/main" id="{5A8292F2-70DC-DA45-9FDC-55DB86AACE09}"/>
              </a:ext>
            </a:extLst>
          </p:cNvPr>
          <p:cNvSpPr txBox="1"/>
          <p:nvPr/>
        </p:nvSpPr>
        <p:spPr>
          <a:xfrm>
            <a:off x="6967959" y="5105274"/>
            <a:ext cx="425116" cy="584775"/>
          </a:xfrm>
          <a:prstGeom prst="rect">
            <a:avLst/>
          </a:prstGeom>
          <a:noFill/>
        </p:spPr>
        <p:txBody>
          <a:bodyPr wrap="none" rtlCol="0">
            <a:spAutoFit/>
          </a:bodyPr>
          <a:lstStyle/>
          <a:p>
            <a:r>
              <a:rPr lang="en-US" sz="3200" dirty="0"/>
              <a:t>8</a:t>
            </a:r>
          </a:p>
        </p:txBody>
      </p:sp>
    </p:spTree>
    <p:extLst>
      <p:ext uri="{BB962C8B-B14F-4D97-AF65-F5344CB8AC3E}">
        <p14:creationId xmlns:p14="http://schemas.microsoft.com/office/powerpoint/2010/main" val="2663656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0" y="921418"/>
            <a:ext cx="6216316" cy="1250282"/>
          </a:xfrm>
        </p:spPr>
        <p:txBody>
          <a:bodyPr>
            <a:normAutofit fontScale="77500" lnSpcReduction="20000"/>
          </a:bodyPr>
          <a:lstStyle/>
          <a:p>
            <a:pPr marL="0" indent="0" algn="ctr">
              <a:buNone/>
            </a:pPr>
            <a:r>
              <a:rPr lang="en-GB" sz="6600" dirty="0">
                <a:latin typeface="Arial Rounded MT Bold" panose="020F0704030504030204" pitchFamily="34" charset="0"/>
              </a:rPr>
              <a:t>68 x 1,000 = 68,000</a:t>
            </a:r>
          </a:p>
        </p:txBody>
      </p:sp>
      <p:pic>
        <p:nvPicPr>
          <p:cNvPr id="4" name="Picture 3">
            <a:extLst>
              <a:ext uri="{FF2B5EF4-FFF2-40B4-BE49-F238E27FC236}">
                <a16:creationId xmlns:a16="http://schemas.microsoft.com/office/drawing/2014/main" id="{BD1132DE-F451-5741-B01C-A00E17B906FF}"/>
              </a:ext>
            </a:extLst>
          </p:cNvPr>
          <p:cNvPicPr/>
          <p:nvPr/>
        </p:nvPicPr>
        <p:blipFill>
          <a:blip r:embed="rId2">
            <a:extLst>
              <a:ext uri="{28A0092B-C50C-407E-A947-70E740481C1C}">
                <a14:useLocalDpi xmlns:a14="http://schemas.microsoft.com/office/drawing/2010/main" val="0"/>
              </a:ext>
            </a:extLst>
          </a:blip>
          <a:stretch>
            <a:fillRect/>
          </a:stretch>
        </p:blipFill>
        <p:spPr>
          <a:xfrm>
            <a:off x="3257076" y="4205275"/>
            <a:ext cx="6997268" cy="1800000"/>
          </a:xfrm>
          <a:prstGeom prst="rect">
            <a:avLst/>
          </a:prstGeom>
        </p:spPr>
      </p:pic>
      <p:sp>
        <p:nvSpPr>
          <p:cNvPr id="5" name="Left Arrow 4">
            <a:extLst>
              <a:ext uri="{FF2B5EF4-FFF2-40B4-BE49-F238E27FC236}">
                <a16:creationId xmlns:a16="http://schemas.microsoft.com/office/drawing/2014/main" id="{F2D9AF53-634E-4B4C-91DA-B99598065C11}"/>
              </a:ext>
            </a:extLst>
          </p:cNvPr>
          <p:cNvSpPr/>
          <p:nvPr/>
        </p:nvSpPr>
        <p:spPr>
          <a:xfrm>
            <a:off x="10254344" y="4585911"/>
            <a:ext cx="1219199" cy="8763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EDA887A2-508D-2D44-8B3C-F07789742EB4}"/>
              </a:ext>
            </a:extLst>
          </p:cNvPr>
          <p:cNvSpPr txBox="1"/>
          <p:nvPr/>
        </p:nvSpPr>
        <p:spPr>
          <a:xfrm>
            <a:off x="10612890" y="4401245"/>
            <a:ext cx="1721305" cy="369332"/>
          </a:xfrm>
          <a:prstGeom prst="rect">
            <a:avLst/>
          </a:prstGeom>
          <a:noFill/>
        </p:spPr>
        <p:txBody>
          <a:bodyPr wrap="none" rtlCol="0">
            <a:spAutoFit/>
          </a:bodyPr>
          <a:lstStyle/>
          <a:p>
            <a:r>
              <a:rPr lang="en-US" dirty="0"/>
              <a:t>Place value grid</a:t>
            </a:r>
          </a:p>
        </p:txBody>
      </p:sp>
      <p:sp>
        <p:nvSpPr>
          <p:cNvPr id="12" name="TextBox 11">
            <a:extLst>
              <a:ext uri="{FF2B5EF4-FFF2-40B4-BE49-F238E27FC236}">
                <a16:creationId xmlns:a16="http://schemas.microsoft.com/office/drawing/2014/main" id="{D8DEBB60-29F3-1942-A659-261556566C0E}"/>
              </a:ext>
            </a:extLst>
          </p:cNvPr>
          <p:cNvSpPr txBox="1"/>
          <p:nvPr/>
        </p:nvSpPr>
        <p:spPr>
          <a:xfrm>
            <a:off x="3512937" y="5024061"/>
            <a:ext cx="425116" cy="584775"/>
          </a:xfrm>
          <a:prstGeom prst="rect">
            <a:avLst/>
          </a:prstGeom>
          <a:noFill/>
        </p:spPr>
        <p:txBody>
          <a:bodyPr wrap="none" rtlCol="0">
            <a:spAutoFit/>
          </a:bodyPr>
          <a:lstStyle/>
          <a:p>
            <a:r>
              <a:rPr lang="en-US" sz="3200" dirty="0"/>
              <a:t>6</a:t>
            </a:r>
          </a:p>
        </p:txBody>
      </p:sp>
      <p:sp>
        <p:nvSpPr>
          <p:cNvPr id="13" name="TextBox 12">
            <a:extLst>
              <a:ext uri="{FF2B5EF4-FFF2-40B4-BE49-F238E27FC236}">
                <a16:creationId xmlns:a16="http://schemas.microsoft.com/office/drawing/2014/main" id="{5A8292F2-70DC-DA45-9FDC-55DB86AACE09}"/>
              </a:ext>
            </a:extLst>
          </p:cNvPr>
          <p:cNvSpPr txBox="1"/>
          <p:nvPr/>
        </p:nvSpPr>
        <p:spPr>
          <a:xfrm>
            <a:off x="4367381" y="5018922"/>
            <a:ext cx="425116" cy="584775"/>
          </a:xfrm>
          <a:prstGeom prst="rect">
            <a:avLst/>
          </a:prstGeom>
          <a:noFill/>
        </p:spPr>
        <p:txBody>
          <a:bodyPr wrap="none" rtlCol="0">
            <a:spAutoFit/>
          </a:bodyPr>
          <a:lstStyle/>
          <a:p>
            <a:r>
              <a:rPr lang="en-US" sz="3200" dirty="0"/>
              <a:t>8</a:t>
            </a:r>
          </a:p>
        </p:txBody>
      </p:sp>
      <p:sp>
        <p:nvSpPr>
          <p:cNvPr id="15" name="TextBox 14">
            <a:extLst>
              <a:ext uri="{FF2B5EF4-FFF2-40B4-BE49-F238E27FC236}">
                <a16:creationId xmlns:a16="http://schemas.microsoft.com/office/drawing/2014/main" id="{7592A3A6-C264-9E42-BDBB-0E4A832ADAE3}"/>
              </a:ext>
            </a:extLst>
          </p:cNvPr>
          <p:cNvSpPr txBox="1"/>
          <p:nvPr/>
        </p:nvSpPr>
        <p:spPr>
          <a:xfrm>
            <a:off x="6972324" y="5105275"/>
            <a:ext cx="425116" cy="584775"/>
          </a:xfrm>
          <a:prstGeom prst="rect">
            <a:avLst/>
          </a:prstGeom>
          <a:noFill/>
        </p:spPr>
        <p:txBody>
          <a:bodyPr wrap="none" rtlCol="0">
            <a:spAutoFit/>
          </a:bodyPr>
          <a:lstStyle/>
          <a:p>
            <a:r>
              <a:rPr lang="en-US" sz="3200" dirty="0"/>
              <a:t>0</a:t>
            </a:r>
          </a:p>
        </p:txBody>
      </p:sp>
      <p:sp>
        <p:nvSpPr>
          <p:cNvPr id="16" name="TextBox 15">
            <a:extLst>
              <a:ext uri="{FF2B5EF4-FFF2-40B4-BE49-F238E27FC236}">
                <a16:creationId xmlns:a16="http://schemas.microsoft.com/office/drawing/2014/main" id="{7F9A1CA2-AB1B-074F-99E8-3D9D76F6D057}"/>
              </a:ext>
            </a:extLst>
          </p:cNvPr>
          <p:cNvSpPr txBox="1"/>
          <p:nvPr/>
        </p:nvSpPr>
        <p:spPr>
          <a:xfrm>
            <a:off x="3879171" y="2547808"/>
            <a:ext cx="4858774" cy="1477328"/>
          </a:xfrm>
          <a:prstGeom prst="rect">
            <a:avLst/>
          </a:prstGeom>
          <a:noFill/>
        </p:spPr>
        <p:txBody>
          <a:bodyPr wrap="square" rtlCol="0">
            <a:spAutoFit/>
          </a:bodyPr>
          <a:lstStyle/>
          <a:p>
            <a:r>
              <a:rPr lang="en-US" b="1" dirty="0"/>
              <a:t>We have moved three to the left. </a:t>
            </a:r>
          </a:p>
          <a:p>
            <a:r>
              <a:rPr lang="en-US" b="1" dirty="0"/>
              <a:t>As you can see, I have added a 0 into the ones column, the tens and the hundreds. This acts as a place holder as we have no other number to put there and we cannot leave this value blank. </a:t>
            </a:r>
          </a:p>
        </p:txBody>
      </p:sp>
      <p:sp>
        <p:nvSpPr>
          <p:cNvPr id="18" name="TextBox 17">
            <a:extLst>
              <a:ext uri="{FF2B5EF4-FFF2-40B4-BE49-F238E27FC236}">
                <a16:creationId xmlns:a16="http://schemas.microsoft.com/office/drawing/2014/main" id="{A8319BA1-2377-164A-ACF2-F16F2082DF3F}"/>
              </a:ext>
            </a:extLst>
          </p:cNvPr>
          <p:cNvSpPr txBox="1"/>
          <p:nvPr/>
        </p:nvSpPr>
        <p:spPr>
          <a:xfrm>
            <a:off x="6188662" y="5079956"/>
            <a:ext cx="425116" cy="584775"/>
          </a:xfrm>
          <a:prstGeom prst="rect">
            <a:avLst/>
          </a:prstGeom>
          <a:noFill/>
        </p:spPr>
        <p:txBody>
          <a:bodyPr wrap="none" rtlCol="0">
            <a:spAutoFit/>
          </a:bodyPr>
          <a:lstStyle/>
          <a:p>
            <a:r>
              <a:rPr lang="en-US" sz="3200" dirty="0"/>
              <a:t>0</a:t>
            </a:r>
          </a:p>
        </p:txBody>
      </p:sp>
      <p:sp>
        <p:nvSpPr>
          <p:cNvPr id="11" name="TextBox 10">
            <a:extLst>
              <a:ext uri="{FF2B5EF4-FFF2-40B4-BE49-F238E27FC236}">
                <a16:creationId xmlns:a16="http://schemas.microsoft.com/office/drawing/2014/main" id="{75F6CFB4-87B6-6247-BDF3-E5865F9438BA}"/>
              </a:ext>
            </a:extLst>
          </p:cNvPr>
          <p:cNvSpPr txBox="1"/>
          <p:nvPr/>
        </p:nvSpPr>
        <p:spPr>
          <a:xfrm>
            <a:off x="5280673" y="5079955"/>
            <a:ext cx="425116" cy="584775"/>
          </a:xfrm>
          <a:prstGeom prst="rect">
            <a:avLst/>
          </a:prstGeom>
          <a:noFill/>
        </p:spPr>
        <p:txBody>
          <a:bodyPr wrap="none" rtlCol="0">
            <a:spAutoFit/>
          </a:bodyPr>
          <a:lstStyle/>
          <a:p>
            <a:r>
              <a:rPr lang="en-US" sz="3200" dirty="0"/>
              <a:t>0</a:t>
            </a:r>
          </a:p>
        </p:txBody>
      </p:sp>
    </p:spTree>
    <p:extLst>
      <p:ext uri="{BB962C8B-B14F-4D97-AF65-F5344CB8AC3E}">
        <p14:creationId xmlns:p14="http://schemas.microsoft.com/office/powerpoint/2010/main" val="2136052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Rounded MT Bold" panose="020F0704030504030204" pitchFamily="34" charset="0"/>
              </a:rPr>
              <a:t>What about this time?</a:t>
            </a:r>
          </a:p>
        </p:txBody>
      </p:sp>
      <p:sp>
        <p:nvSpPr>
          <p:cNvPr id="3" name="Content Placeholder 2"/>
          <p:cNvSpPr>
            <a:spLocks noGrp="1"/>
          </p:cNvSpPr>
          <p:nvPr>
            <p:ph idx="1"/>
          </p:nvPr>
        </p:nvSpPr>
        <p:spPr/>
        <p:txBody>
          <a:bodyPr>
            <a:normAutofit/>
          </a:bodyPr>
          <a:lstStyle/>
          <a:p>
            <a:pPr marL="0" indent="0" algn="ctr">
              <a:buNone/>
            </a:pPr>
            <a:r>
              <a:rPr lang="en-GB" sz="6600" dirty="0">
                <a:latin typeface="Arial Rounded MT Bold" panose="020F0704030504030204" pitchFamily="34" charset="0"/>
              </a:rPr>
              <a:t>12,561 ÷ 1,000</a:t>
            </a:r>
          </a:p>
        </p:txBody>
      </p:sp>
      <p:pic>
        <p:nvPicPr>
          <p:cNvPr id="4" name="Picture 3">
            <a:extLst>
              <a:ext uri="{FF2B5EF4-FFF2-40B4-BE49-F238E27FC236}">
                <a16:creationId xmlns:a16="http://schemas.microsoft.com/office/drawing/2014/main" id="{BD1132DE-F451-5741-B01C-A00E17B906FF}"/>
              </a:ext>
            </a:extLst>
          </p:cNvPr>
          <p:cNvPicPr/>
          <p:nvPr/>
        </p:nvPicPr>
        <p:blipFill>
          <a:blip r:embed="rId2">
            <a:extLst>
              <a:ext uri="{28A0092B-C50C-407E-A947-70E740481C1C}">
                <a14:useLocalDpi xmlns:a14="http://schemas.microsoft.com/office/drawing/2010/main" val="0"/>
              </a:ext>
            </a:extLst>
          </a:blip>
          <a:stretch>
            <a:fillRect/>
          </a:stretch>
        </p:blipFill>
        <p:spPr>
          <a:xfrm>
            <a:off x="1626818" y="3339600"/>
            <a:ext cx="8938363" cy="2889886"/>
          </a:xfrm>
          <a:prstGeom prst="rect">
            <a:avLst/>
          </a:prstGeom>
        </p:spPr>
      </p:pic>
      <p:sp>
        <p:nvSpPr>
          <p:cNvPr id="5" name="TextBox 4">
            <a:extLst>
              <a:ext uri="{FF2B5EF4-FFF2-40B4-BE49-F238E27FC236}">
                <a16:creationId xmlns:a16="http://schemas.microsoft.com/office/drawing/2014/main" id="{167647AA-7DFB-2B47-9A1B-BAE4AB1A5D49}"/>
              </a:ext>
            </a:extLst>
          </p:cNvPr>
          <p:cNvSpPr txBox="1"/>
          <p:nvPr/>
        </p:nvSpPr>
        <p:spPr>
          <a:xfrm>
            <a:off x="7333226" y="1248370"/>
            <a:ext cx="4858774" cy="923330"/>
          </a:xfrm>
          <a:prstGeom prst="rect">
            <a:avLst/>
          </a:prstGeom>
          <a:noFill/>
        </p:spPr>
        <p:txBody>
          <a:bodyPr wrap="square" rtlCol="0">
            <a:spAutoFit/>
          </a:bodyPr>
          <a:lstStyle/>
          <a:p>
            <a:r>
              <a:rPr lang="en-US" b="1" dirty="0"/>
              <a:t>Are we multiplying or dividing?</a:t>
            </a:r>
          </a:p>
          <a:p>
            <a:r>
              <a:rPr lang="en-US" b="1" dirty="0"/>
              <a:t>What are we multiplying or dividing by (means the amount of place values we are moving)</a:t>
            </a:r>
          </a:p>
        </p:txBody>
      </p:sp>
      <p:sp>
        <p:nvSpPr>
          <p:cNvPr id="6" name="TextBox 5">
            <a:extLst>
              <a:ext uri="{FF2B5EF4-FFF2-40B4-BE49-F238E27FC236}">
                <a16:creationId xmlns:a16="http://schemas.microsoft.com/office/drawing/2014/main" id="{F4F04C9B-28DB-624B-B433-647265861144}"/>
              </a:ext>
            </a:extLst>
          </p:cNvPr>
          <p:cNvSpPr txBox="1"/>
          <p:nvPr/>
        </p:nvSpPr>
        <p:spPr>
          <a:xfrm>
            <a:off x="3140153" y="4784543"/>
            <a:ext cx="425116" cy="584775"/>
          </a:xfrm>
          <a:prstGeom prst="rect">
            <a:avLst/>
          </a:prstGeom>
          <a:noFill/>
        </p:spPr>
        <p:txBody>
          <a:bodyPr wrap="none" rtlCol="0">
            <a:spAutoFit/>
          </a:bodyPr>
          <a:lstStyle/>
          <a:p>
            <a:r>
              <a:rPr lang="en-US" sz="3200" dirty="0"/>
              <a:t>2</a:t>
            </a:r>
          </a:p>
        </p:txBody>
      </p:sp>
      <p:sp>
        <p:nvSpPr>
          <p:cNvPr id="7" name="TextBox 6">
            <a:extLst>
              <a:ext uri="{FF2B5EF4-FFF2-40B4-BE49-F238E27FC236}">
                <a16:creationId xmlns:a16="http://schemas.microsoft.com/office/drawing/2014/main" id="{006C225F-A0C6-6849-A1C6-DCB7E7BF211B}"/>
              </a:ext>
            </a:extLst>
          </p:cNvPr>
          <p:cNvSpPr txBox="1"/>
          <p:nvPr/>
        </p:nvSpPr>
        <p:spPr>
          <a:xfrm>
            <a:off x="5503720" y="4749102"/>
            <a:ext cx="425116" cy="584775"/>
          </a:xfrm>
          <a:prstGeom prst="rect">
            <a:avLst/>
          </a:prstGeom>
          <a:noFill/>
        </p:spPr>
        <p:txBody>
          <a:bodyPr wrap="none" rtlCol="0">
            <a:spAutoFit/>
          </a:bodyPr>
          <a:lstStyle/>
          <a:p>
            <a:r>
              <a:rPr lang="en-US" sz="3200" dirty="0"/>
              <a:t>6</a:t>
            </a:r>
          </a:p>
        </p:txBody>
      </p:sp>
      <p:sp>
        <p:nvSpPr>
          <p:cNvPr id="8" name="TextBox 7">
            <a:extLst>
              <a:ext uri="{FF2B5EF4-FFF2-40B4-BE49-F238E27FC236}">
                <a16:creationId xmlns:a16="http://schemas.microsoft.com/office/drawing/2014/main" id="{CD54BEDD-C10F-1444-8F7C-322BE0A6D614}"/>
              </a:ext>
            </a:extLst>
          </p:cNvPr>
          <p:cNvSpPr txBox="1"/>
          <p:nvPr/>
        </p:nvSpPr>
        <p:spPr>
          <a:xfrm>
            <a:off x="6530414" y="4733059"/>
            <a:ext cx="425116" cy="584775"/>
          </a:xfrm>
          <a:prstGeom prst="rect">
            <a:avLst/>
          </a:prstGeom>
          <a:noFill/>
        </p:spPr>
        <p:txBody>
          <a:bodyPr wrap="none" rtlCol="0">
            <a:spAutoFit/>
          </a:bodyPr>
          <a:lstStyle/>
          <a:p>
            <a:r>
              <a:rPr lang="en-US" sz="3200" dirty="0"/>
              <a:t>1</a:t>
            </a:r>
          </a:p>
        </p:txBody>
      </p:sp>
      <p:sp>
        <p:nvSpPr>
          <p:cNvPr id="9" name="TextBox 8">
            <a:extLst>
              <a:ext uri="{FF2B5EF4-FFF2-40B4-BE49-F238E27FC236}">
                <a16:creationId xmlns:a16="http://schemas.microsoft.com/office/drawing/2014/main" id="{D1764738-94D8-714B-BF83-727A1D64A17A}"/>
              </a:ext>
            </a:extLst>
          </p:cNvPr>
          <p:cNvSpPr txBox="1"/>
          <p:nvPr/>
        </p:nvSpPr>
        <p:spPr>
          <a:xfrm>
            <a:off x="2113459" y="4749101"/>
            <a:ext cx="425116" cy="584775"/>
          </a:xfrm>
          <a:prstGeom prst="rect">
            <a:avLst/>
          </a:prstGeom>
          <a:noFill/>
        </p:spPr>
        <p:txBody>
          <a:bodyPr wrap="none" rtlCol="0">
            <a:spAutoFit/>
          </a:bodyPr>
          <a:lstStyle/>
          <a:p>
            <a:r>
              <a:rPr lang="en-US" sz="3200" dirty="0"/>
              <a:t>1</a:t>
            </a:r>
          </a:p>
        </p:txBody>
      </p:sp>
      <p:sp>
        <p:nvSpPr>
          <p:cNvPr id="10" name="TextBox 9">
            <a:extLst>
              <a:ext uri="{FF2B5EF4-FFF2-40B4-BE49-F238E27FC236}">
                <a16:creationId xmlns:a16="http://schemas.microsoft.com/office/drawing/2014/main" id="{81D89091-3752-7E49-9CC0-889AEF0C2B72}"/>
              </a:ext>
            </a:extLst>
          </p:cNvPr>
          <p:cNvSpPr txBox="1"/>
          <p:nvPr/>
        </p:nvSpPr>
        <p:spPr>
          <a:xfrm>
            <a:off x="4321936" y="4784543"/>
            <a:ext cx="425116" cy="584775"/>
          </a:xfrm>
          <a:prstGeom prst="rect">
            <a:avLst/>
          </a:prstGeom>
          <a:noFill/>
        </p:spPr>
        <p:txBody>
          <a:bodyPr wrap="none" rtlCol="0">
            <a:spAutoFit/>
          </a:bodyPr>
          <a:lstStyle/>
          <a:p>
            <a:r>
              <a:rPr lang="en-US" sz="3200" dirty="0"/>
              <a:t>5</a:t>
            </a:r>
          </a:p>
        </p:txBody>
      </p:sp>
    </p:spTree>
    <p:extLst>
      <p:ext uri="{BB962C8B-B14F-4D97-AF65-F5344CB8AC3E}">
        <p14:creationId xmlns:p14="http://schemas.microsoft.com/office/powerpoint/2010/main" val="2027727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16730" y="252291"/>
            <a:ext cx="9601200" cy="1205925"/>
          </a:xfrm>
        </p:spPr>
        <p:txBody>
          <a:bodyPr>
            <a:normAutofit fontScale="92500"/>
          </a:bodyPr>
          <a:lstStyle/>
          <a:p>
            <a:pPr marL="0" indent="0" algn="ctr">
              <a:buNone/>
            </a:pPr>
            <a:r>
              <a:rPr lang="en-GB" sz="6600" dirty="0">
                <a:latin typeface="Arial Rounded MT Bold" panose="020F0704030504030204" pitchFamily="34" charset="0"/>
              </a:rPr>
              <a:t>12,561 ÷ 1,000 = 12.561</a:t>
            </a:r>
          </a:p>
        </p:txBody>
      </p:sp>
      <p:pic>
        <p:nvPicPr>
          <p:cNvPr id="4" name="Picture 3">
            <a:extLst>
              <a:ext uri="{FF2B5EF4-FFF2-40B4-BE49-F238E27FC236}">
                <a16:creationId xmlns:a16="http://schemas.microsoft.com/office/drawing/2014/main" id="{BD1132DE-F451-5741-B01C-A00E17B906FF}"/>
              </a:ext>
            </a:extLst>
          </p:cNvPr>
          <p:cNvPicPr/>
          <p:nvPr/>
        </p:nvPicPr>
        <p:blipFill>
          <a:blip r:embed="rId2">
            <a:extLst>
              <a:ext uri="{28A0092B-C50C-407E-A947-70E740481C1C}">
                <a14:useLocalDpi xmlns:a14="http://schemas.microsoft.com/office/drawing/2010/main" val="0"/>
              </a:ext>
            </a:extLst>
          </a:blip>
          <a:stretch>
            <a:fillRect/>
          </a:stretch>
        </p:blipFill>
        <p:spPr>
          <a:xfrm>
            <a:off x="1882037" y="3221178"/>
            <a:ext cx="8938363" cy="2889886"/>
          </a:xfrm>
          <a:prstGeom prst="rect">
            <a:avLst/>
          </a:prstGeom>
        </p:spPr>
      </p:pic>
      <p:sp>
        <p:nvSpPr>
          <p:cNvPr id="8" name="TextBox 7">
            <a:extLst>
              <a:ext uri="{FF2B5EF4-FFF2-40B4-BE49-F238E27FC236}">
                <a16:creationId xmlns:a16="http://schemas.microsoft.com/office/drawing/2014/main" id="{45E8BD41-7AA8-A742-97CA-86B14895B6DF}"/>
              </a:ext>
            </a:extLst>
          </p:cNvPr>
          <p:cNvSpPr txBox="1"/>
          <p:nvPr/>
        </p:nvSpPr>
        <p:spPr>
          <a:xfrm>
            <a:off x="5670884" y="4815009"/>
            <a:ext cx="425116" cy="584775"/>
          </a:xfrm>
          <a:prstGeom prst="rect">
            <a:avLst/>
          </a:prstGeom>
          <a:noFill/>
        </p:spPr>
        <p:txBody>
          <a:bodyPr wrap="none" rtlCol="0">
            <a:spAutoFit/>
          </a:bodyPr>
          <a:lstStyle/>
          <a:p>
            <a:r>
              <a:rPr lang="en-US" sz="3200" dirty="0"/>
              <a:t>1</a:t>
            </a:r>
          </a:p>
        </p:txBody>
      </p:sp>
      <p:sp>
        <p:nvSpPr>
          <p:cNvPr id="9" name="TextBox 8">
            <a:extLst>
              <a:ext uri="{FF2B5EF4-FFF2-40B4-BE49-F238E27FC236}">
                <a16:creationId xmlns:a16="http://schemas.microsoft.com/office/drawing/2014/main" id="{F3386BBA-8050-2841-AF9F-D6D8BD6050C9}"/>
              </a:ext>
            </a:extLst>
          </p:cNvPr>
          <p:cNvSpPr txBox="1"/>
          <p:nvPr/>
        </p:nvSpPr>
        <p:spPr>
          <a:xfrm>
            <a:off x="6738962" y="4815009"/>
            <a:ext cx="425116" cy="584775"/>
          </a:xfrm>
          <a:prstGeom prst="rect">
            <a:avLst/>
          </a:prstGeom>
          <a:noFill/>
        </p:spPr>
        <p:txBody>
          <a:bodyPr wrap="none" rtlCol="0">
            <a:spAutoFit/>
          </a:bodyPr>
          <a:lstStyle/>
          <a:p>
            <a:r>
              <a:rPr lang="en-US" sz="3200" dirty="0"/>
              <a:t>2</a:t>
            </a:r>
          </a:p>
        </p:txBody>
      </p:sp>
      <p:sp>
        <p:nvSpPr>
          <p:cNvPr id="10" name="TextBox 9">
            <a:extLst>
              <a:ext uri="{FF2B5EF4-FFF2-40B4-BE49-F238E27FC236}">
                <a16:creationId xmlns:a16="http://schemas.microsoft.com/office/drawing/2014/main" id="{2A716268-5A54-0E48-BD8D-E08871394E06}"/>
              </a:ext>
            </a:extLst>
          </p:cNvPr>
          <p:cNvSpPr txBox="1"/>
          <p:nvPr/>
        </p:nvSpPr>
        <p:spPr>
          <a:xfrm>
            <a:off x="7807040" y="4815009"/>
            <a:ext cx="425116" cy="584775"/>
          </a:xfrm>
          <a:prstGeom prst="rect">
            <a:avLst/>
          </a:prstGeom>
          <a:noFill/>
        </p:spPr>
        <p:txBody>
          <a:bodyPr wrap="none" rtlCol="0">
            <a:spAutoFit/>
          </a:bodyPr>
          <a:lstStyle/>
          <a:p>
            <a:r>
              <a:rPr lang="en-US" sz="3200" dirty="0"/>
              <a:t>5</a:t>
            </a:r>
          </a:p>
        </p:txBody>
      </p:sp>
      <p:sp>
        <p:nvSpPr>
          <p:cNvPr id="11" name="TextBox 10">
            <a:extLst>
              <a:ext uri="{FF2B5EF4-FFF2-40B4-BE49-F238E27FC236}">
                <a16:creationId xmlns:a16="http://schemas.microsoft.com/office/drawing/2014/main" id="{3EDDCE75-28DC-4E48-A523-63B591939A03}"/>
              </a:ext>
            </a:extLst>
          </p:cNvPr>
          <p:cNvSpPr txBox="1"/>
          <p:nvPr/>
        </p:nvSpPr>
        <p:spPr>
          <a:xfrm>
            <a:off x="3005161" y="1739532"/>
            <a:ext cx="6224337" cy="1200329"/>
          </a:xfrm>
          <a:prstGeom prst="rect">
            <a:avLst/>
          </a:prstGeom>
          <a:noFill/>
        </p:spPr>
        <p:txBody>
          <a:bodyPr wrap="square" rtlCol="0">
            <a:spAutoFit/>
          </a:bodyPr>
          <a:lstStyle/>
          <a:p>
            <a:r>
              <a:rPr lang="en-US" b="1" dirty="0"/>
              <a:t>As you can see, we are dividing this means now we are moving to the right because we are getting smaller.</a:t>
            </a:r>
          </a:p>
          <a:p>
            <a:r>
              <a:rPr lang="en-US" b="1" dirty="0"/>
              <a:t>We are dividing by 1,000 so we are moving three place values to the right.</a:t>
            </a:r>
          </a:p>
        </p:txBody>
      </p:sp>
      <p:sp>
        <p:nvSpPr>
          <p:cNvPr id="12" name="TextBox 11">
            <a:extLst>
              <a:ext uri="{FF2B5EF4-FFF2-40B4-BE49-F238E27FC236}">
                <a16:creationId xmlns:a16="http://schemas.microsoft.com/office/drawing/2014/main" id="{40193AC1-E7A9-F345-A516-E76AF086B7F9}"/>
              </a:ext>
            </a:extLst>
          </p:cNvPr>
          <p:cNvSpPr txBox="1"/>
          <p:nvPr/>
        </p:nvSpPr>
        <p:spPr>
          <a:xfrm>
            <a:off x="9884847" y="4815009"/>
            <a:ext cx="425116" cy="584775"/>
          </a:xfrm>
          <a:prstGeom prst="rect">
            <a:avLst/>
          </a:prstGeom>
          <a:noFill/>
        </p:spPr>
        <p:txBody>
          <a:bodyPr wrap="none" rtlCol="0">
            <a:spAutoFit/>
          </a:bodyPr>
          <a:lstStyle/>
          <a:p>
            <a:r>
              <a:rPr lang="en-US" sz="3200" dirty="0"/>
              <a:t>1</a:t>
            </a:r>
          </a:p>
        </p:txBody>
      </p:sp>
      <p:sp>
        <p:nvSpPr>
          <p:cNvPr id="13" name="TextBox 12">
            <a:extLst>
              <a:ext uri="{FF2B5EF4-FFF2-40B4-BE49-F238E27FC236}">
                <a16:creationId xmlns:a16="http://schemas.microsoft.com/office/drawing/2014/main" id="{2C335205-F528-6E47-8578-E5A2401286F8}"/>
              </a:ext>
            </a:extLst>
          </p:cNvPr>
          <p:cNvSpPr txBox="1"/>
          <p:nvPr/>
        </p:nvSpPr>
        <p:spPr>
          <a:xfrm>
            <a:off x="8875118" y="4811562"/>
            <a:ext cx="425116" cy="584775"/>
          </a:xfrm>
          <a:prstGeom prst="rect">
            <a:avLst/>
          </a:prstGeom>
          <a:noFill/>
        </p:spPr>
        <p:txBody>
          <a:bodyPr wrap="none" rtlCol="0">
            <a:spAutoFit/>
          </a:bodyPr>
          <a:lstStyle/>
          <a:p>
            <a:r>
              <a:rPr lang="en-US" sz="3200" dirty="0"/>
              <a:t>6</a:t>
            </a:r>
          </a:p>
        </p:txBody>
      </p:sp>
    </p:spTree>
    <p:extLst>
      <p:ext uri="{BB962C8B-B14F-4D97-AF65-F5344CB8AC3E}">
        <p14:creationId xmlns:p14="http://schemas.microsoft.com/office/powerpoint/2010/main" val="19201309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1143000"/>
          </a:xfrm>
        </p:spPr>
        <p:txBody>
          <a:bodyPr>
            <a:noAutofit/>
          </a:bodyPr>
          <a:lstStyle/>
          <a:p>
            <a:r>
              <a:rPr lang="en-GB" sz="3600" dirty="0">
                <a:latin typeface="Arial Rounded MT Bold" panose="020F0704030504030204" pitchFamily="34" charset="0"/>
              </a:rPr>
              <a:t>We need to convert between these two measurements when comparing!</a:t>
            </a:r>
          </a:p>
        </p:txBody>
      </p:sp>
      <p:graphicFrame>
        <p:nvGraphicFramePr>
          <p:cNvPr id="4" name="Content Placeholder 3"/>
          <p:cNvGraphicFramePr>
            <a:graphicFrameLocks noGrp="1"/>
          </p:cNvGraphicFramePr>
          <p:nvPr>
            <p:ph idx="1"/>
          </p:nvPr>
        </p:nvGraphicFramePr>
        <p:xfrm>
          <a:off x="1703512" y="1484784"/>
          <a:ext cx="8784976" cy="5212080"/>
        </p:xfrm>
        <a:graphic>
          <a:graphicData uri="http://schemas.openxmlformats.org/drawingml/2006/table">
            <a:tbl>
              <a:tblPr firstRow="1" bandRow="1">
                <a:tableStyleId>{5C22544A-7EE6-4342-B048-85BDC9FD1C3A}</a:tableStyleId>
              </a:tblPr>
              <a:tblGrid>
                <a:gridCol w="2196244">
                  <a:extLst>
                    <a:ext uri="{9D8B030D-6E8A-4147-A177-3AD203B41FA5}">
                      <a16:colId xmlns:a16="http://schemas.microsoft.com/office/drawing/2014/main" val="20000"/>
                    </a:ext>
                  </a:extLst>
                </a:gridCol>
                <a:gridCol w="2196244">
                  <a:extLst>
                    <a:ext uri="{9D8B030D-6E8A-4147-A177-3AD203B41FA5}">
                      <a16:colId xmlns:a16="http://schemas.microsoft.com/office/drawing/2014/main" val="20001"/>
                    </a:ext>
                  </a:extLst>
                </a:gridCol>
                <a:gridCol w="2196244">
                  <a:extLst>
                    <a:ext uri="{9D8B030D-6E8A-4147-A177-3AD203B41FA5}">
                      <a16:colId xmlns:a16="http://schemas.microsoft.com/office/drawing/2014/main" val="20002"/>
                    </a:ext>
                  </a:extLst>
                </a:gridCol>
                <a:gridCol w="2196244">
                  <a:extLst>
                    <a:ext uri="{9D8B030D-6E8A-4147-A177-3AD203B41FA5}">
                      <a16:colId xmlns:a16="http://schemas.microsoft.com/office/drawing/2014/main" val="20003"/>
                    </a:ext>
                  </a:extLst>
                </a:gridCol>
              </a:tblGrid>
              <a:tr h="370840">
                <a:tc>
                  <a:txBody>
                    <a:bodyPr/>
                    <a:lstStyle/>
                    <a:p>
                      <a:pPr algn="ctr"/>
                      <a:r>
                        <a:rPr lang="en-GB" sz="8000" b="0" dirty="0">
                          <a:solidFill>
                            <a:schemeClr val="tx1"/>
                          </a:solidFill>
                          <a:latin typeface="Arial Rounded MT Bold" panose="020F0704030504030204" pitchFamily="34" charset="0"/>
                        </a:rPr>
                        <a:t>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8000" b="0" dirty="0">
                          <a:solidFill>
                            <a:schemeClr val="tx1"/>
                          </a:solidFill>
                          <a:latin typeface="Arial Rounded MT Bold" panose="020F0704030504030204" pitchFamily="34" charset="0"/>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8000" b="0" dirty="0">
                          <a:solidFill>
                            <a:schemeClr val="tx1"/>
                          </a:solidFill>
                          <a:latin typeface="Arial Rounded MT Bold" panose="020F0704030504030204" pitchFamily="34" charset="0"/>
                        </a:rPr>
                        <a:t>KM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5400" b="0" dirty="0">
                          <a:solidFill>
                            <a:schemeClr val="tx1"/>
                          </a:solidFill>
                          <a:latin typeface="Arial Rounded MT Bold" panose="020F0704030504030204" pitchFamily="34" charset="0"/>
                        </a:rPr>
                        <a:t>÷ 1,000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algn="ctr"/>
                      <a:r>
                        <a:rPr lang="en-GB" sz="8000" b="0" dirty="0">
                          <a:solidFill>
                            <a:schemeClr val="tx1"/>
                          </a:solidFill>
                          <a:latin typeface="Arial Rounded MT Bold" panose="020F0704030504030204" pitchFamily="34" charset="0"/>
                        </a:rPr>
                        <a:t>KM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8000" b="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8000" b="0" dirty="0">
                          <a:solidFill>
                            <a:schemeClr val="tx1"/>
                          </a:solidFill>
                          <a:latin typeface="Arial Rounded MT Bold" panose="020F0704030504030204" pitchFamily="34" charset="0"/>
                        </a:rPr>
                        <a:t>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5400" b="0" dirty="0">
                          <a:solidFill>
                            <a:schemeClr val="tx1"/>
                          </a:solidFill>
                          <a:latin typeface="Arial Rounded MT Bold" panose="020F0704030504030204" pitchFamily="34" charset="0"/>
                        </a:rPr>
                        <a:t>X 1,000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gridSpan="4">
                  <a:txBody>
                    <a:bodyPr/>
                    <a:lstStyle/>
                    <a:p>
                      <a:pPr algn="ctr"/>
                      <a:r>
                        <a:rPr lang="en-GB" sz="5400" b="0" dirty="0">
                          <a:solidFill>
                            <a:schemeClr val="tx1"/>
                          </a:solidFill>
                          <a:latin typeface="Arial Rounded MT Bold" panose="020F0704030504030204" pitchFamily="34" charset="0"/>
                        </a:rPr>
                        <a:t>1,000M</a:t>
                      </a:r>
                      <a:r>
                        <a:rPr lang="en-GB" sz="5400" b="0" baseline="0" dirty="0">
                          <a:solidFill>
                            <a:schemeClr val="tx1"/>
                          </a:solidFill>
                          <a:latin typeface="Arial Rounded MT Bold" panose="020F0704030504030204" pitchFamily="34" charset="0"/>
                        </a:rPr>
                        <a:t> = 1KM</a:t>
                      </a:r>
                    </a:p>
                    <a:p>
                      <a:pPr algn="ctr"/>
                      <a:r>
                        <a:rPr lang="en-GB" sz="5400" b="0" baseline="0" dirty="0">
                          <a:solidFill>
                            <a:schemeClr val="tx1"/>
                          </a:solidFill>
                          <a:latin typeface="Arial Rounded MT Bold" panose="020F0704030504030204" pitchFamily="34" charset="0"/>
                        </a:rPr>
                        <a:t>1kM = 1,000CM</a:t>
                      </a:r>
                      <a:endParaRPr lang="en-GB" sz="5400" b="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2"/>
                  </a:ext>
                </a:extLst>
              </a:tr>
            </a:tbl>
          </a:graphicData>
        </a:graphic>
      </p:graphicFrame>
      <p:sp>
        <p:nvSpPr>
          <p:cNvPr id="5" name="Right Arrow 4"/>
          <p:cNvSpPr/>
          <p:nvPr/>
        </p:nvSpPr>
        <p:spPr>
          <a:xfrm>
            <a:off x="3575720" y="1922344"/>
            <a:ext cx="2664296"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ight Arrow 5"/>
          <p:cNvSpPr/>
          <p:nvPr/>
        </p:nvSpPr>
        <p:spPr>
          <a:xfrm>
            <a:off x="3647728" y="3616473"/>
            <a:ext cx="2664296"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829610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7076" y="545817"/>
            <a:ext cx="5654842" cy="1244266"/>
          </a:xfrm>
        </p:spPr>
        <p:txBody>
          <a:bodyPr>
            <a:normAutofit/>
          </a:bodyPr>
          <a:lstStyle/>
          <a:p>
            <a:pPr marL="0" indent="0" algn="ctr">
              <a:buNone/>
            </a:pPr>
            <a:r>
              <a:rPr lang="en-GB" sz="6600" dirty="0">
                <a:latin typeface="Arial Rounded MT Bold" panose="020F0704030504030204" pitchFamily="34" charset="0"/>
              </a:rPr>
              <a:t>78km into m </a:t>
            </a:r>
          </a:p>
        </p:txBody>
      </p:sp>
      <p:pic>
        <p:nvPicPr>
          <p:cNvPr id="4" name="Picture 3">
            <a:extLst>
              <a:ext uri="{FF2B5EF4-FFF2-40B4-BE49-F238E27FC236}">
                <a16:creationId xmlns:a16="http://schemas.microsoft.com/office/drawing/2014/main" id="{BD1132DE-F451-5741-B01C-A00E17B906FF}"/>
              </a:ext>
            </a:extLst>
          </p:cNvPr>
          <p:cNvPicPr/>
          <p:nvPr/>
        </p:nvPicPr>
        <p:blipFill>
          <a:blip r:embed="rId2">
            <a:extLst>
              <a:ext uri="{28A0092B-C50C-407E-A947-70E740481C1C}">
                <a14:useLocalDpi xmlns:a14="http://schemas.microsoft.com/office/drawing/2010/main" val="0"/>
              </a:ext>
            </a:extLst>
          </a:blip>
          <a:stretch>
            <a:fillRect/>
          </a:stretch>
        </p:blipFill>
        <p:spPr>
          <a:xfrm>
            <a:off x="3010979" y="4207396"/>
            <a:ext cx="6997268" cy="1800000"/>
          </a:xfrm>
          <a:prstGeom prst="rect">
            <a:avLst/>
          </a:prstGeom>
        </p:spPr>
      </p:pic>
      <p:sp>
        <p:nvSpPr>
          <p:cNvPr id="5" name="Left Arrow 4">
            <a:extLst>
              <a:ext uri="{FF2B5EF4-FFF2-40B4-BE49-F238E27FC236}">
                <a16:creationId xmlns:a16="http://schemas.microsoft.com/office/drawing/2014/main" id="{F2D9AF53-634E-4B4C-91DA-B99598065C11}"/>
              </a:ext>
            </a:extLst>
          </p:cNvPr>
          <p:cNvSpPr/>
          <p:nvPr/>
        </p:nvSpPr>
        <p:spPr>
          <a:xfrm>
            <a:off x="10254344" y="4585911"/>
            <a:ext cx="1219199" cy="8763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EDA887A2-508D-2D44-8B3C-F07789742EB4}"/>
              </a:ext>
            </a:extLst>
          </p:cNvPr>
          <p:cNvSpPr txBox="1"/>
          <p:nvPr/>
        </p:nvSpPr>
        <p:spPr>
          <a:xfrm>
            <a:off x="10612890" y="4401245"/>
            <a:ext cx="1721305" cy="369332"/>
          </a:xfrm>
          <a:prstGeom prst="rect">
            <a:avLst/>
          </a:prstGeom>
          <a:noFill/>
        </p:spPr>
        <p:txBody>
          <a:bodyPr wrap="none" rtlCol="0">
            <a:spAutoFit/>
          </a:bodyPr>
          <a:lstStyle/>
          <a:p>
            <a:r>
              <a:rPr lang="en-US" dirty="0"/>
              <a:t>Place value grid</a:t>
            </a:r>
          </a:p>
        </p:txBody>
      </p:sp>
      <p:sp>
        <p:nvSpPr>
          <p:cNvPr id="2" name="TextBox 1">
            <a:extLst>
              <a:ext uri="{FF2B5EF4-FFF2-40B4-BE49-F238E27FC236}">
                <a16:creationId xmlns:a16="http://schemas.microsoft.com/office/drawing/2014/main" id="{C0F0AEC2-1146-FE41-A293-1C3FD053B9F3}"/>
              </a:ext>
            </a:extLst>
          </p:cNvPr>
          <p:cNvSpPr txBox="1"/>
          <p:nvPr/>
        </p:nvSpPr>
        <p:spPr>
          <a:xfrm>
            <a:off x="907547" y="1796147"/>
            <a:ext cx="6751173" cy="1477328"/>
          </a:xfrm>
          <a:prstGeom prst="rect">
            <a:avLst/>
          </a:prstGeom>
          <a:noFill/>
        </p:spPr>
        <p:txBody>
          <a:bodyPr wrap="square" rtlCol="0">
            <a:spAutoFit/>
          </a:bodyPr>
          <a:lstStyle/>
          <a:p>
            <a:r>
              <a:rPr lang="en-US" b="1" dirty="0"/>
              <a:t>From the question, you can see that we need to convert from a km to a m. On the table to the right, it will guide you to whether you are multiplying or dividing. </a:t>
            </a:r>
          </a:p>
          <a:p>
            <a:endParaRPr lang="en-US" b="1" dirty="0"/>
          </a:p>
          <a:p>
            <a:r>
              <a:rPr lang="en-US" b="1" dirty="0"/>
              <a:t>KM to M = x1,000</a:t>
            </a:r>
          </a:p>
        </p:txBody>
      </p:sp>
      <p:sp>
        <p:nvSpPr>
          <p:cNvPr id="14" name="TextBox 13">
            <a:extLst>
              <a:ext uri="{FF2B5EF4-FFF2-40B4-BE49-F238E27FC236}">
                <a16:creationId xmlns:a16="http://schemas.microsoft.com/office/drawing/2014/main" id="{B19A7464-BA65-C548-99BD-113E5FE92B2F}"/>
              </a:ext>
            </a:extLst>
          </p:cNvPr>
          <p:cNvSpPr txBox="1"/>
          <p:nvPr/>
        </p:nvSpPr>
        <p:spPr>
          <a:xfrm>
            <a:off x="6084497" y="5079263"/>
            <a:ext cx="425116" cy="584775"/>
          </a:xfrm>
          <a:prstGeom prst="rect">
            <a:avLst/>
          </a:prstGeom>
          <a:noFill/>
        </p:spPr>
        <p:txBody>
          <a:bodyPr wrap="none" rtlCol="0">
            <a:spAutoFit/>
          </a:bodyPr>
          <a:lstStyle/>
          <a:p>
            <a:r>
              <a:rPr lang="en-US" sz="3200" dirty="0"/>
              <a:t>7</a:t>
            </a:r>
          </a:p>
        </p:txBody>
      </p:sp>
      <p:sp>
        <p:nvSpPr>
          <p:cNvPr id="17" name="TextBox 16">
            <a:extLst>
              <a:ext uri="{FF2B5EF4-FFF2-40B4-BE49-F238E27FC236}">
                <a16:creationId xmlns:a16="http://schemas.microsoft.com/office/drawing/2014/main" id="{E1028E6E-6720-F844-A7A3-135876004029}"/>
              </a:ext>
            </a:extLst>
          </p:cNvPr>
          <p:cNvSpPr txBox="1"/>
          <p:nvPr/>
        </p:nvSpPr>
        <p:spPr>
          <a:xfrm>
            <a:off x="6727381" y="5042985"/>
            <a:ext cx="425116" cy="584775"/>
          </a:xfrm>
          <a:prstGeom prst="rect">
            <a:avLst/>
          </a:prstGeom>
          <a:noFill/>
        </p:spPr>
        <p:txBody>
          <a:bodyPr wrap="none" rtlCol="0">
            <a:spAutoFit/>
          </a:bodyPr>
          <a:lstStyle/>
          <a:p>
            <a:r>
              <a:rPr lang="en-US" sz="3200" dirty="0"/>
              <a:t>8</a:t>
            </a:r>
          </a:p>
        </p:txBody>
      </p:sp>
      <p:graphicFrame>
        <p:nvGraphicFramePr>
          <p:cNvPr id="10" name="Content Placeholder 3">
            <a:extLst>
              <a:ext uri="{FF2B5EF4-FFF2-40B4-BE49-F238E27FC236}">
                <a16:creationId xmlns:a16="http://schemas.microsoft.com/office/drawing/2014/main" id="{D7AB103D-7CEE-EF41-8E27-B057459922A2}"/>
              </a:ext>
            </a:extLst>
          </p:cNvPr>
          <p:cNvGraphicFramePr>
            <a:graphicFrameLocks/>
          </p:cNvGraphicFramePr>
          <p:nvPr>
            <p:extLst>
              <p:ext uri="{D42A27DB-BD31-4B8C-83A1-F6EECF244321}">
                <p14:modId xmlns:p14="http://schemas.microsoft.com/office/powerpoint/2010/main" val="3804276652"/>
              </p:ext>
            </p:extLst>
          </p:nvPr>
        </p:nvGraphicFramePr>
        <p:xfrm>
          <a:off x="7608567" y="1611110"/>
          <a:ext cx="4517264" cy="2336856"/>
        </p:xfrm>
        <a:graphic>
          <a:graphicData uri="http://schemas.openxmlformats.org/drawingml/2006/table">
            <a:tbl>
              <a:tblPr firstRow="1" bandRow="1">
                <a:tableStyleId>{5C22544A-7EE6-4342-B048-85BDC9FD1C3A}</a:tableStyleId>
              </a:tblPr>
              <a:tblGrid>
                <a:gridCol w="1129316">
                  <a:extLst>
                    <a:ext uri="{9D8B030D-6E8A-4147-A177-3AD203B41FA5}">
                      <a16:colId xmlns:a16="http://schemas.microsoft.com/office/drawing/2014/main" val="20000"/>
                    </a:ext>
                  </a:extLst>
                </a:gridCol>
                <a:gridCol w="1129316">
                  <a:extLst>
                    <a:ext uri="{9D8B030D-6E8A-4147-A177-3AD203B41FA5}">
                      <a16:colId xmlns:a16="http://schemas.microsoft.com/office/drawing/2014/main" val="20001"/>
                    </a:ext>
                  </a:extLst>
                </a:gridCol>
                <a:gridCol w="1129316">
                  <a:extLst>
                    <a:ext uri="{9D8B030D-6E8A-4147-A177-3AD203B41FA5}">
                      <a16:colId xmlns:a16="http://schemas.microsoft.com/office/drawing/2014/main" val="20002"/>
                    </a:ext>
                  </a:extLst>
                </a:gridCol>
                <a:gridCol w="1129316">
                  <a:extLst>
                    <a:ext uri="{9D8B030D-6E8A-4147-A177-3AD203B41FA5}">
                      <a16:colId xmlns:a16="http://schemas.microsoft.com/office/drawing/2014/main" val="20003"/>
                    </a:ext>
                  </a:extLst>
                </a:gridCol>
              </a:tblGrid>
              <a:tr h="778952">
                <a:tc>
                  <a:txBody>
                    <a:bodyPr/>
                    <a:lstStyle/>
                    <a:p>
                      <a:pPr algn="ctr"/>
                      <a:r>
                        <a:rPr lang="en-GB" sz="3600" b="0" dirty="0">
                          <a:solidFill>
                            <a:schemeClr val="tx1"/>
                          </a:solidFill>
                          <a:latin typeface="Arial Rounded MT Bold" panose="020F0704030504030204" pitchFamily="34" charset="0"/>
                        </a:rPr>
                        <a:t>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600" b="0" dirty="0">
                          <a:solidFill>
                            <a:schemeClr val="tx1"/>
                          </a:solidFill>
                          <a:latin typeface="Arial Rounded MT Bold" panose="020F0704030504030204" pitchFamily="34" charset="0"/>
                        </a:rPr>
                        <a:t>to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600" b="0" dirty="0">
                          <a:solidFill>
                            <a:schemeClr val="tx1"/>
                          </a:solidFill>
                          <a:latin typeface="Arial Rounded MT Bold" panose="020F0704030504030204" pitchFamily="34" charset="0"/>
                        </a:rPr>
                        <a:t>KM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000" b="0" dirty="0">
                          <a:solidFill>
                            <a:schemeClr val="tx1"/>
                          </a:solidFill>
                          <a:latin typeface="Arial Rounded MT Bold" panose="020F0704030504030204" pitchFamily="34" charset="0"/>
                        </a:rPr>
                        <a:t>÷ 1,000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778952">
                <a:tc>
                  <a:txBody>
                    <a:bodyPr/>
                    <a:lstStyle/>
                    <a:p>
                      <a:pPr algn="ctr"/>
                      <a:r>
                        <a:rPr lang="en-GB" sz="3600" b="0" dirty="0">
                          <a:solidFill>
                            <a:schemeClr val="tx1"/>
                          </a:solidFill>
                          <a:latin typeface="Arial Rounded MT Bold" panose="020F0704030504030204" pitchFamily="34" charset="0"/>
                        </a:rPr>
                        <a:t>KM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600" b="0" dirty="0">
                          <a:solidFill>
                            <a:schemeClr val="tx1"/>
                          </a:solidFill>
                          <a:latin typeface="Arial Rounded MT Bold" panose="020F0704030504030204" pitchFamily="34" charset="0"/>
                        </a:rPr>
                        <a:t>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600" b="0" dirty="0">
                          <a:solidFill>
                            <a:schemeClr val="tx1"/>
                          </a:solidFill>
                          <a:latin typeface="Arial Rounded MT Bold" panose="020F0704030504030204" pitchFamily="34" charset="0"/>
                        </a:rPr>
                        <a:t>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000" b="0" dirty="0">
                          <a:solidFill>
                            <a:schemeClr val="tx1"/>
                          </a:solidFill>
                          <a:latin typeface="Arial Rounded MT Bold" panose="020F0704030504030204" pitchFamily="34" charset="0"/>
                        </a:rPr>
                        <a:t>X 1,000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778952">
                <a:tc gridSpan="4">
                  <a:txBody>
                    <a:bodyPr/>
                    <a:lstStyle/>
                    <a:p>
                      <a:pPr algn="ctr"/>
                      <a:r>
                        <a:rPr lang="en-GB" sz="2000" b="0" dirty="0">
                          <a:solidFill>
                            <a:schemeClr val="tx1"/>
                          </a:solidFill>
                          <a:latin typeface="Arial Rounded MT Bold" panose="020F0704030504030204" pitchFamily="34" charset="0"/>
                        </a:rPr>
                        <a:t>1,000M</a:t>
                      </a:r>
                      <a:r>
                        <a:rPr lang="en-GB" sz="2000" b="0" baseline="0" dirty="0">
                          <a:solidFill>
                            <a:schemeClr val="tx1"/>
                          </a:solidFill>
                          <a:latin typeface="Arial Rounded MT Bold" panose="020F0704030504030204" pitchFamily="34" charset="0"/>
                        </a:rPr>
                        <a:t> = 1KM</a:t>
                      </a:r>
                    </a:p>
                    <a:p>
                      <a:pPr algn="ctr"/>
                      <a:r>
                        <a:rPr lang="en-GB" sz="2000" b="0" baseline="0" dirty="0">
                          <a:solidFill>
                            <a:schemeClr val="tx1"/>
                          </a:solidFill>
                          <a:latin typeface="Arial Rounded MT Bold" panose="020F0704030504030204" pitchFamily="34" charset="0"/>
                        </a:rPr>
                        <a:t>1kM = 1,000CM</a:t>
                      </a:r>
                      <a:endParaRPr lang="en-GB" sz="2000" b="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8390183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7076" y="545817"/>
            <a:ext cx="5654842" cy="1244266"/>
          </a:xfrm>
        </p:spPr>
        <p:txBody>
          <a:bodyPr>
            <a:normAutofit/>
          </a:bodyPr>
          <a:lstStyle/>
          <a:p>
            <a:pPr marL="0" indent="0" algn="ctr">
              <a:buNone/>
            </a:pPr>
            <a:r>
              <a:rPr lang="en-GB" sz="6600" dirty="0">
                <a:latin typeface="Arial Rounded MT Bold" panose="020F0704030504030204" pitchFamily="34" charset="0"/>
              </a:rPr>
              <a:t>78km into m </a:t>
            </a:r>
          </a:p>
        </p:txBody>
      </p:sp>
      <p:pic>
        <p:nvPicPr>
          <p:cNvPr id="4" name="Picture 3">
            <a:extLst>
              <a:ext uri="{FF2B5EF4-FFF2-40B4-BE49-F238E27FC236}">
                <a16:creationId xmlns:a16="http://schemas.microsoft.com/office/drawing/2014/main" id="{BD1132DE-F451-5741-B01C-A00E17B906FF}"/>
              </a:ext>
            </a:extLst>
          </p:cNvPr>
          <p:cNvPicPr/>
          <p:nvPr/>
        </p:nvPicPr>
        <p:blipFill>
          <a:blip r:embed="rId2">
            <a:extLst>
              <a:ext uri="{28A0092B-C50C-407E-A947-70E740481C1C}">
                <a14:useLocalDpi xmlns:a14="http://schemas.microsoft.com/office/drawing/2010/main" val="0"/>
              </a:ext>
            </a:extLst>
          </a:blip>
          <a:stretch>
            <a:fillRect/>
          </a:stretch>
        </p:blipFill>
        <p:spPr>
          <a:xfrm>
            <a:off x="3077803" y="4207395"/>
            <a:ext cx="6997268" cy="1800000"/>
          </a:xfrm>
          <a:prstGeom prst="rect">
            <a:avLst/>
          </a:prstGeom>
        </p:spPr>
      </p:pic>
      <p:sp>
        <p:nvSpPr>
          <p:cNvPr id="5" name="Left Arrow 4">
            <a:extLst>
              <a:ext uri="{FF2B5EF4-FFF2-40B4-BE49-F238E27FC236}">
                <a16:creationId xmlns:a16="http://schemas.microsoft.com/office/drawing/2014/main" id="{F2D9AF53-634E-4B4C-91DA-B99598065C11}"/>
              </a:ext>
            </a:extLst>
          </p:cNvPr>
          <p:cNvSpPr/>
          <p:nvPr/>
        </p:nvSpPr>
        <p:spPr>
          <a:xfrm>
            <a:off x="10254344" y="4585911"/>
            <a:ext cx="1219199" cy="8763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EDA887A2-508D-2D44-8B3C-F07789742EB4}"/>
              </a:ext>
            </a:extLst>
          </p:cNvPr>
          <p:cNvSpPr txBox="1"/>
          <p:nvPr/>
        </p:nvSpPr>
        <p:spPr>
          <a:xfrm>
            <a:off x="10612890" y="4401245"/>
            <a:ext cx="1721305" cy="369332"/>
          </a:xfrm>
          <a:prstGeom prst="rect">
            <a:avLst/>
          </a:prstGeom>
          <a:noFill/>
        </p:spPr>
        <p:txBody>
          <a:bodyPr wrap="none" rtlCol="0">
            <a:spAutoFit/>
          </a:bodyPr>
          <a:lstStyle/>
          <a:p>
            <a:r>
              <a:rPr lang="en-US" dirty="0"/>
              <a:t>Place value grid</a:t>
            </a:r>
          </a:p>
        </p:txBody>
      </p:sp>
      <p:sp>
        <p:nvSpPr>
          <p:cNvPr id="2" name="TextBox 1">
            <a:extLst>
              <a:ext uri="{FF2B5EF4-FFF2-40B4-BE49-F238E27FC236}">
                <a16:creationId xmlns:a16="http://schemas.microsoft.com/office/drawing/2014/main" id="{C0F0AEC2-1146-FE41-A293-1C3FD053B9F3}"/>
              </a:ext>
            </a:extLst>
          </p:cNvPr>
          <p:cNvSpPr txBox="1"/>
          <p:nvPr/>
        </p:nvSpPr>
        <p:spPr>
          <a:xfrm>
            <a:off x="907547" y="1651344"/>
            <a:ext cx="6751173" cy="2246769"/>
          </a:xfrm>
          <a:prstGeom prst="rect">
            <a:avLst/>
          </a:prstGeom>
          <a:noFill/>
        </p:spPr>
        <p:txBody>
          <a:bodyPr wrap="square" rtlCol="0">
            <a:spAutoFit/>
          </a:bodyPr>
          <a:lstStyle/>
          <a:p>
            <a:r>
              <a:rPr lang="en-US" sz="2000" b="1" dirty="0"/>
              <a:t>KM to M = x1,000</a:t>
            </a:r>
          </a:p>
          <a:p>
            <a:r>
              <a:rPr lang="en-US" sz="2000" b="1" dirty="0"/>
              <a:t>78km x 1,000 = 78,000m</a:t>
            </a:r>
          </a:p>
          <a:p>
            <a:endParaRPr lang="en-US" sz="2000" b="1" dirty="0"/>
          </a:p>
          <a:p>
            <a:r>
              <a:rPr lang="en-US" sz="2000" b="1" dirty="0"/>
              <a:t>Because we are multiplying, we move to the left (getting larger). We are multiplying by 1,000 so we move three times to the left. As there was no number in the ones , tens or hundred column we must add our place holder.</a:t>
            </a:r>
          </a:p>
        </p:txBody>
      </p:sp>
      <p:sp>
        <p:nvSpPr>
          <p:cNvPr id="14" name="TextBox 13">
            <a:extLst>
              <a:ext uri="{FF2B5EF4-FFF2-40B4-BE49-F238E27FC236}">
                <a16:creationId xmlns:a16="http://schemas.microsoft.com/office/drawing/2014/main" id="{B19A7464-BA65-C548-99BD-113E5FE92B2F}"/>
              </a:ext>
            </a:extLst>
          </p:cNvPr>
          <p:cNvSpPr txBox="1"/>
          <p:nvPr/>
        </p:nvSpPr>
        <p:spPr>
          <a:xfrm>
            <a:off x="3417832" y="5107395"/>
            <a:ext cx="425116" cy="584775"/>
          </a:xfrm>
          <a:prstGeom prst="rect">
            <a:avLst/>
          </a:prstGeom>
          <a:noFill/>
        </p:spPr>
        <p:txBody>
          <a:bodyPr wrap="none" rtlCol="0">
            <a:spAutoFit/>
          </a:bodyPr>
          <a:lstStyle/>
          <a:p>
            <a:r>
              <a:rPr lang="en-US" sz="3200" dirty="0"/>
              <a:t>7</a:t>
            </a:r>
          </a:p>
        </p:txBody>
      </p:sp>
      <p:sp>
        <p:nvSpPr>
          <p:cNvPr id="17" name="TextBox 16">
            <a:extLst>
              <a:ext uri="{FF2B5EF4-FFF2-40B4-BE49-F238E27FC236}">
                <a16:creationId xmlns:a16="http://schemas.microsoft.com/office/drawing/2014/main" id="{E1028E6E-6720-F844-A7A3-135876004029}"/>
              </a:ext>
            </a:extLst>
          </p:cNvPr>
          <p:cNvSpPr txBox="1"/>
          <p:nvPr/>
        </p:nvSpPr>
        <p:spPr>
          <a:xfrm>
            <a:off x="4283133" y="5107395"/>
            <a:ext cx="425116" cy="584775"/>
          </a:xfrm>
          <a:prstGeom prst="rect">
            <a:avLst/>
          </a:prstGeom>
          <a:noFill/>
        </p:spPr>
        <p:txBody>
          <a:bodyPr wrap="none" rtlCol="0">
            <a:spAutoFit/>
          </a:bodyPr>
          <a:lstStyle/>
          <a:p>
            <a:r>
              <a:rPr lang="en-US" sz="3200" dirty="0"/>
              <a:t>8</a:t>
            </a:r>
          </a:p>
        </p:txBody>
      </p:sp>
      <p:sp>
        <p:nvSpPr>
          <p:cNvPr id="11" name="TextBox 10">
            <a:extLst>
              <a:ext uri="{FF2B5EF4-FFF2-40B4-BE49-F238E27FC236}">
                <a16:creationId xmlns:a16="http://schemas.microsoft.com/office/drawing/2014/main" id="{9D2FC38B-8CEB-3E45-997B-B1590A75FE3F}"/>
              </a:ext>
            </a:extLst>
          </p:cNvPr>
          <p:cNvSpPr txBox="1"/>
          <p:nvPr/>
        </p:nvSpPr>
        <p:spPr>
          <a:xfrm>
            <a:off x="6727380" y="5107395"/>
            <a:ext cx="425116" cy="584775"/>
          </a:xfrm>
          <a:prstGeom prst="rect">
            <a:avLst/>
          </a:prstGeom>
          <a:noFill/>
        </p:spPr>
        <p:txBody>
          <a:bodyPr wrap="none" rtlCol="0">
            <a:spAutoFit/>
          </a:bodyPr>
          <a:lstStyle/>
          <a:p>
            <a:r>
              <a:rPr lang="en-US" sz="3200" dirty="0"/>
              <a:t>0</a:t>
            </a:r>
          </a:p>
        </p:txBody>
      </p:sp>
      <p:sp>
        <p:nvSpPr>
          <p:cNvPr id="12" name="TextBox 11">
            <a:extLst>
              <a:ext uri="{FF2B5EF4-FFF2-40B4-BE49-F238E27FC236}">
                <a16:creationId xmlns:a16="http://schemas.microsoft.com/office/drawing/2014/main" id="{164B4E8D-B2C1-8A46-A752-51E42E1D229C}"/>
              </a:ext>
            </a:extLst>
          </p:cNvPr>
          <p:cNvSpPr txBox="1"/>
          <p:nvPr/>
        </p:nvSpPr>
        <p:spPr>
          <a:xfrm>
            <a:off x="5977003" y="5107395"/>
            <a:ext cx="425116" cy="584775"/>
          </a:xfrm>
          <a:prstGeom prst="rect">
            <a:avLst/>
          </a:prstGeom>
          <a:noFill/>
        </p:spPr>
        <p:txBody>
          <a:bodyPr wrap="none" rtlCol="0">
            <a:spAutoFit/>
          </a:bodyPr>
          <a:lstStyle/>
          <a:p>
            <a:r>
              <a:rPr lang="en-US" sz="3200" dirty="0"/>
              <a:t>0</a:t>
            </a:r>
          </a:p>
        </p:txBody>
      </p:sp>
      <p:graphicFrame>
        <p:nvGraphicFramePr>
          <p:cNvPr id="15" name="Content Placeholder 3">
            <a:extLst>
              <a:ext uri="{FF2B5EF4-FFF2-40B4-BE49-F238E27FC236}">
                <a16:creationId xmlns:a16="http://schemas.microsoft.com/office/drawing/2014/main" id="{DD85B645-020A-664A-95A4-AD42085B84D9}"/>
              </a:ext>
            </a:extLst>
          </p:cNvPr>
          <p:cNvGraphicFramePr>
            <a:graphicFrameLocks/>
          </p:cNvGraphicFramePr>
          <p:nvPr>
            <p:extLst>
              <p:ext uri="{D42A27DB-BD31-4B8C-83A1-F6EECF244321}">
                <p14:modId xmlns:p14="http://schemas.microsoft.com/office/powerpoint/2010/main" val="3863306021"/>
              </p:ext>
            </p:extLst>
          </p:nvPr>
        </p:nvGraphicFramePr>
        <p:xfrm>
          <a:off x="7608567" y="1611110"/>
          <a:ext cx="4517264" cy="2336856"/>
        </p:xfrm>
        <a:graphic>
          <a:graphicData uri="http://schemas.openxmlformats.org/drawingml/2006/table">
            <a:tbl>
              <a:tblPr firstRow="1" bandRow="1">
                <a:tableStyleId>{5C22544A-7EE6-4342-B048-85BDC9FD1C3A}</a:tableStyleId>
              </a:tblPr>
              <a:tblGrid>
                <a:gridCol w="1129316">
                  <a:extLst>
                    <a:ext uri="{9D8B030D-6E8A-4147-A177-3AD203B41FA5}">
                      <a16:colId xmlns:a16="http://schemas.microsoft.com/office/drawing/2014/main" val="20000"/>
                    </a:ext>
                  </a:extLst>
                </a:gridCol>
                <a:gridCol w="1129316">
                  <a:extLst>
                    <a:ext uri="{9D8B030D-6E8A-4147-A177-3AD203B41FA5}">
                      <a16:colId xmlns:a16="http://schemas.microsoft.com/office/drawing/2014/main" val="20001"/>
                    </a:ext>
                  </a:extLst>
                </a:gridCol>
                <a:gridCol w="1129316">
                  <a:extLst>
                    <a:ext uri="{9D8B030D-6E8A-4147-A177-3AD203B41FA5}">
                      <a16:colId xmlns:a16="http://schemas.microsoft.com/office/drawing/2014/main" val="20002"/>
                    </a:ext>
                  </a:extLst>
                </a:gridCol>
                <a:gridCol w="1129316">
                  <a:extLst>
                    <a:ext uri="{9D8B030D-6E8A-4147-A177-3AD203B41FA5}">
                      <a16:colId xmlns:a16="http://schemas.microsoft.com/office/drawing/2014/main" val="20003"/>
                    </a:ext>
                  </a:extLst>
                </a:gridCol>
              </a:tblGrid>
              <a:tr h="778952">
                <a:tc>
                  <a:txBody>
                    <a:bodyPr/>
                    <a:lstStyle/>
                    <a:p>
                      <a:pPr algn="ctr"/>
                      <a:r>
                        <a:rPr lang="en-GB" sz="3600" b="0" dirty="0">
                          <a:solidFill>
                            <a:schemeClr val="tx1"/>
                          </a:solidFill>
                          <a:latin typeface="Arial Rounded MT Bold" panose="020F0704030504030204" pitchFamily="34" charset="0"/>
                        </a:rPr>
                        <a:t>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600" b="0" dirty="0">
                          <a:solidFill>
                            <a:schemeClr val="tx1"/>
                          </a:solidFill>
                          <a:latin typeface="Arial Rounded MT Bold" panose="020F0704030504030204" pitchFamily="34" charset="0"/>
                        </a:rPr>
                        <a:t>to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600" b="0" dirty="0">
                          <a:solidFill>
                            <a:schemeClr val="tx1"/>
                          </a:solidFill>
                          <a:latin typeface="Arial Rounded MT Bold" panose="020F0704030504030204" pitchFamily="34" charset="0"/>
                        </a:rPr>
                        <a:t>KM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000" b="0" dirty="0">
                          <a:solidFill>
                            <a:schemeClr val="tx1"/>
                          </a:solidFill>
                          <a:latin typeface="Arial Rounded MT Bold" panose="020F0704030504030204" pitchFamily="34" charset="0"/>
                        </a:rPr>
                        <a:t>÷ 1,000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778952">
                <a:tc>
                  <a:txBody>
                    <a:bodyPr/>
                    <a:lstStyle/>
                    <a:p>
                      <a:pPr algn="ctr"/>
                      <a:r>
                        <a:rPr lang="en-GB" sz="3600" b="0" dirty="0">
                          <a:solidFill>
                            <a:schemeClr val="tx1"/>
                          </a:solidFill>
                          <a:latin typeface="Arial Rounded MT Bold" panose="020F0704030504030204" pitchFamily="34" charset="0"/>
                        </a:rPr>
                        <a:t>KM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600" b="0" dirty="0">
                          <a:solidFill>
                            <a:schemeClr val="tx1"/>
                          </a:solidFill>
                          <a:latin typeface="Arial Rounded MT Bold" panose="020F0704030504030204" pitchFamily="34" charset="0"/>
                        </a:rPr>
                        <a:t>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600" b="0" dirty="0">
                          <a:solidFill>
                            <a:schemeClr val="tx1"/>
                          </a:solidFill>
                          <a:latin typeface="Arial Rounded MT Bold" panose="020F0704030504030204" pitchFamily="34" charset="0"/>
                        </a:rPr>
                        <a:t>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000" b="0" dirty="0">
                          <a:solidFill>
                            <a:schemeClr val="tx1"/>
                          </a:solidFill>
                          <a:latin typeface="Arial Rounded MT Bold" panose="020F0704030504030204" pitchFamily="34" charset="0"/>
                        </a:rPr>
                        <a:t>X 1,000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778952">
                <a:tc gridSpan="4">
                  <a:txBody>
                    <a:bodyPr/>
                    <a:lstStyle/>
                    <a:p>
                      <a:pPr algn="ctr"/>
                      <a:r>
                        <a:rPr lang="en-GB" sz="2000" b="0" dirty="0">
                          <a:solidFill>
                            <a:schemeClr val="tx1"/>
                          </a:solidFill>
                          <a:latin typeface="Arial Rounded MT Bold" panose="020F0704030504030204" pitchFamily="34" charset="0"/>
                        </a:rPr>
                        <a:t>1,000M</a:t>
                      </a:r>
                      <a:r>
                        <a:rPr lang="en-GB" sz="2000" b="0" baseline="0" dirty="0">
                          <a:solidFill>
                            <a:schemeClr val="tx1"/>
                          </a:solidFill>
                          <a:latin typeface="Arial Rounded MT Bold" panose="020F0704030504030204" pitchFamily="34" charset="0"/>
                        </a:rPr>
                        <a:t> = 1KM</a:t>
                      </a:r>
                    </a:p>
                    <a:p>
                      <a:pPr algn="ctr"/>
                      <a:r>
                        <a:rPr lang="en-GB" sz="2000" b="0" baseline="0" dirty="0">
                          <a:solidFill>
                            <a:schemeClr val="tx1"/>
                          </a:solidFill>
                          <a:latin typeface="Arial Rounded MT Bold" panose="020F0704030504030204" pitchFamily="34" charset="0"/>
                        </a:rPr>
                        <a:t>1kM = 1,000CM</a:t>
                      </a:r>
                      <a:endParaRPr lang="en-GB" sz="2000" b="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2"/>
                  </a:ext>
                </a:extLst>
              </a:tr>
            </a:tbl>
          </a:graphicData>
        </a:graphic>
      </p:graphicFrame>
      <p:sp>
        <p:nvSpPr>
          <p:cNvPr id="16" name="TextBox 15">
            <a:extLst>
              <a:ext uri="{FF2B5EF4-FFF2-40B4-BE49-F238E27FC236}">
                <a16:creationId xmlns:a16="http://schemas.microsoft.com/office/drawing/2014/main" id="{1C3224C8-D342-6841-AF90-129022793751}"/>
              </a:ext>
            </a:extLst>
          </p:cNvPr>
          <p:cNvSpPr txBox="1"/>
          <p:nvPr/>
        </p:nvSpPr>
        <p:spPr>
          <a:xfrm>
            <a:off x="5111702" y="5107395"/>
            <a:ext cx="425116" cy="584775"/>
          </a:xfrm>
          <a:prstGeom prst="rect">
            <a:avLst/>
          </a:prstGeom>
          <a:noFill/>
        </p:spPr>
        <p:txBody>
          <a:bodyPr wrap="none" rtlCol="0">
            <a:spAutoFit/>
          </a:bodyPr>
          <a:lstStyle/>
          <a:p>
            <a:r>
              <a:rPr lang="en-US" sz="3200" dirty="0"/>
              <a:t>0</a:t>
            </a:r>
          </a:p>
        </p:txBody>
      </p:sp>
    </p:spTree>
    <p:extLst>
      <p:ext uri="{BB962C8B-B14F-4D97-AF65-F5344CB8AC3E}">
        <p14:creationId xmlns:p14="http://schemas.microsoft.com/office/powerpoint/2010/main" val="9485785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7076" y="545817"/>
            <a:ext cx="5654842" cy="1244266"/>
          </a:xfrm>
        </p:spPr>
        <p:txBody>
          <a:bodyPr>
            <a:normAutofit/>
          </a:bodyPr>
          <a:lstStyle/>
          <a:p>
            <a:pPr marL="0" indent="0" algn="ctr">
              <a:buNone/>
            </a:pPr>
            <a:r>
              <a:rPr lang="en-GB" sz="6600" dirty="0">
                <a:latin typeface="Arial Rounded MT Bold" panose="020F0704030504030204" pitchFamily="34" charset="0"/>
              </a:rPr>
              <a:t>3,762m to km </a:t>
            </a:r>
          </a:p>
        </p:txBody>
      </p:sp>
      <p:pic>
        <p:nvPicPr>
          <p:cNvPr id="4" name="Picture 3">
            <a:extLst>
              <a:ext uri="{FF2B5EF4-FFF2-40B4-BE49-F238E27FC236}">
                <a16:creationId xmlns:a16="http://schemas.microsoft.com/office/drawing/2014/main" id="{BD1132DE-F451-5741-B01C-A00E17B906FF}"/>
              </a:ext>
            </a:extLst>
          </p:cNvPr>
          <p:cNvPicPr/>
          <p:nvPr/>
        </p:nvPicPr>
        <p:blipFill>
          <a:blip r:embed="rId2">
            <a:extLst>
              <a:ext uri="{28A0092B-C50C-407E-A947-70E740481C1C}">
                <a14:useLocalDpi xmlns:a14="http://schemas.microsoft.com/office/drawing/2010/main" val="0"/>
              </a:ext>
            </a:extLst>
          </a:blip>
          <a:stretch>
            <a:fillRect/>
          </a:stretch>
        </p:blipFill>
        <p:spPr>
          <a:xfrm>
            <a:off x="3010979" y="4207396"/>
            <a:ext cx="6997268" cy="1800000"/>
          </a:xfrm>
          <a:prstGeom prst="rect">
            <a:avLst/>
          </a:prstGeom>
        </p:spPr>
      </p:pic>
      <p:sp>
        <p:nvSpPr>
          <p:cNvPr id="5" name="Left Arrow 4">
            <a:extLst>
              <a:ext uri="{FF2B5EF4-FFF2-40B4-BE49-F238E27FC236}">
                <a16:creationId xmlns:a16="http://schemas.microsoft.com/office/drawing/2014/main" id="{F2D9AF53-634E-4B4C-91DA-B99598065C11}"/>
              </a:ext>
            </a:extLst>
          </p:cNvPr>
          <p:cNvSpPr/>
          <p:nvPr/>
        </p:nvSpPr>
        <p:spPr>
          <a:xfrm>
            <a:off x="10254344" y="4585911"/>
            <a:ext cx="1219199" cy="8763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EDA887A2-508D-2D44-8B3C-F07789742EB4}"/>
              </a:ext>
            </a:extLst>
          </p:cNvPr>
          <p:cNvSpPr txBox="1"/>
          <p:nvPr/>
        </p:nvSpPr>
        <p:spPr>
          <a:xfrm>
            <a:off x="10612890" y="4401245"/>
            <a:ext cx="1721305" cy="369332"/>
          </a:xfrm>
          <a:prstGeom prst="rect">
            <a:avLst/>
          </a:prstGeom>
          <a:noFill/>
        </p:spPr>
        <p:txBody>
          <a:bodyPr wrap="none" rtlCol="0">
            <a:spAutoFit/>
          </a:bodyPr>
          <a:lstStyle/>
          <a:p>
            <a:r>
              <a:rPr lang="en-US" dirty="0"/>
              <a:t>Place value grid</a:t>
            </a:r>
          </a:p>
        </p:txBody>
      </p:sp>
      <p:sp>
        <p:nvSpPr>
          <p:cNvPr id="2" name="TextBox 1">
            <a:extLst>
              <a:ext uri="{FF2B5EF4-FFF2-40B4-BE49-F238E27FC236}">
                <a16:creationId xmlns:a16="http://schemas.microsoft.com/office/drawing/2014/main" id="{C0F0AEC2-1146-FE41-A293-1C3FD053B9F3}"/>
              </a:ext>
            </a:extLst>
          </p:cNvPr>
          <p:cNvSpPr txBox="1"/>
          <p:nvPr/>
        </p:nvSpPr>
        <p:spPr>
          <a:xfrm>
            <a:off x="907547" y="1796147"/>
            <a:ext cx="6751173" cy="1477328"/>
          </a:xfrm>
          <a:prstGeom prst="rect">
            <a:avLst/>
          </a:prstGeom>
          <a:noFill/>
        </p:spPr>
        <p:txBody>
          <a:bodyPr wrap="square" rtlCol="0">
            <a:spAutoFit/>
          </a:bodyPr>
          <a:lstStyle/>
          <a:p>
            <a:r>
              <a:rPr lang="en-US" b="1" dirty="0"/>
              <a:t>From the question, you can see that we need to convert from m to a km. On the table to the right, it will guide you to whether you are multiplying or dividing. </a:t>
            </a:r>
          </a:p>
          <a:p>
            <a:endParaRPr lang="en-US" b="1" dirty="0"/>
          </a:p>
          <a:p>
            <a:r>
              <a:rPr lang="en-US" b="1" dirty="0"/>
              <a:t>M to KM = </a:t>
            </a:r>
            <a:r>
              <a:rPr lang="en-GB" b="1" dirty="0">
                <a:latin typeface="Arial Rounded MT Bold" panose="020F0704030504030204" pitchFamily="34" charset="0"/>
              </a:rPr>
              <a:t>÷ </a:t>
            </a:r>
            <a:r>
              <a:rPr lang="en-US" b="1" dirty="0"/>
              <a:t>1,000</a:t>
            </a:r>
          </a:p>
        </p:txBody>
      </p:sp>
      <p:sp>
        <p:nvSpPr>
          <p:cNvPr id="14" name="TextBox 13">
            <a:extLst>
              <a:ext uri="{FF2B5EF4-FFF2-40B4-BE49-F238E27FC236}">
                <a16:creationId xmlns:a16="http://schemas.microsoft.com/office/drawing/2014/main" id="{B19A7464-BA65-C548-99BD-113E5FE92B2F}"/>
              </a:ext>
            </a:extLst>
          </p:cNvPr>
          <p:cNvSpPr txBox="1"/>
          <p:nvPr/>
        </p:nvSpPr>
        <p:spPr>
          <a:xfrm>
            <a:off x="5039504" y="5107396"/>
            <a:ext cx="425116" cy="584775"/>
          </a:xfrm>
          <a:prstGeom prst="rect">
            <a:avLst/>
          </a:prstGeom>
          <a:noFill/>
        </p:spPr>
        <p:txBody>
          <a:bodyPr wrap="none" rtlCol="0">
            <a:spAutoFit/>
          </a:bodyPr>
          <a:lstStyle/>
          <a:p>
            <a:r>
              <a:rPr lang="en-US" sz="3200" dirty="0"/>
              <a:t>7</a:t>
            </a:r>
          </a:p>
        </p:txBody>
      </p:sp>
      <p:sp>
        <p:nvSpPr>
          <p:cNvPr id="17" name="TextBox 16">
            <a:extLst>
              <a:ext uri="{FF2B5EF4-FFF2-40B4-BE49-F238E27FC236}">
                <a16:creationId xmlns:a16="http://schemas.microsoft.com/office/drawing/2014/main" id="{E1028E6E-6720-F844-A7A3-135876004029}"/>
              </a:ext>
            </a:extLst>
          </p:cNvPr>
          <p:cNvSpPr txBox="1"/>
          <p:nvPr/>
        </p:nvSpPr>
        <p:spPr>
          <a:xfrm>
            <a:off x="5883442" y="5110278"/>
            <a:ext cx="425116" cy="584775"/>
          </a:xfrm>
          <a:prstGeom prst="rect">
            <a:avLst/>
          </a:prstGeom>
          <a:noFill/>
        </p:spPr>
        <p:txBody>
          <a:bodyPr wrap="none" rtlCol="0">
            <a:spAutoFit/>
          </a:bodyPr>
          <a:lstStyle/>
          <a:p>
            <a:r>
              <a:rPr lang="en-US" sz="3200" dirty="0"/>
              <a:t>6</a:t>
            </a:r>
          </a:p>
        </p:txBody>
      </p:sp>
      <p:sp>
        <p:nvSpPr>
          <p:cNvPr id="12" name="TextBox 11">
            <a:extLst>
              <a:ext uri="{FF2B5EF4-FFF2-40B4-BE49-F238E27FC236}">
                <a16:creationId xmlns:a16="http://schemas.microsoft.com/office/drawing/2014/main" id="{E1AC43EB-8965-6344-BF39-E19F33E59D78}"/>
              </a:ext>
            </a:extLst>
          </p:cNvPr>
          <p:cNvSpPr txBox="1"/>
          <p:nvPr/>
        </p:nvSpPr>
        <p:spPr>
          <a:xfrm>
            <a:off x="6740943" y="5107396"/>
            <a:ext cx="425116" cy="584775"/>
          </a:xfrm>
          <a:prstGeom prst="rect">
            <a:avLst/>
          </a:prstGeom>
          <a:noFill/>
        </p:spPr>
        <p:txBody>
          <a:bodyPr wrap="none" rtlCol="0">
            <a:spAutoFit/>
          </a:bodyPr>
          <a:lstStyle/>
          <a:p>
            <a:r>
              <a:rPr lang="en-US" sz="3200" dirty="0"/>
              <a:t>2</a:t>
            </a:r>
          </a:p>
        </p:txBody>
      </p:sp>
      <p:graphicFrame>
        <p:nvGraphicFramePr>
          <p:cNvPr id="13" name="Content Placeholder 3">
            <a:extLst>
              <a:ext uri="{FF2B5EF4-FFF2-40B4-BE49-F238E27FC236}">
                <a16:creationId xmlns:a16="http://schemas.microsoft.com/office/drawing/2014/main" id="{C85E07AE-7CBA-A34D-9518-655F27C27C21}"/>
              </a:ext>
            </a:extLst>
          </p:cNvPr>
          <p:cNvGraphicFramePr>
            <a:graphicFrameLocks/>
          </p:cNvGraphicFramePr>
          <p:nvPr>
            <p:extLst>
              <p:ext uri="{D42A27DB-BD31-4B8C-83A1-F6EECF244321}">
                <p14:modId xmlns:p14="http://schemas.microsoft.com/office/powerpoint/2010/main" val="3863306021"/>
              </p:ext>
            </p:extLst>
          </p:nvPr>
        </p:nvGraphicFramePr>
        <p:xfrm>
          <a:off x="7608567" y="1611110"/>
          <a:ext cx="4517264" cy="2336856"/>
        </p:xfrm>
        <a:graphic>
          <a:graphicData uri="http://schemas.openxmlformats.org/drawingml/2006/table">
            <a:tbl>
              <a:tblPr firstRow="1" bandRow="1">
                <a:tableStyleId>{5C22544A-7EE6-4342-B048-85BDC9FD1C3A}</a:tableStyleId>
              </a:tblPr>
              <a:tblGrid>
                <a:gridCol w="1129316">
                  <a:extLst>
                    <a:ext uri="{9D8B030D-6E8A-4147-A177-3AD203B41FA5}">
                      <a16:colId xmlns:a16="http://schemas.microsoft.com/office/drawing/2014/main" val="20000"/>
                    </a:ext>
                  </a:extLst>
                </a:gridCol>
                <a:gridCol w="1129316">
                  <a:extLst>
                    <a:ext uri="{9D8B030D-6E8A-4147-A177-3AD203B41FA5}">
                      <a16:colId xmlns:a16="http://schemas.microsoft.com/office/drawing/2014/main" val="20001"/>
                    </a:ext>
                  </a:extLst>
                </a:gridCol>
                <a:gridCol w="1129316">
                  <a:extLst>
                    <a:ext uri="{9D8B030D-6E8A-4147-A177-3AD203B41FA5}">
                      <a16:colId xmlns:a16="http://schemas.microsoft.com/office/drawing/2014/main" val="20002"/>
                    </a:ext>
                  </a:extLst>
                </a:gridCol>
                <a:gridCol w="1129316">
                  <a:extLst>
                    <a:ext uri="{9D8B030D-6E8A-4147-A177-3AD203B41FA5}">
                      <a16:colId xmlns:a16="http://schemas.microsoft.com/office/drawing/2014/main" val="20003"/>
                    </a:ext>
                  </a:extLst>
                </a:gridCol>
              </a:tblGrid>
              <a:tr h="778952">
                <a:tc>
                  <a:txBody>
                    <a:bodyPr/>
                    <a:lstStyle/>
                    <a:p>
                      <a:pPr algn="ctr"/>
                      <a:r>
                        <a:rPr lang="en-GB" sz="3600" b="0" dirty="0">
                          <a:solidFill>
                            <a:schemeClr val="tx1"/>
                          </a:solidFill>
                          <a:latin typeface="Arial Rounded MT Bold" panose="020F0704030504030204" pitchFamily="34" charset="0"/>
                        </a:rPr>
                        <a:t>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600" b="0" dirty="0">
                          <a:solidFill>
                            <a:schemeClr val="tx1"/>
                          </a:solidFill>
                          <a:latin typeface="Arial Rounded MT Bold" panose="020F0704030504030204" pitchFamily="34" charset="0"/>
                        </a:rPr>
                        <a:t>to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600" b="0" dirty="0">
                          <a:solidFill>
                            <a:schemeClr val="tx1"/>
                          </a:solidFill>
                          <a:latin typeface="Arial Rounded MT Bold" panose="020F0704030504030204" pitchFamily="34" charset="0"/>
                        </a:rPr>
                        <a:t>KM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000" b="0" dirty="0">
                          <a:solidFill>
                            <a:schemeClr val="tx1"/>
                          </a:solidFill>
                          <a:latin typeface="Arial Rounded MT Bold" panose="020F0704030504030204" pitchFamily="34" charset="0"/>
                        </a:rPr>
                        <a:t>÷ 1,000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778952">
                <a:tc>
                  <a:txBody>
                    <a:bodyPr/>
                    <a:lstStyle/>
                    <a:p>
                      <a:pPr algn="ctr"/>
                      <a:r>
                        <a:rPr lang="en-GB" sz="3600" b="0" dirty="0">
                          <a:solidFill>
                            <a:schemeClr val="tx1"/>
                          </a:solidFill>
                          <a:latin typeface="Arial Rounded MT Bold" panose="020F0704030504030204" pitchFamily="34" charset="0"/>
                        </a:rPr>
                        <a:t>KM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600" b="0" dirty="0">
                          <a:solidFill>
                            <a:schemeClr val="tx1"/>
                          </a:solidFill>
                          <a:latin typeface="Arial Rounded MT Bold" panose="020F0704030504030204" pitchFamily="34" charset="0"/>
                        </a:rPr>
                        <a:t>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3600" b="0" dirty="0">
                          <a:solidFill>
                            <a:schemeClr val="tx1"/>
                          </a:solidFill>
                          <a:latin typeface="Arial Rounded MT Bold" panose="020F0704030504030204" pitchFamily="34" charset="0"/>
                        </a:rPr>
                        <a:t>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000" b="0" dirty="0">
                          <a:solidFill>
                            <a:schemeClr val="tx1"/>
                          </a:solidFill>
                          <a:latin typeface="Arial Rounded MT Bold" panose="020F0704030504030204" pitchFamily="34" charset="0"/>
                        </a:rPr>
                        <a:t>X 1,000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778952">
                <a:tc gridSpan="4">
                  <a:txBody>
                    <a:bodyPr/>
                    <a:lstStyle/>
                    <a:p>
                      <a:pPr algn="ctr"/>
                      <a:r>
                        <a:rPr lang="en-GB" sz="2000" b="0" dirty="0">
                          <a:solidFill>
                            <a:schemeClr val="tx1"/>
                          </a:solidFill>
                          <a:latin typeface="Arial Rounded MT Bold" panose="020F0704030504030204" pitchFamily="34" charset="0"/>
                        </a:rPr>
                        <a:t>1,000M</a:t>
                      </a:r>
                      <a:r>
                        <a:rPr lang="en-GB" sz="2000" b="0" baseline="0" dirty="0">
                          <a:solidFill>
                            <a:schemeClr val="tx1"/>
                          </a:solidFill>
                          <a:latin typeface="Arial Rounded MT Bold" panose="020F0704030504030204" pitchFamily="34" charset="0"/>
                        </a:rPr>
                        <a:t> = 1KM</a:t>
                      </a:r>
                    </a:p>
                    <a:p>
                      <a:pPr algn="ctr"/>
                      <a:r>
                        <a:rPr lang="en-GB" sz="2000" b="0" baseline="0" dirty="0">
                          <a:solidFill>
                            <a:schemeClr val="tx1"/>
                          </a:solidFill>
                          <a:latin typeface="Arial Rounded MT Bold" panose="020F0704030504030204" pitchFamily="34" charset="0"/>
                        </a:rPr>
                        <a:t>1kM = 1,000CM</a:t>
                      </a:r>
                      <a:endParaRPr lang="en-GB" sz="2000" b="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2"/>
                  </a:ext>
                </a:extLst>
              </a:tr>
            </a:tbl>
          </a:graphicData>
        </a:graphic>
      </p:graphicFrame>
      <p:sp>
        <p:nvSpPr>
          <p:cNvPr id="15" name="TextBox 14">
            <a:extLst>
              <a:ext uri="{FF2B5EF4-FFF2-40B4-BE49-F238E27FC236}">
                <a16:creationId xmlns:a16="http://schemas.microsoft.com/office/drawing/2014/main" id="{12F85F59-0647-2D48-9CBE-3688CBDA4F05}"/>
              </a:ext>
            </a:extLst>
          </p:cNvPr>
          <p:cNvSpPr txBox="1"/>
          <p:nvPr/>
        </p:nvSpPr>
        <p:spPr>
          <a:xfrm>
            <a:off x="4215635" y="5107396"/>
            <a:ext cx="425116" cy="584775"/>
          </a:xfrm>
          <a:prstGeom prst="rect">
            <a:avLst/>
          </a:prstGeom>
          <a:noFill/>
        </p:spPr>
        <p:txBody>
          <a:bodyPr wrap="none" rtlCol="0">
            <a:spAutoFit/>
          </a:bodyPr>
          <a:lstStyle/>
          <a:p>
            <a:r>
              <a:rPr lang="en-US" sz="3200" dirty="0"/>
              <a:t>3</a:t>
            </a:r>
          </a:p>
        </p:txBody>
      </p:sp>
    </p:spTree>
    <p:extLst>
      <p:ext uri="{BB962C8B-B14F-4D97-AF65-F5344CB8AC3E}">
        <p14:creationId xmlns:p14="http://schemas.microsoft.com/office/powerpoint/2010/main" val="4189632460"/>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TM10001105[[fn=Crop]]</Template>
  <TotalTime>871</TotalTime>
  <Words>653</Words>
  <Application>Microsoft Macintosh PowerPoint</Application>
  <PresentationFormat>Widescreen</PresentationFormat>
  <Paragraphs>143</Paragraphs>
  <Slides>13</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 Rounded MT Bold</vt:lpstr>
      <vt:lpstr>Calibri</vt:lpstr>
      <vt:lpstr>Franklin Gothic Book</vt:lpstr>
      <vt:lpstr>Crop</vt:lpstr>
      <vt:lpstr>Year 5 Measure Length</vt:lpstr>
      <vt:lpstr>Similar to last week’s last two lessons, we will be using a method we have learnt before to apply to the context of measurement. </vt:lpstr>
      <vt:lpstr>PowerPoint Presentation</vt:lpstr>
      <vt:lpstr>What about this time?</vt:lpstr>
      <vt:lpstr>PowerPoint Presentation</vt:lpstr>
      <vt:lpstr>We need to convert between these two measurements when comparing!</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 Spring Section 3 – Multiplication</dc:title>
  <dc:creator>Laura Whitehouse</dc:creator>
  <cp:lastModifiedBy>Benjamin Hunt</cp:lastModifiedBy>
  <cp:revision>85</cp:revision>
  <dcterms:created xsi:type="dcterms:W3CDTF">2020-03-20T11:22:32Z</dcterms:created>
  <dcterms:modified xsi:type="dcterms:W3CDTF">2020-04-27T12:32:38Z</dcterms:modified>
</cp:coreProperties>
</file>