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9"/>
  </p:notesMasterIdLst>
  <p:sldIdLst>
    <p:sldId id="320" r:id="rId2"/>
    <p:sldId id="324" r:id="rId3"/>
    <p:sldId id="327" r:id="rId4"/>
    <p:sldId id="328" r:id="rId5"/>
    <p:sldId id="329" r:id="rId6"/>
    <p:sldId id="318" r:id="rId7"/>
    <p:sldId id="32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p:restoredTop sz="88571"/>
  </p:normalViewPr>
  <p:slideViewPr>
    <p:cSldViewPr snapToGrid="0" snapToObjects="1">
      <p:cViewPr>
        <p:scale>
          <a:sx n="67" d="100"/>
          <a:sy n="67" d="100"/>
        </p:scale>
        <p:origin x="172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B073-CEE4-EC41-A728-3D32BE1D780B}" type="datetimeFigureOut">
              <a:rPr lang="en-US" smtClean="0"/>
              <a:t>6/17/20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5D77-2A61-3D42-B4BE-D8AED5E30A5C}" type="slidenum">
              <a:rPr lang="en-US" smtClean="0"/>
              <a:t>‹#›</a:t>
            </a:fld>
            <a:endParaRPr lang="en-US"/>
          </a:p>
        </p:txBody>
      </p:sp>
    </p:spTree>
    <p:extLst>
      <p:ext uri="{BB962C8B-B14F-4D97-AF65-F5344CB8AC3E}">
        <p14:creationId xmlns:p14="http://schemas.microsoft.com/office/powerpoint/2010/main" val="17988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oryempirecom.wordpress.com/2018/07/02/basic-plots-que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oryempirecom.wordpress.com/2018/07/02/basic-plots-que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E5D77-2A61-3D42-B4BE-D8AED5E30A5C}" type="slidenum">
              <a:rPr lang="en-US" smtClean="0"/>
              <a:t>2</a:t>
            </a:fld>
            <a:endParaRPr lang="en-US"/>
          </a:p>
        </p:txBody>
      </p:sp>
    </p:spTree>
    <p:extLst>
      <p:ext uri="{BB962C8B-B14F-4D97-AF65-F5344CB8AC3E}">
        <p14:creationId xmlns:p14="http://schemas.microsoft.com/office/powerpoint/2010/main" val="61375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Arial Rounded MT Bold" panose="020F0704030504030204" pitchFamily="34" charset="77"/>
                <a:hlinkClick r:id="rId3"/>
              </a:rPr>
              <a:t>https://storyempirecom.wordpress.com/2018/07/02/basic-plots-quest/</a:t>
            </a:r>
            <a:r>
              <a:rPr lang="en-US" b="1" dirty="0">
                <a:solidFill>
                  <a:schemeClr val="bg1"/>
                </a:solidFill>
                <a:latin typeface="Arial Rounded MT Bold" panose="020F0704030504030204" pitchFamily="34" charset="77"/>
              </a:rPr>
              <a:t> </a:t>
            </a:r>
          </a:p>
          <a:p>
            <a:endParaRPr lang="en-US" dirty="0"/>
          </a:p>
        </p:txBody>
      </p:sp>
      <p:sp>
        <p:nvSpPr>
          <p:cNvPr id="4" name="Slide Number Placeholder 3"/>
          <p:cNvSpPr>
            <a:spLocks noGrp="1"/>
          </p:cNvSpPr>
          <p:nvPr>
            <p:ph type="sldNum" sz="quarter" idx="5"/>
          </p:nvPr>
        </p:nvSpPr>
        <p:spPr/>
        <p:txBody>
          <a:bodyPr/>
          <a:lstStyle/>
          <a:p>
            <a:fld id="{AC9E5D77-2A61-3D42-B4BE-D8AED5E30A5C}" type="slidenum">
              <a:rPr lang="en-US" smtClean="0"/>
              <a:t>3</a:t>
            </a:fld>
            <a:endParaRPr lang="en-US"/>
          </a:p>
        </p:txBody>
      </p:sp>
    </p:spTree>
    <p:extLst>
      <p:ext uri="{BB962C8B-B14F-4D97-AF65-F5344CB8AC3E}">
        <p14:creationId xmlns:p14="http://schemas.microsoft.com/office/powerpoint/2010/main" val="8837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Arial Rounded MT Bold" panose="020F0704030504030204" pitchFamily="34" charset="77"/>
                <a:hlinkClick r:id="rId3"/>
              </a:rPr>
              <a:t>https://storyempirecom.wordpress.com/2018/07/02/basic-plots-quest/</a:t>
            </a:r>
            <a:r>
              <a:rPr lang="en-US" b="1" dirty="0">
                <a:solidFill>
                  <a:schemeClr val="bg1"/>
                </a:solidFill>
                <a:latin typeface="Arial Rounded MT Bold" panose="020F0704030504030204" pitchFamily="34" charset="77"/>
              </a:rPr>
              <a:t> </a:t>
            </a:r>
          </a:p>
          <a:p>
            <a:endParaRPr lang="en-US" dirty="0"/>
          </a:p>
        </p:txBody>
      </p:sp>
      <p:sp>
        <p:nvSpPr>
          <p:cNvPr id="4" name="Slide Number Placeholder 3"/>
          <p:cNvSpPr>
            <a:spLocks noGrp="1"/>
          </p:cNvSpPr>
          <p:nvPr>
            <p:ph type="sldNum" sz="quarter" idx="5"/>
          </p:nvPr>
        </p:nvSpPr>
        <p:spPr/>
        <p:txBody>
          <a:bodyPr/>
          <a:lstStyle/>
          <a:p>
            <a:fld id="{AC9E5D77-2A61-3D42-B4BE-D8AED5E30A5C}" type="slidenum">
              <a:rPr lang="en-US" smtClean="0"/>
              <a:t>4</a:t>
            </a:fld>
            <a:endParaRPr lang="en-US"/>
          </a:p>
        </p:txBody>
      </p:sp>
    </p:spTree>
    <p:extLst>
      <p:ext uri="{BB962C8B-B14F-4D97-AF65-F5344CB8AC3E}">
        <p14:creationId xmlns:p14="http://schemas.microsoft.com/office/powerpoint/2010/main" val="146575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E5D77-2A61-3D42-B4BE-D8AED5E30A5C}" type="slidenum">
              <a:rPr lang="en-US" smtClean="0"/>
              <a:t>5</a:t>
            </a:fld>
            <a:endParaRPr lang="en-US"/>
          </a:p>
        </p:txBody>
      </p:sp>
    </p:spTree>
    <p:extLst>
      <p:ext uri="{BB962C8B-B14F-4D97-AF65-F5344CB8AC3E}">
        <p14:creationId xmlns:p14="http://schemas.microsoft.com/office/powerpoint/2010/main" val="340710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9E5D77-2A61-3D42-B4BE-D8AED5E30A5C}" type="slidenum">
              <a:rPr lang="en-US" smtClean="0"/>
              <a:t>6</a:t>
            </a:fld>
            <a:endParaRPr lang="en-US"/>
          </a:p>
        </p:txBody>
      </p:sp>
    </p:spTree>
    <p:extLst>
      <p:ext uri="{BB962C8B-B14F-4D97-AF65-F5344CB8AC3E}">
        <p14:creationId xmlns:p14="http://schemas.microsoft.com/office/powerpoint/2010/main" val="157920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77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6/17/20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42173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1018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743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76291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92735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68713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6352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37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5248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59155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5BF8E6-FDCA-0D41-B019-A75C64AA8CC7}" type="datetimeFigureOut">
              <a:rPr lang="en-US" smtClean="0"/>
              <a:t>6/17/20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701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55BF8E6-FDCA-0D41-B019-A75C64AA8CC7}"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7045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48218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174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E55BF8E6-FDCA-0D41-B019-A75C64AA8CC7}" type="datetimeFigureOut">
              <a:rPr lang="en-US" smtClean="0"/>
              <a:t>6/17/20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8965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6/17/20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55332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5BF8E6-FDCA-0D41-B019-A75C64AA8CC7}" type="datetimeFigureOut">
              <a:rPr lang="en-US" smtClean="0"/>
              <a:t>6/17/20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0FCD67-0B12-6E4F-A57C-0EB524DF8CFD}" type="slidenum">
              <a:rPr lang="en-US" smtClean="0"/>
              <a:t>‹#›</a:t>
            </a:fld>
            <a:endParaRPr lang="en-US"/>
          </a:p>
        </p:txBody>
      </p:sp>
    </p:spTree>
    <p:extLst>
      <p:ext uri="{BB962C8B-B14F-4D97-AF65-F5344CB8AC3E}">
        <p14:creationId xmlns:p14="http://schemas.microsoft.com/office/powerpoint/2010/main" val="219081588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picture containing game&#10;&#10;Description automatically generated">
            <a:extLst>
              <a:ext uri="{FF2B5EF4-FFF2-40B4-BE49-F238E27FC236}">
                <a16:creationId xmlns:a16="http://schemas.microsoft.com/office/drawing/2014/main" id="{8EA1005D-FD3B-C246-8F96-37A1784EB5B5}"/>
              </a:ext>
            </a:extLst>
          </p:cNvPr>
          <p:cNvPicPr>
            <a:picLocks noChangeAspect="1"/>
          </p:cNvPicPr>
          <p:nvPr/>
        </p:nvPicPr>
        <p:blipFill rotWithShape="1">
          <a:blip r:embed="rId7"/>
          <a:srcRect t="11780" b="5867"/>
          <a:stretch/>
        </p:blipFill>
        <p:spPr>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5" name="Picture 4" descr="A drawing of a person&#10;&#10;Description automatically generated">
            <a:extLst>
              <a:ext uri="{FF2B5EF4-FFF2-40B4-BE49-F238E27FC236}">
                <a16:creationId xmlns:a16="http://schemas.microsoft.com/office/drawing/2014/main" id="{CFDBEAF5-B1B3-2D4B-B561-D520D5E4C764}"/>
              </a:ext>
            </a:extLst>
          </p:cNvPr>
          <p:cNvPicPr>
            <a:picLocks noChangeAspect="1"/>
          </p:cNvPicPr>
          <p:nvPr/>
        </p:nvPicPr>
        <p:blipFill rotWithShape="1">
          <a:blip r:embed="rId8"/>
          <a:srcRect l="23031" r="23103" b="1"/>
          <a:stretch/>
        </p:blipFill>
        <p:spPr>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2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92BE8B-1627-754F-901A-B2C1D799FEB8}"/>
              </a:ext>
            </a:extLst>
          </p:cNvPr>
          <p:cNvSpPr txBox="1"/>
          <p:nvPr/>
        </p:nvSpPr>
        <p:spPr>
          <a:xfrm>
            <a:off x="636916" y="4854346"/>
            <a:ext cx="10407602" cy="868026"/>
          </a:xfrm>
          <a:prstGeom prst="rect">
            <a:avLst/>
          </a:prstGeom>
        </p:spPr>
        <p:txBody>
          <a:bodyPr vert="horz" lIns="91440" tIns="45720" rIns="91440" bIns="45720" rtlCol="0" anchor="b">
            <a:normAutofit/>
          </a:bodyPr>
          <a:lstStyle/>
          <a:p>
            <a:pPr>
              <a:spcBef>
                <a:spcPct val="0"/>
              </a:spcBef>
              <a:spcAft>
                <a:spcPts val="600"/>
              </a:spcAft>
            </a:pPr>
            <a:r>
              <a:rPr lang="en-US" sz="4800" dirty="0">
                <a:solidFill>
                  <a:srgbClr val="EBEBEB"/>
                </a:solidFill>
                <a:latin typeface="Arial Rounded MT Bold" panose="020F0704030504030204" pitchFamily="34" charset="77"/>
                <a:ea typeface="+mj-ea"/>
                <a:cs typeface="+mj-cs"/>
              </a:rPr>
              <a:t>Writing a journey/quest</a:t>
            </a:r>
          </a:p>
        </p:txBody>
      </p:sp>
    </p:spTree>
    <p:extLst>
      <p:ext uri="{BB962C8B-B14F-4D97-AF65-F5344CB8AC3E}">
        <p14:creationId xmlns:p14="http://schemas.microsoft.com/office/powerpoint/2010/main" val="83762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00F6966-5EE0-D24F-B645-D16EEA87A08F}"/>
              </a:ext>
            </a:extLst>
          </p:cNvPr>
          <p:cNvSpPr/>
          <p:nvPr/>
        </p:nvSpPr>
        <p:spPr>
          <a:xfrm>
            <a:off x="457200" y="0"/>
            <a:ext cx="11277600" cy="6858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Arial Rounded MT Bold" panose="020F0704030504030204" pitchFamily="34" charset="77"/>
              </a:rPr>
              <a:t>Our focus today is story plots.</a:t>
            </a:r>
          </a:p>
          <a:p>
            <a:r>
              <a:rPr lang="en-GB" sz="2000" dirty="0">
                <a:latin typeface="Arial Rounded MT Bold" panose="020F0704030504030204" pitchFamily="34" charset="77"/>
                <a:cs typeface="Arial" panose="020B0604020202020204" pitchFamily="34" charset="0"/>
              </a:rPr>
              <a:t>When we walk about plot, we talk about what happens in the story.</a:t>
            </a:r>
          </a:p>
          <a:p>
            <a:endParaRPr lang="en-GB" sz="2000" dirty="0">
              <a:latin typeface="Arial Rounded MT Bold" panose="020F0704030504030204" pitchFamily="34" charset="77"/>
              <a:cs typeface="Arial" panose="020B0604020202020204" pitchFamily="34" charset="0"/>
            </a:endParaRPr>
          </a:p>
          <a:p>
            <a:r>
              <a:rPr lang="en-GB" sz="2000" dirty="0">
                <a:latin typeface="Arial Rounded MT Bold" panose="020F0704030504030204" pitchFamily="34" charset="77"/>
                <a:cs typeface="Arial" panose="020B0604020202020204" pitchFamily="34" charset="0"/>
              </a:rPr>
              <a:t>Most stories follow one of these story plots:</a:t>
            </a:r>
          </a:p>
          <a:p>
            <a:endParaRPr lang="en-GB" sz="2000" dirty="0">
              <a:latin typeface="Arial Rounded MT Bold" panose="020F0704030504030204" pitchFamily="34" charset="77"/>
              <a:cs typeface="Arial" panose="020B0604020202020204" pitchFamily="34" charset="0"/>
            </a:endParaRPr>
          </a:p>
          <a:p>
            <a:r>
              <a:rPr lang="en-GB" sz="2000" dirty="0">
                <a:latin typeface="Arial Rounded MT Bold" panose="020F0704030504030204" pitchFamily="34" charset="77"/>
                <a:cs typeface="Arial" panose="020B0604020202020204" pitchFamily="34" charset="0"/>
              </a:rPr>
              <a:t>        Overcoming the monster                                             Tragedy</a:t>
            </a:r>
          </a:p>
          <a:p>
            <a:r>
              <a:rPr lang="en-GB" sz="2000" dirty="0">
                <a:latin typeface="Arial Rounded MT Bold" panose="020F0704030504030204" pitchFamily="34" charset="77"/>
                <a:cs typeface="Arial" panose="020B0604020202020204" pitchFamily="34" charset="0"/>
              </a:rPr>
              <a:t>        Rags to Riches                                                                Comedy</a:t>
            </a:r>
          </a:p>
          <a:p>
            <a:r>
              <a:rPr lang="en-GB" sz="2000" dirty="0">
                <a:latin typeface="Arial Rounded MT Bold" panose="020F0704030504030204" pitchFamily="34" charset="77"/>
                <a:cs typeface="Arial" panose="020B0604020202020204" pitchFamily="34" charset="0"/>
              </a:rPr>
              <a:t>        Character flaw                                                                Meeting Tale</a:t>
            </a:r>
          </a:p>
          <a:p>
            <a:r>
              <a:rPr lang="en-GB" sz="2000" dirty="0">
                <a:latin typeface="Arial Rounded MT Bold" panose="020F0704030504030204" pitchFamily="34" charset="77"/>
                <a:cs typeface="Arial" panose="020B0604020202020204" pitchFamily="34" charset="0"/>
              </a:rPr>
              <a:t>         Losing  Tale                                                                    Warning Tale</a:t>
            </a:r>
          </a:p>
          <a:p>
            <a:r>
              <a:rPr lang="en-GB" sz="2000" dirty="0">
                <a:latin typeface="Arial Rounded MT Bold" panose="020F0704030504030204" pitchFamily="34" charset="77"/>
                <a:cs typeface="Arial" panose="020B0604020202020204" pitchFamily="34" charset="0"/>
              </a:rPr>
              <a:t>         Journey quest                                                                Wishing Tale</a:t>
            </a:r>
          </a:p>
          <a:p>
            <a:r>
              <a:rPr lang="en-GB" sz="2000" dirty="0">
                <a:latin typeface="Arial Rounded MT Bold" panose="020F0704030504030204" pitchFamily="34" charset="77"/>
                <a:cs typeface="Arial" panose="020B0604020202020204" pitchFamily="34" charset="0"/>
              </a:rPr>
              <a:t>         Rebirth                                                                             Voyage and return.</a:t>
            </a:r>
          </a:p>
          <a:p>
            <a:endParaRPr lang="en-GB" sz="2000" dirty="0">
              <a:latin typeface="Arial Rounded MT Bold" panose="020F0704030504030204" pitchFamily="34" charset="77"/>
              <a:cs typeface="Arial" panose="020B0604020202020204" pitchFamily="34" charset="0"/>
            </a:endParaRPr>
          </a:p>
          <a:p>
            <a:r>
              <a:rPr lang="en-GB" sz="2000" dirty="0">
                <a:latin typeface="Arial Rounded MT Bold" panose="020F0704030504030204" pitchFamily="34" charset="77"/>
                <a:cs typeface="Arial" panose="020B0604020202020204" pitchFamily="34" charset="0"/>
              </a:rPr>
              <a:t>Today, we will be focusing on the story plot, journey quest.</a:t>
            </a:r>
          </a:p>
          <a:p>
            <a:endParaRPr lang="en-GB" sz="2000" dirty="0">
              <a:latin typeface="Arial Rounded MT Bold" panose="020F0704030504030204" pitchFamily="34" charset="77"/>
              <a:cs typeface="Arial" panose="020B0604020202020204" pitchFamily="34" charset="0"/>
            </a:endParaRPr>
          </a:p>
          <a:p>
            <a:r>
              <a:rPr lang="en-GB" sz="2000" dirty="0">
                <a:latin typeface="Arial Rounded MT Bold" panose="020F0704030504030204" pitchFamily="34" charset="77"/>
                <a:cs typeface="Arial" panose="020B0604020202020204" pitchFamily="34" charset="0"/>
              </a:rPr>
              <a:t>Examples include Lord of the Rings, Around the World in 80 Days, Finding Nemo</a:t>
            </a:r>
            <a:r>
              <a:rPr lang="en-GB" sz="2000" dirty="0">
                <a:latin typeface="Arial Rounded MT Bold" panose="020F0704030504030204" pitchFamily="34" charset="77"/>
              </a:rPr>
              <a:t>.</a:t>
            </a:r>
          </a:p>
          <a:p>
            <a:endParaRPr lang="en-GB" sz="2000" dirty="0">
              <a:latin typeface="Arial Rounded MT Bold" panose="020F0704030504030204" pitchFamily="34" charset="77"/>
            </a:endParaRPr>
          </a:p>
          <a:p>
            <a:endParaRPr lang="en-GB" sz="2000" dirty="0">
              <a:latin typeface="Arial Rounded MT Bold" panose="020F0704030504030204" pitchFamily="34" charset="77"/>
            </a:endParaRPr>
          </a:p>
          <a:p>
            <a:endParaRPr lang="en-GB" sz="2000" dirty="0">
              <a:latin typeface="Arial Rounded MT Bold" panose="020F0704030504030204" pitchFamily="34" charset="77"/>
            </a:endParaRPr>
          </a:p>
          <a:p>
            <a:endParaRPr lang="en-GB" sz="2000" dirty="0">
              <a:latin typeface="Arial Rounded MT Bold" panose="020F0704030504030204" pitchFamily="34" charset="77"/>
            </a:endParaRPr>
          </a:p>
          <a:p>
            <a:endParaRPr lang="en-GB" sz="2000" dirty="0">
              <a:latin typeface="Arial Rounded MT Bold" panose="020F0704030504030204" pitchFamily="34" charset="77"/>
            </a:endParaRPr>
          </a:p>
          <a:p>
            <a:endParaRPr lang="en-GB" sz="2000" dirty="0">
              <a:latin typeface="Arial Rounded MT Bold" panose="020F0704030504030204" pitchFamily="34" charset="77"/>
            </a:endParaRPr>
          </a:p>
          <a:p>
            <a:endParaRPr lang="en-GB" sz="2000" dirty="0">
              <a:latin typeface="Arial Rounded MT Bold" panose="020F0704030504030204" pitchFamily="34" charset="77"/>
            </a:endParaRPr>
          </a:p>
        </p:txBody>
      </p:sp>
      <p:pic>
        <p:nvPicPr>
          <p:cNvPr id="5" name="Picture 4" descr="A picture containing cake, table, birthday, colorful&#10;&#10;Description automatically generated">
            <a:extLst>
              <a:ext uri="{FF2B5EF4-FFF2-40B4-BE49-F238E27FC236}">
                <a16:creationId xmlns:a16="http://schemas.microsoft.com/office/drawing/2014/main" id="{897E107D-6046-684E-BA54-EA63849277BC}"/>
              </a:ext>
            </a:extLst>
          </p:cNvPr>
          <p:cNvPicPr>
            <a:picLocks noChangeAspect="1"/>
          </p:cNvPicPr>
          <p:nvPr/>
        </p:nvPicPr>
        <p:blipFill>
          <a:blip r:embed="rId3"/>
          <a:stretch>
            <a:fillRect/>
          </a:stretch>
        </p:blipFill>
        <p:spPr>
          <a:xfrm>
            <a:off x="1752600" y="4681764"/>
            <a:ext cx="3113314" cy="2138962"/>
          </a:xfrm>
          <a:prstGeom prst="rect">
            <a:avLst/>
          </a:prstGeom>
        </p:spPr>
      </p:pic>
      <p:pic>
        <p:nvPicPr>
          <p:cNvPr id="7" name="Picture 6" descr="A person standing in front of a group of people posing for the camera&#10;&#10;Description automatically generated">
            <a:extLst>
              <a:ext uri="{FF2B5EF4-FFF2-40B4-BE49-F238E27FC236}">
                <a16:creationId xmlns:a16="http://schemas.microsoft.com/office/drawing/2014/main" id="{121E891E-89DB-544F-BEC0-3DFD71B37F99}"/>
              </a:ext>
            </a:extLst>
          </p:cNvPr>
          <p:cNvPicPr>
            <a:picLocks noChangeAspect="1"/>
          </p:cNvPicPr>
          <p:nvPr/>
        </p:nvPicPr>
        <p:blipFill>
          <a:blip r:embed="rId4"/>
          <a:stretch>
            <a:fillRect/>
          </a:stretch>
        </p:blipFill>
        <p:spPr>
          <a:xfrm>
            <a:off x="7206343" y="4681764"/>
            <a:ext cx="1741714" cy="2177142"/>
          </a:xfrm>
          <a:prstGeom prst="rect">
            <a:avLst/>
          </a:prstGeom>
        </p:spPr>
      </p:pic>
    </p:spTree>
    <p:extLst>
      <p:ext uri="{BB962C8B-B14F-4D97-AF65-F5344CB8AC3E}">
        <p14:creationId xmlns:p14="http://schemas.microsoft.com/office/powerpoint/2010/main" val="261183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4B77E-C672-4D45-9897-28ED012B9F0D}"/>
              </a:ext>
            </a:extLst>
          </p:cNvPr>
          <p:cNvSpPr txBox="1"/>
          <p:nvPr/>
        </p:nvSpPr>
        <p:spPr>
          <a:xfrm>
            <a:off x="293914" y="212272"/>
            <a:ext cx="10107385" cy="6370975"/>
          </a:xfrm>
          <a:prstGeom prst="rect">
            <a:avLst/>
          </a:prstGeom>
          <a:noFill/>
        </p:spPr>
        <p:txBody>
          <a:bodyPr wrap="square" rtlCol="0">
            <a:spAutoFit/>
          </a:bodyPr>
          <a:lstStyle/>
          <a:p>
            <a:r>
              <a:rPr lang="en-US" sz="2400" b="1" dirty="0">
                <a:solidFill>
                  <a:schemeClr val="bg1"/>
                </a:solidFill>
                <a:latin typeface="Arial Rounded MT Bold" panose="020F0704030504030204" pitchFamily="34" charset="77"/>
              </a:rPr>
              <a:t>The journey/quest</a:t>
            </a:r>
          </a:p>
          <a:p>
            <a:endParaRPr lang="en-US" sz="2400" b="1" dirty="0">
              <a:solidFill>
                <a:schemeClr val="bg1"/>
              </a:solidFill>
              <a:latin typeface="Arial Rounded MT Bold" panose="020F0704030504030204" pitchFamily="34" charset="77"/>
            </a:endParaRPr>
          </a:p>
          <a:p>
            <a:r>
              <a:rPr lang="en-GB" sz="2400" dirty="0">
                <a:solidFill>
                  <a:schemeClr val="bg1"/>
                </a:solidFill>
                <a:latin typeface="Arial Rounded MT Bold" panose="020F0704030504030204" pitchFamily="34" charset="77"/>
              </a:rPr>
              <a:t>The journey/quest is a search for a place, item, or person that requires the hero to leave home in order to find it. </a:t>
            </a:r>
          </a:p>
          <a:p>
            <a:endParaRPr lang="en-US" sz="2400" b="1" dirty="0">
              <a:solidFill>
                <a:schemeClr val="bg1"/>
              </a:solidFill>
              <a:latin typeface="Arial Rounded MT Bold" panose="020F0704030504030204" pitchFamily="34" charset="77"/>
            </a:endParaRPr>
          </a:p>
          <a:p>
            <a:r>
              <a:rPr lang="en-US" sz="2400" b="1" dirty="0">
                <a:solidFill>
                  <a:schemeClr val="bg1"/>
                </a:solidFill>
                <a:latin typeface="Arial Rounded MT Bold" panose="020F0704030504030204" pitchFamily="34" charset="77"/>
              </a:rPr>
              <a:t>It follows a structure similar to the following:</a:t>
            </a:r>
          </a:p>
          <a:p>
            <a:endParaRPr lang="en-US" sz="2400" b="1" dirty="0">
              <a:solidFill>
                <a:schemeClr val="bg1"/>
              </a:solidFill>
              <a:latin typeface="Arial Rounded MT Bold" panose="020F0704030504030204" pitchFamily="34" charset="77"/>
            </a:endParaRPr>
          </a:p>
          <a:p>
            <a:pPr marL="285750" indent="-285750">
              <a:buFont typeface="Arial" panose="020B0604020202020204" pitchFamily="34" charset="0"/>
              <a:buChar char="•"/>
            </a:pPr>
            <a:r>
              <a:rPr lang="en-US" sz="2400" dirty="0">
                <a:solidFill>
                  <a:schemeClr val="bg1"/>
                </a:solidFill>
                <a:latin typeface="Arial Rounded MT Bold" panose="020F0704030504030204" pitchFamily="34" charset="77"/>
              </a:rPr>
              <a:t>The Call – The main character is given a task.</a:t>
            </a:r>
          </a:p>
          <a:p>
            <a:pPr marL="285750" indent="-285750">
              <a:buFont typeface="Arial" panose="020B0604020202020204" pitchFamily="34" charset="0"/>
              <a:buChar char="•"/>
            </a:pPr>
            <a:r>
              <a:rPr lang="en-US" sz="2400" dirty="0">
                <a:solidFill>
                  <a:schemeClr val="bg1"/>
                </a:solidFill>
                <a:latin typeface="Arial Rounded MT Bold" panose="020F0704030504030204" pitchFamily="34" charset="77"/>
              </a:rPr>
              <a:t>The journey – The main character goes on a journey and it is a difficult one. For every step forward, it seems the character takes two steps back.</a:t>
            </a:r>
          </a:p>
          <a:p>
            <a:pPr marL="285750" indent="-285750">
              <a:buFont typeface="Arial" panose="020B0604020202020204" pitchFamily="34" charset="0"/>
              <a:buChar char="•"/>
            </a:pPr>
            <a:r>
              <a:rPr lang="en-US" sz="2400" dirty="0">
                <a:solidFill>
                  <a:schemeClr val="bg1"/>
                </a:solidFill>
                <a:latin typeface="Arial Rounded MT Bold" panose="020F0704030504030204" pitchFamily="34" charset="77"/>
              </a:rPr>
              <a:t>Arrival and Frustration – The character arrives at the destination. There are still ordeals to overcome.</a:t>
            </a:r>
          </a:p>
          <a:p>
            <a:pPr marL="285750" indent="-285750">
              <a:buFont typeface="Arial" panose="020B0604020202020204" pitchFamily="34" charset="0"/>
              <a:buChar char="•"/>
            </a:pPr>
            <a:r>
              <a:rPr lang="en-US" sz="2400" dirty="0">
                <a:solidFill>
                  <a:schemeClr val="bg1"/>
                </a:solidFill>
                <a:latin typeface="Arial Rounded MT Bold" panose="020F0704030504030204" pitchFamily="34" charset="77"/>
              </a:rPr>
              <a:t>Final Ordeal – The goal is in sight. This is where the ultimate test/challenge occurs.</a:t>
            </a:r>
          </a:p>
          <a:p>
            <a:pPr marL="285750" indent="-285750">
              <a:buFont typeface="Arial" panose="020B0604020202020204" pitchFamily="34" charset="0"/>
              <a:buChar char="•"/>
            </a:pPr>
            <a:r>
              <a:rPr lang="en-US" sz="2400" dirty="0">
                <a:solidFill>
                  <a:schemeClr val="bg1"/>
                </a:solidFill>
                <a:latin typeface="Arial Rounded MT Bold" panose="020F0704030504030204" pitchFamily="34" charset="77"/>
              </a:rPr>
              <a:t>The Goal – The main character achieves their goal. </a:t>
            </a:r>
          </a:p>
          <a:p>
            <a:endParaRPr lang="en-US" sz="2400" b="1" dirty="0">
              <a:solidFill>
                <a:schemeClr val="bg1"/>
              </a:solidFill>
              <a:latin typeface="Arial Rounded MT Bold" panose="020F0704030504030204" pitchFamily="34" charset="77"/>
            </a:endParaRPr>
          </a:p>
        </p:txBody>
      </p:sp>
    </p:spTree>
    <p:extLst>
      <p:ext uri="{BB962C8B-B14F-4D97-AF65-F5344CB8AC3E}">
        <p14:creationId xmlns:p14="http://schemas.microsoft.com/office/powerpoint/2010/main" val="128290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B293FD-738C-1F40-97B3-47C3126CC8F2}"/>
              </a:ext>
            </a:extLst>
          </p:cNvPr>
          <p:cNvSpPr txBox="1"/>
          <p:nvPr/>
        </p:nvSpPr>
        <p:spPr>
          <a:xfrm>
            <a:off x="163285" y="387822"/>
            <a:ext cx="9944100" cy="1384995"/>
          </a:xfrm>
          <a:prstGeom prst="rect">
            <a:avLst/>
          </a:prstGeom>
          <a:noFill/>
        </p:spPr>
        <p:txBody>
          <a:bodyPr wrap="square" rtlCol="0">
            <a:spAutoFit/>
          </a:bodyPr>
          <a:lstStyle/>
          <a:p>
            <a:r>
              <a:rPr lang="en-US" sz="2800" dirty="0">
                <a:solidFill>
                  <a:schemeClr val="bg1"/>
                </a:solidFill>
                <a:latin typeface="Arial Rounded MT Bold" panose="020F0704030504030204" pitchFamily="34" charset="77"/>
              </a:rPr>
              <a:t>This is an example of a journey/quest completed based on Harry Potter to help you before you plan and write your own story. </a:t>
            </a:r>
          </a:p>
        </p:txBody>
      </p:sp>
      <p:graphicFrame>
        <p:nvGraphicFramePr>
          <p:cNvPr id="5" name="Table 4">
            <a:extLst>
              <a:ext uri="{FF2B5EF4-FFF2-40B4-BE49-F238E27FC236}">
                <a16:creationId xmlns:a16="http://schemas.microsoft.com/office/drawing/2014/main" id="{496FC35F-A3AD-E341-A23C-D7C28B0F8731}"/>
              </a:ext>
            </a:extLst>
          </p:cNvPr>
          <p:cNvGraphicFramePr>
            <a:graphicFrameLocks noGrp="1"/>
          </p:cNvGraphicFramePr>
          <p:nvPr>
            <p:extLst>
              <p:ext uri="{D42A27DB-BD31-4B8C-83A1-F6EECF244321}">
                <p14:modId xmlns:p14="http://schemas.microsoft.com/office/powerpoint/2010/main" val="3681681463"/>
              </p:ext>
            </p:extLst>
          </p:nvPr>
        </p:nvGraphicFramePr>
        <p:xfrm>
          <a:off x="163284" y="1895323"/>
          <a:ext cx="11828419" cy="4056179"/>
        </p:xfrm>
        <a:graphic>
          <a:graphicData uri="http://schemas.openxmlformats.org/drawingml/2006/table">
            <a:tbl>
              <a:tblPr firstRow="1" bandRow="1">
                <a:tableStyleId>{5940675A-B579-460E-94D1-54222C63F5DA}</a:tableStyleId>
              </a:tblPr>
              <a:tblGrid>
                <a:gridCol w="2755016">
                  <a:extLst>
                    <a:ext uri="{9D8B030D-6E8A-4147-A177-3AD203B41FA5}">
                      <a16:colId xmlns:a16="http://schemas.microsoft.com/office/drawing/2014/main" val="3231653940"/>
                    </a:ext>
                  </a:extLst>
                </a:gridCol>
                <a:gridCol w="9073403">
                  <a:extLst>
                    <a:ext uri="{9D8B030D-6E8A-4147-A177-3AD203B41FA5}">
                      <a16:colId xmlns:a16="http://schemas.microsoft.com/office/drawing/2014/main" val="3751085634"/>
                    </a:ext>
                  </a:extLst>
                </a:gridCol>
              </a:tblGrid>
              <a:tr h="384943">
                <a:tc>
                  <a:txBody>
                    <a:bodyPr/>
                    <a:lstStyle/>
                    <a:p>
                      <a:pPr algn="ctr"/>
                      <a:r>
                        <a:rPr lang="en-US" sz="1400" b="1" dirty="0">
                          <a:solidFill>
                            <a:schemeClr val="bg1"/>
                          </a:solidFill>
                          <a:latin typeface="Arial Rounded MT Bold" panose="020F0704030504030204" pitchFamily="34" charset="77"/>
                        </a:rPr>
                        <a:t>Structure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a:solidFill>
                            <a:schemeClr val="bg1"/>
                          </a:solidFill>
                          <a:latin typeface="Arial Rounded MT Bold" panose="020F0704030504030204" pitchFamily="34" charset="77"/>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7113657"/>
                  </a:ext>
                </a:extLst>
              </a:tr>
              <a:tr h="726604">
                <a:tc>
                  <a:txBody>
                    <a:bodyPr/>
                    <a:lstStyle/>
                    <a:p>
                      <a:r>
                        <a:rPr lang="en-US" sz="1400" dirty="0">
                          <a:solidFill>
                            <a:schemeClr val="bg1"/>
                          </a:solidFill>
                          <a:latin typeface="Arial Rounded MT Bold" panose="020F0704030504030204" pitchFamily="34" charset="77"/>
                        </a:rPr>
                        <a:t>The call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Rounded MT Bold" panose="020F0704030504030204" pitchFamily="34" charset="77"/>
                        </a:rPr>
                        <a:t>Dumbledore insists Harry should have special instruction this year—by him—which will help them with their mission to defeat Voldemort. Ultimately, they seek horcruxes. The stakes are high—horcruxes are the key to defeating the Dark Lord.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1756304"/>
                  </a:ext>
                </a:extLst>
              </a:tr>
              <a:tr h="941894">
                <a:tc>
                  <a:txBody>
                    <a:bodyPr/>
                    <a:lstStyle/>
                    <a:p>
                      <a:r>
                        <a:rPr lang="en-US" sz="1400" dirty="0">
                          <a:solidFill>
                            <a:schemeClr val="bg1"/>
                          </a:solidFill>
                          <a:latin typeface="Arial Rounded MT Bold" panose="020F0704030504030204" pitchFamily="34" charset="77"/>
                        </a:rPr>
                        <a:t>The journey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Rounded MT Bold" panose="020F0704030504030204" pitchFamily="34" charset="77"/>
                        </a:rPr>
                        <a:t>Harry’s setbacks begin even before he goes to the cave. He has trouble retrieving the memory Dumbledore needs. He battles with Draco Malfoy. Ron almost dies. Often as he tries to solve one of these issues, he fails. Even when he finally does conquer the problem, another arises.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7446210"/>
                  </a:ext>
                </a:extLst>
              </a:tr>
              <a:tr h="529844">
                <a:tc>
                  <a:txBody>
                    <a:bodyPr/>
                    <a:lstStyle/>
                    <a:p>
                      <a:r>
                        <a:rPr lang="en-US" sz="1400" dirty="0">
                          <a:solidFill>
                            <a:schemeClr val="bg1"/>
                          </a:solidFill>
                          <a:latin typeface="Arial Rounded MT Bold" panose="020F0704030504030204" pitchFamily="34" charset="77"/>
                        </a:rPr>
                        <a:t>Arrival &amp; frustration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Rounded MT Bold" panose="020F0704030504030204" pitchFamily="34" charset="77"/>
                        </a:rPr>
                        <a:t>Harry and Dumbledore reach the cave. But there are so many more trials to their ordeal. Blood must be sacrificed to open the cave mouth. Magic is needed to summon the boat.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2213332"/>
                  </a:ext>
                </a:extLst>
              </a:tr>
              <a:tr h="523098">
                <a:tc>
                  <a:txBody>
                    <a:bodyPr/>
                    <a:lstStyle/>
                    <a:p>
                      <a:r>
                        <a:rPr lang="en-US" sz="1400" dirty="0">
                          <a:solidFill>
                            <a:schemeClr val="bg1"/>
                          </a:solidFill>
                          <a:latin typeface="Arial Rounded MT Bold" panose="020F0704030504030204" pitchFamily="34" charset="77"/>
                        </a:rPr>
                        <a:t>Final ordeal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Rounded MT Bold" panose="020F0704030504030204" pitchFamily="34" charset="77"/>
                        </a:rPr>
                        <a:t>Torture and horrors await as they drain the basin. Harry must find water to help his mentor. </a:t>
                      </a:r>
                      <a:r>
                        <a:rPr lang="en-US" sz="1400" dirty="0" err="1">
                          <a:solidFill>
                            <a:schemeClr val="bg1"/>
                          </a:solidFill>
                          <a:latin typeface="Arial Rounded MT Bold" panose="020F0704030504030204" pitchFamily="34" charset="77"/>
                        </a:rPr>
                        <a:t>Inferi</a:t>
                      </a:r>
                      <a:r>
                        <a:rPr lang="en-US" sz="1400" dirty="0">
                          <a:solidFill>
                            <a:schemeClr val="bg1"/>
                          </a:solidFill>
                          <a:latin typeface="Arial Rounded MT Bold" panose="020F0704030504030204" pitchFamily="34" charset="77"/>
                        </a:rPr>
                        <a:t> rise from the depths of the lake to stop them.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9109749"/>
                  </a:ext>
                </a:extLst>
              </a:tr>
              <a:tr h="941894">
                <a:tc>
                  <a:txBody>
                    <a:bodyPr/>
                    <a:lstStyle/>
                    <a:p>
                      <a:r>
                        <a:rPr lang="en-US" sz="1400" dirty="0">
                          <a:solidFill>
                            <a:schemeClr val="bg1"/>
                          </a:solidFill>
                          <a:latin typeface="Arial Rounded MT Bold" panose="020F0704030504030204" pitchFamily="34" charset="77"/>
                        </a:rPr>
                        <a:t>The goal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Rounded MT Bold" panose="020F0704030504030204" pitchFamily="34" charset="77"/>
                        </a:rPr>
                        <a:t>Harry and Dumbledore take the locket back to Hogwarts. A whole other series of problems await them there. But when Harry is finally able to </a:t>
                      </a:r>
                      <a:r>
                        <a:rPr lang="en-US" sz="1400" dirty="0" err="1">
                          <a:solidFill>
                            <a:schemeClr val="bg1"/>
                          </a:solidFill>
                          <a:latin typeface="Arial Rounded MT Bold" panose="020F0704030504030204" pitchFamily="34" charset="77"/>
                        </a:rPr>
                        <a:t>analyse</a:t>
                      </a:r>
                      <a:r>
                        <a:rPr lang="en-US" sz="1400" dirty="0">
                          <a:solidFill>
                            <a:schemeClr val="bg1"/>
                          </a:solidFill>
                          <a:latin typeface="Arial Rounded MT Bold" panose="020F0704030504030204" pitchFamily="34" charset="77"/>
                        </a:rPr>
                        <a:t> the locket, he discovers it isn’t what’s he was looking for at all. He did, indeed, achieve his goal of retrieving the object, but it wasn’t the object he had hoped. And it comes at considerable cost.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53300427"/>
                  </a:ext>
                </a:extLst>
              </a:tr>
            </a:tbl>
          </a:graphicData>
        </a:graphic>
      </p:graphicFrame>
      <p:sp>
        <p:nvSpPr>
          <p:cNvPr id="2" name="TextBox 1">
            <a:extLst>
              <a:ext uri="{FF2B5EF4-FFF2-40B4-BE49-F238E27FC236}">
                <a16:creationId xmlns:a16="http://schemas.microsoft.com/office/drawing/2014/main" id="{C63D0D9E-0964-7E48-A495-4DF4148CC774}"/>
              </a:ext>
            </a:extLst>
          </p:cNvPr>
          <p:cNvSpPr txBox="1"/>
          <p:nvPr/>
        </p:nvSpPr>
        <p:spPr>
          <a:xfrm>
            <a:off x="163284" y="6113417"/>
            <a:ext cx="11828419" cy="369332"/>
          </a:xfrm>
          <a:prstGeom prst="rect">
            <a:avLst/>
          </a:prstGeom>
          <a:noFill/>
        </p:spPr>
        <p:txBody>
          <a:bodyPr wrap="square" rtlCol="0">
            <a:spAutoFit/>
          </a:bodyPr>
          <a:lstStyle/>
          <a:p>
            <a:r>
              <a:rPr lang="en-US" dirty="0">
                <a:solidFill>
                  <a:schemeClr val="bg1"/>
                </a:solidFill>
                <a:latin typeface="Arial Rounded MT Bold" panose="020F0704030504030204" pitchFamily="34" charset="77"/>
              </a:rPr>
              <a:t>Even though the goal is achieved, the story doesn’t always need to have a happy ending.</a:t>
            </a:r>
          </a:p>
        </p:txBody>
      </p:sp>
    </p:spTree>
    <p:extLst>
      <p:ext uri="{BB962C8B-B14F-4D97-AF65-F5344CB8AC3E}">
        <p14:creationId xmlns:p14="http://schemas.microsoft.com/office/powerpoint/2010/main" val="408305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B293FD-738C-1F40-97B3-47C3126CC8F2}"/>
              </a:ext>
            </a:extLst>
          </p:cNvPr>
          <p:cNvSpPr txBox="1"/>
          <p:nvPr/>
        </p:nvSpPr>
        <p:spPr>
          <a:xfrm>
            <a:off x="163285" y="387822"/>
            <a:ext cx="9944100" cy="923330"/>
          </a:xfrm>
          <a:prstGeom prst="rect">
            <a:avLst/>
          </a:prstGeom>
          <a:noFill/>
        </p:spPr>
        <p:txBody>
          <a:bodyPr wrap="square" rtlCol="0">
            <a:spAutoFit/>
          </a:bodyPr>
          <a:lstStyle/>
          <a:p>
            <a:r>
              <a:rPr lang="en-US" dirty="0">
                <a:solidFill>
                  <a:schemeClr val="bg1"/>
                </a:solidFill>
                <a:latin typeface="Arial Rounded MT Bold" panose="020F0704030504030204" pitchFamily="34" charset="77"/>
              </a:rPr>
              <a:t>Use this table (or a similar style) to plan your own journey/quest. Think carefully about who your main character will be and what their personality will be like – this will be vital to your story and how they handle the obstacles/challenges they face.</a:t>
            </a:r>
          </a:p>
        </p:txBody>
      </p:sp>
      <p:graphicFrame>
        <p:nvGraphicFramePr>
          <p:cNvPr id="5" name="Table 4">
            <a:extLst>
              <a:ext uri="{FF2B5EF4-FFF2-40B4-BE49-F238E27FC236}">
                <a16:creationId xmlns:a16="http://schemas.microsoft.com/office/drawing/2014/main" id="{496FC35F-A3AD-E341-A23C-D7C28B0F8731}"/>
              </a:ext>
            </a:extLst>
          </p:cNvPr>
          <p:cNvGraphicFramePr>
            <a:graphicFrameLocks noGrp="1"/>
          </p:cNvGraphicFramePr>
          <p:nvPr>
            <p:extLst>
              <p:ext uri="{D42A27DB-BD31-4B8C-83A1-F6EECF244321}">
                <p14:modId xmlns:p14="http://schemas.microsoft.com/office/powerpoint/2010/main" val="3426209007"/>
              </p:ext>
            </p:extLst>
          </p:nvPr>
        </p:nvGraphicFramePr>
        <p:xfrm>
          <a:off x="163285" y="1533372"/>
          <a:ext cx="11838215" cy="4936804"/>
        </p:xfrm>
        <a:graphic>
          <a:graphicData uri="http://schemas.openxmlformats.org/drawingml/2006/table">
            <a:tbl>
              <a:tblPr firstRow="1" bandRow="1">
                <a:tableStyleId>{5940675A-B579-460E-94D1-54222C63F5DA}</a:tableStyleId>
              </a:tblPr>
              <a:tblGrid>
                <a:gridCol w="2757298">
                  <a:extLst>
                    <a:ext uri="{9D8B030D-6E8A-4147-A177-3AD203B41FA5}">
                      <a16:colId xmlns:a16="http://schemas.microsoft.com/office/drawing/2014/main" val="3231653940"/>
                    </a:ext>
                  </a:extLst>
                </a:gridCol>
                <a:gridCol w="9080917">
                  <a:extLst>
                    <a:ext uri="{9D8B030D-6E8A-4147-A177-3AD203B41FA5}">
                      <a16:colId xmlns:a16="http://schemas.microsoft.com/office/drawing/2014/main" val="3751085634"/>
                    </a:ext>
                  </a:extLst>
                </a:gridCol>
              </a:tblGrid>
              <a:tr h="437379">
                <a:tc>
                  <a:txBody>
                    <a:bodyPr/>
                    <a:lstStyle/>
                    <a:p>
                      <a:pPr algn="ctr"/>
                      <a:r>
                        <a:rPr lang="en-US" sz="1400" b="1" dirty="0">
                          <a:solidFill>
                            <a:schemeClr val="bg1"/>
                          </a:solidFill>
                          <a:latin typeface="Arial Rounded MT Bold" panose="020F0704030504030204" pitchFamily="34" charset="77"/>
                        </a:rPr>
                        <a:t>Structure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a:solidFill>
                            <a:schemeClr val="bg1"/>
                          </a:solidFill>
                          <a:latin typeface="Arial Rounded MT Bold" panose="020F0704030504030204" pitchFamily="34" charset="77"/>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7113657"/>
                  </a:ext>
                </a:extLst>
              </a:tr>
              <a:tr h="899885">
                <a:tc>
                  <a:txBody>
                    <a:bodyPr/>
                    <a:lstStyle/>
                    <a:p>
                      <a:pPr algn="ctr"/>
                      <a:r>
                        <a:rPr lang="en-US" sz="1400" dirty="0">
                          <a:solidFill>
                            <a:schemeClr val="bg1"/>
                          </a:solidFill>
                          <a:latin typeface="Arial Rounded MT Bold" panose="020F0704030504030204" pitchFamily="34" charset="77"/>
                        </a:rPr>
                        <a:t>The call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Rounded MT Bold" panose="020F0704030504030204" pitchFamily="34"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1756304"/>
                  </a:ext>
                </a:extLst>
              </a:tr>
              <a:tr h="899885">
                <a:tc>
                  <a:txBody>
                    <a:bodyPr/>
                    <a:lstStyle/>
                    <a:p>
                      <a:pPr algn="ctr"/>
                      <a:r>
                        <a:rPr lang="en-US" sz="1400" dirty="0">
                          <a:solidFill>
                            <a:schemeClr val="bg1"/>
                          </a:solidFill>
                          <a:latin typeface="Arial Rounded MT Bold" panose="020F0704030504030204" pitchFamily="34" charset="77"/>
                        </a:rPr>
                        <a:t>The journey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Rounded MT Bold" panose="020F0704030504030204" pitchFamily="34"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7446210"/>
                  </a:ext>
                </a:extLst>
              </a:tr>
              <a:tr h="899885">
                <a:tc>
                  <a:txBody>
                    <a:bodyPr/>
                    <a:lstStyle/>
                    <a:p>
                      <a:pPr algn="ctr"/>
                      <a:r>
                        <a:rPr lang="en-US" sz="1400" dirty="0">
                          <a:solidFill>
                            <a:schemeClr val="bg1"/>
                          </a:solidFill>
                          <a:latin typeface="Arial Rounded MT Bold" panose="020F0704030504030204" pitchFamily="34" charset="77"/>
                        </a:rPr>
                        <a:t>Arrival &amp; frustration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Rounded MT Bold" panose="020F0704030504030204" pitchFamily="34"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2213332"/>
                  </a:ext>
                </a:extLst>
              </a:tr>
              <a:tr h="899885">
                <a:tc>
                  <a:txBody>
                    <a:bodyPr/>
                    <a:lstStyle/>
                    <a:p>
                      <a:pPr algn="ctr"/>
                      <a:r>
                        <a:rPr lang="en-US" sz="1400" dirty="0">
                          <a:solidFill>
                            <a:schemeClr val="bg1"/>
                          </a:solidFill>
                          <a:latin typeface="Arial Rounded MT Bold" panose="020F0704030504030204" pitchFamily="34" charset="77"/>
                        </a:rPr>
                        <a:t>Final ordeal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Rounded MT Bold" panose="020F0704030504030204" pitchFamily="34"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9109749"/>
                  </a:ext>
                </a:extLst>
              </a:tr>
              <a:tr h="899885">
                <a:tc>
                  <a:txBody>
                    <a:bodyPr/>
                    <a:lstStyle/>
                    <a:p>
                      <a:pPr algn="ctr"/>
                      <a:r>
                        <a:rPr lang="en-US" sz="1400" dirty="0">
                          <a:solidFill>
                            <a:schemeClr val="bg1"/>
                          </a:solidFill>
                          <a:latin typeface="Arial Rounded MT Bold" panose="020F0704030504030204" pitchFamily="34" charset="77"/>
                        </a:rPr>
                        <a:t>The goal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Rounded MT Bold" panose="020F0704030504030204" pitchFamily="34"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53300427"/>
                  </a:ext>
                </a:extLst>
              </a:tr>
            </a:tbl>
          </a:graphicData>
        </a:graphic>
      </p:graphicFrame>
    </p:spTree>
    <p:extLst>
      <p:ext uri="{BB962C8B-B14F-4D97-AF65-F5344CB8AC3E}">
        <p14:creationId xmlns:p14="http://schemas.microsoft.com/office/powerpoint/2010/main" val="70060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7D3140-7358-AD43-9A19-A5BFBC3F52BE}"/>
              </a:ext>
            </a:extLst>
          </p:cNvPr>
          <p:cNvSpPr txBox="1">
            <a:spLocks/>
          </p:cNvSpPr>
          <p:nvPr/>
        </p:nvSpPr>
        <p:spPr>
          <a:xfrm>
            <a:off x="2362512" y="-93822"/>
            <a:ext cx="7886700" cy="132556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rgbClr val="0070C0"/>
                </a:solidFill>
                <a:latin typeface="Arial Rounded MT Bold" panose="020F0704030504030204" pitchFamily="34" charset="77"/>
              </a:rPr>
              <a:t>Story Time!</a:t>
            </a:r>
          </a:p>
        </p:txBody>
      </p:sp>
      <p:sp>
        <p:nvSpPr>
          <p:cNvPr id="4" name="Content Placeholder 2">
            <a:extLst>
              <a:ext uri="{FF2B5EF4-FFF2-40B4-BE49-F238E27FC236}">
                <a16:creationId xmlns:a16="http://schemas.microsoft.com/office/drawing/2014/main" id="{14288042-B8D6-D841-A37D-497526C0109B}"/>
              </a:ext>
            </a:extLst>
          </p:cNvPr>
          <p:cNvSpPr txBox="1">
            <a:spLocks/>
          </p:cNvSpPr>
          <p:nvPr/>
        </p:nvSpPr>
        <p:spPr>
          <a:xfrm>
            <a:off x="138481" y="1079936"/>
            <a:ext cx="7658100" cy="5587564"/>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GB" sz="2400" dirty="0">
                <a:solidFill>
                  <a:schemeClr val="bg1"/>
                </a:solidFill>
                <a:latin typeface="Arial Rounded MT Bold" panose="020F0704030504030204" pitchFamily="34" charset="77"/>
              </a:rPr>
              <a:t>Now you can write your story!</a:t>
            </a:r>
          </a:p>
          <a:p>
            <a:pPr marL="0" indent="0">
              <a:buNone/>
            </a:pPr>
            <a:endParaRPr lang="en-GB" sz="2400" dirty="0">
              <a:solidFill>
                <a:schemeClr val="bg1"/>
              </a:solidFill>
              <a:latin typeface="Arial Rounded MT Bold" panose="020F0704030504030204" pitchFamily="34" charset="77"/>
            </a:endParaRPr>
          </a:p>
          <a:p>
            <a:pPr marL="0" indent="0">
              <a:buNone/>
            </a:pPr>
            <a:r>
              <a:rPr lang="en-GB" sz="2400" dirty="0">
                <a:solidFill>
                  <a:schemeClr val="bg1"/>
                </a:solidFill>
                <a:latin typeface="Arial Rounded MT Bold" panose="020F0704030504030204" pitchFamily="34" charset="77"/>
              </a:rPr>
              <a:t>Some things I would like you to include:</a:t>
            </a:r>
          </a:p>
          <a:p>
            <a:r>
              <a:rPr lang="en-GB" sz="2400" dirty="0">
                <a:solidFill>
                  <a:schemeClr val="bg1"/>
                </a:solidFill>
                <a:latin typeface="Arial Rounded MT Bold" panose="020F0704030504030204" pitchFamily="34" charset="77"/>
              </a:rPr>
              <a:t>Complex sentences (subordination)</a:t>
            </a:r>
          </a:p>
          <a:p>
            <a:r>
              <a:rPr lang="en-GB" sz="2400" dirty="0">
                <a:solidFill>
                  <a:schemeClr val="bg1"/>
                </a:solidFill>
                <a:latin typeface="Arial Rounded MT Bold" panose="020F0704030504030204" pitchFamily="34" charset="77"/>
              </a:rPr>
              <a:t>Dashes</a:t>
            </a:r>
          </a:p>
          <a:p>
            <a:r>
              <a:rPr lang="en-GB" sz="2400" dirty="0">
                <a:solidFill>
                  <a:schemeClr val="bg1"/>
                </a:solidFill>
                <a:latin typeface="Arial Rounded MT Bold" panose="020F0704030504030204" pitchFamily="34" charset="77"/>
              </a:rPr>
              <a:t>Parenthesis</a:t>
            </a:r>
          </a:p>
          <a:p>
            <a:r>
              <a:rPr lang="en-GB" sz="2400" dirty="0">
                <a:solidFill>
                  <a:schemeClr val="bg1"/>
                </a:solidFill>
                <a:latin typeface="Arial Rounded MT Bold" panose="020F0704030504030204" pitchFamily="34" charset="77"/>
              </a:rPr>
              <a:t>Ambitious vocabulary</a:t>
            </a:r>
          </a:p>
          <a:p>
            <a:r>
              <a:rPr lang="en-GB" sz="2400" dirty="0">
                <a:solidFill>
                  <a:schemeClr val="bg1"/>
                </a:solidFill>
                <a:latin typeface="Arial Rounded MT Bold" panose="020F0704030504030204" pitchFamily="34" charset="77"/>
              </a:rPr>
              <a:t>Paragraphs used appropriately</a:t>
            </a:r>
          </a:p>
        </p:txBody>
      </p:sp>
      <p:pic>
        <p:nvPicPr>
          <p:cNvPr id="7" name="Picture 6" descr="A picture containing computer, table, monitor, drawing&#10;&#10;Description automatically generated">
            <a:extLst>
              <a:ext uri="{FF2B5EF4-FFF2-40B4-BE49-F238E27FC236}">
                <a16:creationId xmlns:a16="http://schemas.microsoft.com/office/drawing/2014/main" id="{959ED7C6-8C00-244D-9588-2C209BA6FFB4}"/>
              </a:ext>
            </a:extLst>
          </p:cNvPr>
          <p:cNvPicPr>
            <a:picLocks noChangeAspect="1"/>
          </p:cNvPicPr>
          <p:nvPr/>
        </p:nvPicPr>
        <p:blipFill>
          <a:blip r:embed="rId3"/>
          <a:stretch>
            <a:fillRect/>
          </a:stretch>
        </p:blipFill>
        <p:spPr>
          <a:xfrm>
            <a:off x="8444905" y="1445044"/>
            <a:ext cx="3608614" cy="4843996"/>
          </a:xfrm>
          <a:prstGeom prst="rect">
            <a:avLst/>
          </a:prstGeom>
        </p:spPr>
      </p:pic>
      <p:sp>
        <p:nvSpPr>
          <p:cNvPr id="5" name="Rectangle 4">
            <a:extLst>
              <a:ext uri="{FF2B5EF4-FFF2-40B4-BE49-F238E27FC236}">
                <a16:creationId xmlns:a16="http://schemas.microsoft.com/office/drawing/2014/main" id="{FBD23A88-472A-EB43-B50F-DB864131E4FD}"/>
              </a:ext>
            </a:extLst>
          </p:cNvPr>
          <p:cNvSpPr/>
          <p:nvPr/>
        </p:nvSpPr>
        <p:spPr>
          <a:xfrm>
            <a:off x="9013372" y="2084404"/>
            <a:ext cx="3040147" cy="3911392"/>
          </a:xfrm>
          <a:prstGeom prst="rect">
            <a:avLst/>
          </a:prstGeom>
        </p:spPr>
        <p:txBody>
          <a:bodyPr wrap="square">
            <a:spAutoFit/>
          </a:bodyPr>
          <a:lstStyle/>
          <a:p>
            <a:pPr algn="ctr">
              <a:lnSpc>
                <a:spcPct val="107000"/>
              </a:lnSpc>
              <a:spcAft>
                <a:spcPts val="800"/>
              </a:spcAft>
            </a:pPr>
            <a:r>
              <a:rPr lang="en-GB" sz="2600" dirty="0">
                <a:solidFill>
                  <a:schemeClr val="bg1"/>
                </a:solidFill>
                <a:latin typeface="Arial Rounded MT Bold" panose="020F0704030504030204" pitchFamily="34" charset="77"/>
                <a:ea typeface="Calibri" panose="020F0502020204030204" pitchFamily="34" charset="0"/>
                <a:cs typeface="Times New Roman" panose="02020603050405020304" pitchFamily="18" charset="0"/>
              </a:rPr>
              <a:t>Write your story in your green book. You may want to draw lines or stick lined paper in to make sure that your writing is neat.</a:t>
            </a:r>
          </a:p>
        </p:txBody>
      </p:sp>
      <p:pic>
        <p:nvPicPr>
          <p:cNvPr id="8" name="Picture 7">
            <a:extLst>
              <a:ext uri="{FF2B5EF4-FFF2-40B4-BE49-F238E27FC236}">
                <a16:creationId xmlns:a16="http://schemas.microsoft.com/office/drawing/2014/main" id="{B990D50C-6DAB-0B46-AE9B-CC0BC7CFFEBB}"/>
              </a:ext>
            </a:extLst>
          </p:cNvPr>
          <p:cNvPicPr>
            <a:picLocks noChangeAspect="1"/>
          </p:cNvPicPr>
          <p:nvPr/>
        </p:nvPicPr>
        <p:blipFill>
          <a:blip r:embed="rId4"/>
          <a:stretch>
            <a:fillRect/>
          </a:stretch>
        </p:blipFill>
        <p:spPr>
          <a:xfrm>
            <a:off x="4698093" y="4368800"/>
            <a:ext cx="3422650" cy="2115325"/>
          </a:xfrm>
          <a:prstGeom prst="rect">
            <a:avLst/>
          </a:prstGeom>
        </p:spPr>
      </p:pic>
    </p:spTree>
    <p:extLst>
      <p:ext uri="{BB962C8B-B14F-4D97-AF65-F5344CB8AC3E}">
        <p14:creationId xmlns:p14="http://schemas.microsoft.com/office/powerpoint/2010/main" val="47573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9C590B-3194-9644-AA52-5540EAE5F0C6}"/>
              </a:ext>
            </a:extLst>
          </p:cNvPr>
          <p:cNvSpPr/>
          <p:nvPr/>
        </p:nvSpPr>
        <p:spPr>
          <a:xfrm>
            <a:off x="2039814" y="4807775"/>
            <a:ext cx="8112370" cy="2062103"/>
          </a:xfrm>
          <a:prstGeom prst="rect">
            <a:avLst/>
          </a:prstGeom>
        </p:spPr>
        <p:txBody>
          <a:bodyPr wrap="square">
            <a:spAutoFit/>
          </a:bodyPr>
          <a:lstStyle/>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Does it make sense? </a:t>
            </a:r>
          </a:p>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When you’re happy with it, read your story to your family.</a:t>
            </a:r>
            <a:r>
              <a:rPr lang="en-GB" sz="3200" dirty="0">
                <a:solidFill>
                  <a:srgbClr val="0070C0"/>
                </a:solidFill>
                <a:latin typeface="Arial Rounded MT Bold" panose="020F0704030504030204" pitchFamily="34" charset="77"/>
              </a:rPr>
              <a:t> Please share your stories with us through Twitter or email!</a:t>
            </a:r>
            <a:endParaRPr lang="en-US" sz="3200" dirty="0">
              <a:solidFill>
                <a:srgbClr val="0070C0"/>
              </a:solidFill>
              <a:latin typeface="Arial Rounded MT Bold" panose="020F0704030504030204" pitchFamily="34" charset="77"/>
            </a:endParaRPr>
          </a:p>
        </p:txBody>
      </p:sp>
      <p:pic>
        <p:nvPicPr>
          <p:cNvPr id="4" name="Picture 3" descr="A close up of a sign&#10;&#10;Description automatically generated">
            <a:extLst>
              <a:ext uri="{FF2B5EF4-FFF2-40B4-BE49-F238E27FC236}">
                <a16:creationId xmlns:a16="http://schemas.microsoft.com/office/drawing/2014/main" id="{E06EAE8F-779C-E44B-9CB3-2EDC5EC57CEC}"/>
              </a:ext>
            </a:extLst>
          </p:cNvPr>
          <p:cNvPicPr>
            <a:picLocks noChangeAspect="1"/>
          </p:cNvPicPr>
          <p:nvPr/>
        </p:nvPicPr>
        <p:blipFill>
          <a:blip r:embed="rId2"/>
          <a:stretch>
            <a:fillRect/>
          </a:stretch>
        </p:blipFill>
        <p:spPr>
          <a:xfrm>
            <a:off x="1629507" y="0"/>
            <a:ext cx="8932985" cy="4222231"/>
          </a:xfrm>
          <a:prstGeom prst="rect">
            <a:avLst/>
          </a:prstGeom>
        </p:spPr>
      </p:pic>
    </p:spTree>
    <p:extLst>
      <p:ext uri="{BB962C8B-B14F-4D97-AF65-F5344CB8AC3E}">
        <p14:creationId xmlns:p14="http://schemas.microsoft.com/office/powerpoint/2010/main" val="1610693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707</Words>
  <Application>Microsoft Macintosh PowerPoint</Application>
  <PresentationFormat>Widescreen</PresentationFormat>
  <Paragraphs>73</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Rounded MT Bold</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cp:revision>
  <dcterms:created xsi:type="dcterms:W3CDTF">2020-05-28T10:11:22Z</dcterms:created>
  <dcterms:modified xsi:type="dcterms:W3CDTF">2020-06-17T21:43:47Z</dcterms:modified>
</cp:coreProperties>
</file>