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22" r:id="rId2"/>
    <p:sldId id="325" r:id="rId3"/>
    <p:sldId id="264" r:id="rId4"/>
    <p:sldId id="271" r:id="rId5"/>
    <p:sldId id="272" r:id="rId6"/>
    <p:sldId id="276" r:id="rId7"/>
    <p:sldId id="277" r:id="rId8"/>
    <p:sldId id="278" r:id="rId9"/>
    <p:sldId id="281" r:id="rId10"/>
    <p:sldId id="273" r:id="rId11"/>
    <p:sldId id="274" r:id="rId12"/>
    <p:sldId id="275" r:id="rId13"/>
    <p:sldId id="283" r:id="rId14"/>
    <p:sldId id="284" r:id="rId15"/>
    <p:sldId id="285" r:id="rId16"/>
    <p:sldId id="290" r:id="rId17"/>
    <p:sldId id="326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1"/>
      <p:italic r:id="rId21"/>
      <p:boldItalic r:id="rId21"/>
    </p:embeddedFont>
    <p:embeddedFont>
      <p:font typeface="Sassoon Infant Md" panose="02000603050000020003" pitchFamily="2" charset="0"/>
      <p:regular r:id="rId22"/>
      <p:bold r:id="rId23"/>
      <p:italic r:id="rId24"/>
      <p:boldItalic r:id="rId25"/>
    </p:embeddedFont>
    <p:embeddedFont>
      <p:font typeface="Sassoon Infant Rg" panose="02000803050000020003" pitchFamily="2" charset="0"/>
      <p:regular r:id="rId21"/>
      <p:bold r:id="rId21"/>
      <p:italic r:id="rId26"/>
    </p:embeddedFont>
    <p:embeddedFont>
      <p:font typeface="Twinkl" pitchFamily="2" charset="77"/>
      <p:regular r:id="rId21"/>
      <p:bold r:id="rId21"/>
    </p:embeddedFont>
    <p:embeddedFont>
      <p:font typeface="Twinkl SemiBold"/>
      <p:bold r:id="rId21"/>
    </p:embeddedFont>
  </p:embeddedFontLst>
  <p:custShowLst>
    <p:custShow name="Custom Show 1" id="0">
      <p:sldLst>
        <p:sld r:id="rId11"/>
      </p:sldLst>
    </p:custShow>
    <p:custShow name="Custom Show 2" id="1">
      <p:sldLst>
        <p:sld r:id="rId12"/>
      </p:sldLst>
    </p:custShow>
    <p:custShow name="Custom Show 3" id="2">
      <p:sldLst>
        <p:sld r:id="rId13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 Warren" initials="JW" lastIdx="1" clrIdx="0">
    <p:extLst>
      <p:ext uri="{19B8F6BF-5375-455C-9EA6-DF929625EA0E}">
        <p15:presenceInfo xmlns:p15="http://schemas.microsoft.com/office/powerpoint/2012/main" userId="S-1-5-21-1651119330-1013474095-91958013-1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D0EBB3"/>
    <a:srgbClr val="DE1E5A"/>
    <a:srgbClr val="1B1C1C"/>
    <a:srgbClr val="C31B1D"/>
    <a:srgbClr val="E63C3E"/>
    <a:srgbClr val="FFFF00"/>
    <a:srgbClr val="E6C734"/>
    <a:srgbClr val="CFE09A"/>
    <a:srgbClr val="FAF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 showGuides="1">
      <p:cViewPr>
        <p:scale>
          <a:sx n="74" d="100"/>
          <a:sy n="74" d="100"/>
        </p:scale>
        <p:origin x="2160" y="37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NUL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=zNFPnVz7JB4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B4A2B-E8F2-D249-ABEA-3FADBC3700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1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0E7FE4E-7C3E-6A43-9163-27C6BB25DC6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A3F78940-C510-4F42-B84D-11B3C2D78C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906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NFPnVz7JB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D737609-4B2F-E847-8CB3-B0081274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595438"/>
          </a:xfrm>
        </p:spPr>
        <p:txBody>
          <a:bodyPr/>
          <a:lstStyle/>
          <a:p>
            <a:r>
              <a:rPr lang="en-GB" altLang="en-US" dirty="0"/>
              <a:t>Monday 8</a:t>
            </a:r>
            <a:r>
              <a:rPr lang="en-GB" altLang="en-US" baseline="30000" dirty="0"/>
              <a:t>th</a:t>
            </a:r>
            <a:r>
              <a:rPr lang="en-GB" altLang="en-US" dirty="0"/>
              <a:t> June 2020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7B880E8F-4638-A440-BF40-3AE7A94FA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71888"/>
            <a:ext cx="8220075" cy="42418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z="3600" dirty="0">
                <a:latin typeface="Sassoon Infant Rg" panose="02000803050000020003" pitchFamily="2" charset="0"/>
                <a:ea typeface="Sassoon Infant Rg" panose="02000803050000020003" pitchFamily="2" charset="0"/>
                <a:cs typeface="Sassoon Infant Rg" panose="02000803050000020003" pitchFamily="2" charset="0"/>
              </a:rPr>
              <a:t>Punctuation and Grammar – Apostrophes for plural possession</a:t>
            </a:r>
          </a:p>
        </p:txBody>
      </p:sp>
    </p:spTree>
    <p:extLst>
      <p:ext uri="{BB962C8B-B14F-4D97-AF65-F5344CB8AC3E}">
        <p14:creationId xmlns:p14="http://schemas.microsoft.com/office/powerpoint/2010/main" val="2929973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Correct!</a:t>
            </a:r>
            <a:endParaRPr lang="en-GB" altLang="en-US" sz="3600" dirty="0">
              <a:latin typeface="Twinkl" pitchFamily="50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’s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5668">
            <a:off x="2242997" y="3862546"/>
            <a:ext cx="3413612" cy="21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7.40741E-7 L 0.08386 -0.02361 C 0.10157 -0.02824 0.12691 -0.04051 0.15122 -0.05555 C 0.17969 -0.07361 0.20157 -0.09051 0.21563 -0.10555 L 0.28299 -0.17593 " pathEditMode="relative" rAng="20100000" ptsTypes="AAAAA">
                                      <p:cBhvr>
                                        <p:cTn id="6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Correct!</a:t>
            </a:r>
            <a:endParaRPr lang="en-GB" altLang="en-US" sz="3600" dirty="0">
              <a:latin typeface="Twinkl" pitchFamily="50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’s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332" flipH="1">
            <a:off x="3230764" y="4066990"/>
            <a:ext cx="3413612" cy="21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5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1.85185E-6 L -0.09323 -0.01991 C -0.11302 -0.02384 -0.13941 -0.03819 -0.16337 -0.05717 C -0.1908 -0.08125 -0.21042 -0.10486 -0.22118 -0.12708 L -0.27604 -0.22916 " pathEditMode="relative" rAng="1920000" ptsTypes="AAAAA">
                                      <p:cBhvr>
                                        <p:cTn id="6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2" y="-86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Incorrect!</a:t>
            </a:r>
            <a:endParaRPr lang="en-GB" altLang="en-US" sz="3600" dirty="0">
              <a:latin typeface="Twinkl" pitchFamily="50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’s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21"/>
          <a:stretch/>
        </p:blipFill>
        <p:spPr>
          <a:xfrm>
            <a:off x="3150660" y="4050804"/>
            <a:ext cx="2687104" cy="251192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663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144000" rIns="0" bIns="126000"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DE1E5A"/>
                </a:solidFill>
                <a:latin typeface="Twinkl" pitchFamily="50" charset="0"/>
              </a:rPr>
              <a:t>try again!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07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Which Word Is Correct?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Read the sentences below and decide which word should go in the gap. Which one accurately shows </a:t>
            </a:r>
            <a:r>
              <a:rPr lang="en-GB" altLang="en-US" b="1" dirty="0"/>
              <a:t>plural possession</a:t>
            </a:r>
            <a:r>
              <a:rPr lang="en-GB" altLang="en-US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5650" y="2411403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</a:t>
            </a:r>
            <a:r>
              <a:rPr lang="en-GB" altLang="en-US" u="sng" dirty="0"/>
              <a:t>	         </a:t>
            </a:r>
            <a:r>
              <a:rPr lang="en-GB" altLang="en-US" dirty="0"/>
              <a:t> orbits all centre around the star.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5650" y="371443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Some </a:t>
            </a:r>
            <a:r>
              <a:rPr lang="en-GB" altLang="en-US" u="sng" dirty="0"/>
              <a:t>	       </a:t>
            </a:r>
            <a:r>
              <a:rPr lang="en-GB" altLang="en-US" dirty="0"/>
              <a:t> eggs are difficult to remove.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55650" y="506811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All of the </a:t>
            </a:r>
            <a:r>
              <a:rPr lang="en-GB" altLang="en-US" u="sng" dirty="0"/>
              <a:t>	    </a:t>
            </a:r>
            <a:r>
              <a:rPr lang="en-GB" altLang="en-US" dirty="0"/>
              <a:t> cavities must be filled.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55650" y="2830503"/>
            <a:ext cx="7632700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planets / planet’s / planets’ / </a:t>
            </a: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planets’s</a:t>
            </a:r>
            <a:endParaRPr lang="en-GB" alt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5650" y="4117500"/>
            <a:ext cx="7632700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lices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 / lice’s / </a:t>
            </a: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lices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’ / </a:t>
            </a: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lices’s</a:t>
            </a:r>
            <a:endParaRPr lang="en-GB" alt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5650" y="5481086"/>
            <a:ext cx="7632700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teeths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 / teeth’s / </a:t>
            </a: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teeths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’ / </a:t>
            </a: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teeths’s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555875" y="2373596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accent4">
                    <a:lumMod val="75000"/>
                  </a:schemeClr>
                </a:solidFill>
              </a:rPr>
              <a:t>planets’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889250" y="3677389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accent4">
                    <a:lumMod val="75000"/>
                  </a:schemeClr>
                </a:solidFill>
              </a:rPr>
              <a:t>lice’s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336925" y="5028546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accent4">
                    <a:lumMod val="75000"/>
                  </a:schemeClr>
                </a:solidFill>
              </a:rPr>
              <a:t>teeth’s</a:t>
            </a:r>
          </a:p>
        </p:txBody>
      </p:sp>
    </p:spTree>
    <p:extLst>
      <p:ext uri="{BB962C8B-B14F-4D97-AF65-F5344CB8AC3E}">
        <p14:creationId xmlns:p14="http://schemas.microsoft.com/office/powerpoint/2010/main" val="55974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Which word should go in the gap to show plural possession?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0400" y="2535228"/>
            <a:ext cx="763270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u="sng" dirty="0"/>
              <a:t>	            </a:t>
            </a:r>
            <a:r>
              <a:rPr lang="en-GB" altLang="en-US" sz="2000" dirty="0"/>
              <a:t> handles are sometimes made from wood.</a:t>
            </a:r>
            <a:endParaRPr lang="en-GB" alt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Umbrella’s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rgbClr val="CFE09A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Umbrellas’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Umbrellas’s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Umbrella’s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Umbrellas’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Umbrellas’s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accent4">
                    <a:lumMod val="75000"/>
                  </a:schemeClr>
                </a:solidFill>
              </a:rPr>
              <a:t>You’ve got it!</a:t>
            </a:r>
            <a:endParaRPr lang="en-GB" alt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3" name="Rectangle 22">
            <a:hlinkClick r:id="" action="ppaction://hlinkshowjump?jump=nextslide"/>
          </p:cNvPr>
          <p:cNvSpPr/>
          <p:nvPr/>
        </p:nvSpPr>
        <p:spPr>
          <a:xfrm>
            <a:off x="6939875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next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0297">
            <a:off x="2947269" y="4970168"/>
            <a:ext cx="2874812" cy="229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19" grpId="1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Which word should go in the gap to show plural possession?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0400" y="2535228"/>
            <a:ext cx="763270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/>
              <a:t>The </a:t>
            </a:r>
            <a:r>
              <a:rPr lang="en-GB" altLang="en-US" sz="2000" u="sng" dirty="0"/>
              <a:t>	                </a:t>
            </a:r>
            <a:r>
              <a:rPr lang="en-GB" altLang="en-US" sz="2000" dirty="0"/>
              <a:t> wings shimmered in the moonlight.</a:t>
            </a:r>
            <a:endParaRPr lang="en-GB" alt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fairies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fairies’s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fairies’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fairies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fairies’s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fairies’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accent4">
                    <a:lumMod val="75000"/>
                  </a:schemeClr>
                </a:solidFill>
              </a:rPr>
              <a:t>You’ve got it!</a:t>
            </a:r>
            <a:endParaRPr lang="en-GB" alt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0400" y="5118355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0400" y="5117527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4" name="Rectangle 23">
            <a:hlinkClick r:id="" action="ppaction://hlinkshowjump?jump=previousslide"/>
          </p:cNvPr>
          <p:cNvSpPr/>
          <p:nvPr/>
        </p:nvSpPr>
        <p:spPr>
          <a:xfrm>
            <a:off x="748559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back</a:t>
            </a:r>
          </a:p>
        </p:txBody>
      </p:sp>
      <p:sp>
        <p:nvSpPr>
          <p:cNvPr id="25" name="Rectangle 24">
            <a:hlinkClick r:id="" action="ppaction://hlinkshowjump?jump=nextslide"/>
          </p:cNvPr>
          <p:cNvSpPr/>
          <p:nvPr/>
        </p:nvSpPr>
        <p:spPr>
          <a:xfrm>
            <a:off x="6939875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next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60" y="921502"/>
            <a:ext cx="1786524" cy="252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5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19" grpId="1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Task One - Silly Sentences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altLang="en-US" dirty="0"/>
              <a:t>Choose one word from each column to make the silliest sentences you can </a:t>
            </a:r>
            <a:r>
              <a:rPr lang="en-GB" altLang="en-US" u="sng" dirty="0"/>
              <a:t>which still make sense</a:t>
            </a:r>
            <a:r>
              <a:rPr lang="en-GB" altLang="en-US" dirty="0"/>
              <a:t> and show plural possession.</a:t>
            </a:r>
          </a:p>
          <a:p>
            <a:pPr algn="ctr"/>
            <a:r>
              <a:rPr lang="en-GB" altLang="en-US" dirty="0">
                <a:solidFill>
                  <a:srgbClr val="DE1E5A"/>
                </a:solidFill>
              </a:rPr>
              <a:t>Example: The witches’ money is made of frogspawn!</a:t>
            </a:r>
            <a:r>
              <a:rPr lang="en-GB" altLang="en-US" u="sng" dirty="0">
                <a:solidFill>
                  <a:srgbClr val="DE1E5A"/>
                </a:solidFill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312356"/>
              </p:ext>
            </p:extLst>
          </p:nvPr>
        </p:nvGraphicFramePr>
        <p:xfrm>
          <a:off x="815546" y="2598524"/>
          <a:ext cx="7572804" cy="31986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24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Determiner</a:t>
                      </a:r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Plural Possession</a:t>
                      </a:r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Random</a:t>
                      </a:r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the</a:t>
                      </a:r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bosses’</a:t>
                      </a:r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smile</a:t>
                      </a:r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some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bushes’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money</a:t>
                      </a:r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these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witches’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days</a:t>
                      </a:r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many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people’s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clean</a:t>
                      </a:r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those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women’s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lantern</a:t>
                      </a:r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2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553260"/>
            <a:ext cx="7632700" cy="236139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altLang="en-US" sz="2400" dirty="0"/>
              <a:t>You are now superstars at identifying plural possession with apostrophes!</a:t>
            </a:r>
          </a:p>
          <a:p>
            <a:pPr algn="ctr"/>
            <a:endParaRPr lang="en-GB" altLang="en-US" sz="2400" dirty="0"/>
          </a:p>
          <a:p>
            <a:pPr algn="ctr"/>
            <a:r>
              <a:rPr lang="en-GB" altLang="en-US" sz="2400" dirty="0"/>
              <a:t>Try completing the two worksheets to consolidate your knowledge – there are some examples at the top to help </a:t>
            </a:r>
            <a:r>
              <a:rPr lang="en-GB" altLang="en-US" sz="2400" dirty="0">
                <a:sym typeface="Wingdings" pitchFamily="2" charset="2"/>
              </a:rPr>
              <a:t></a:t>
            </a:r>
            <a:endParaRPr lang="en-GB" alt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41F97C-874E-3441-BC35-9B2882EC0514}"/>
              </a:ext>
            </a:extLst>
          </p:cNvPr>
          <p:cNvGrpSpPr/>
          <p:nvPr/>
        </p:nvGrpSpPr>
        <p:grpSpPr>
          <a:xfrm>
            <a:off x="755651" y="2702564"/>
            <a:ext cx="2953708" cy="3602176"/>
            <a:chOff x="0" y="0"/>
            <a:chExt cx="5664200" cy="64715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BB8B479-DDA2-9B46-A818-7BD9C2A81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61957"/>
              <a:ext cx="5664200" cy="609600"/>
            </a:xfrm>
            <a:prstGeom prst="rect">
              <a:avLst/>
            </a:prstGeom>
          </p:spPr>
        </p:pic>
        <p:pic>
          <p:nvPicPr>
            <p:cNvPr id="9" name="Picture 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B6FED58-38F5-B641-A1CD-76B9B2778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588000" cy="59563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86FEE6-86D7-CE46-96A2-71E53C1BF989}"/>
              </a:ext>
            </a:extLst>
          </p:cNvPr>
          <p:cNvGrpSpPr/>
          <p:nvPr/>
        </p:nvGrpSpPr>
        <p:grpSpPr>
          <a:xfrm>
            <a:off x="5215585" y="2540479"/>
            <a:ext cx="2772475" cy="3764261"/>
            <a:chOff x="0" y="0"/>
            <a:chExt cx="5664200" cy="5007429"/>
          </a:xfrm>
        </p:grpSpPr>
        <p:pic>
          <p:nvPicPr>
            <p:cNvPr id="11" name="Picture 10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5DAD4824-4670-E347-B94C-2AC8AA83F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664200" cy="4572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037E7EC-B69F-CA4F-8586-D0762BBDF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74029"/>
              <a:ext cx="5638800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543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739575DF-C18B-6F43-8BDC-3BCEB73A1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2" y="1868306"/>
            <a:ext cx="8096596" cy="46328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870103-E0FA-5649-BE03-80AF672CF54E}"/>
              </a:ext>
            </a:extLst>
          </p:cNvPr>
          <p:cNvSpPr txBox="1"/>
          <p:nvPr/>
        </p:nvSpPr>
        <p:spPr>
          <a:xfrm>
            <a:off x="523702" y="448889"/>
            <a:ext cx="8096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on the video below or paste this link into the internet. </a:t>
            </a:r>
          </a:p>
          <a:p>
            <a:pPr algn="ctr"/>
            <a:r>
              <a:rPr lang="en-US" dirty="0">
                <a:hlinkClick r:id="rId3"/>
              </a:rPr>
              <a:t>https://www.youtube.com/watch?v=zNFPnVz7JB4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This is a short video to explain how you use apostrophes for plural possession. It will also explain how this is different to singular possession and test your knowledge at the end.</a:t>
            </a:r>
          </a:p>
        </p:txBody>
      </p:sp>
    </p:spTree>
    <p:extLst>
      <p:ext uri="{BB962C8B-B14F-4D97-AF65-F5344CB8AC3E}">
        <p14:creationId xmlns:p14="http://schemas.microsoft.com/office/powerpoint/2010/main" val="141933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dirty="0"/>
              <a:t>What Is Plural Possession?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Apostrophes can be used to show that something belongs to someone or something. This is called </a:t>
            </a:r>
            <a:r>
              <a:rPr lang="en-GB" altLang="en-US" b="1" dirty="0"/>
              <a:t>possession</a:t>
            </a:r>
            <a:r>
              <a:rPr lang="en-GB" altLang="en-US" dirty="0"/>
              <a:t>. When we are talking about more than one thing, we call this </a:t>
            </a:r>
            <a:r>
              <a:rPr lang="en-GB" altLang="en-US" b="1" dirty="0"/>
              <a:t>plural</a:t>
            </a:r>
            <a:r>
              <a:rPr lang="en-GB" alt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30" y="2537508"/>
            <a:ext cx="1514714" cy="1756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87" y="2974040"/>
            <a:ext cx="3352801" cy="13167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650" y="4351423"/>
            <a:ext cx="3157323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The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Twinkl" pitchFamily="50" charset="0"/>
              </a:rPr>
              <a:t>dogs’ </a:t>
            </a:r>
            <a:r>
              <a:rPr lang="en-GB" dirty="0">
                <a:latin typeface="Twinkl" pitchFamily="50" charset="0"/>
              </a:rPr>
              <a:t>leads were too long.</a:t>
            </a:r>
            <a:endParaRPr lang="en-GB" b="1" dirty="0">
              <a:latin typeface="Twinkl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8050" y="4351423"/>
            <a:ext cx="3742209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</a:t>
            </a:r>
            <a:r>
              <a:rPr lang="en-GB" altLang="en-US" b="1" dirty="0">
                <a:solidFill>
                  <a:srgbClr val="00B050"/>
                </a:solidFill>
              </a:rPr>
              <a:t>children’s</a:t>
            </a:r>
            <a:r>
              <a:rPr lang="en-GB" altLang="en-US" dirty="0"/>
              <a:t> lunch was delayed.</a:t>
            </a:r>
            <a:endParaRPr lang="en-GB" alt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55650" y="5128331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winkl" pitchFamily="50" charset="0"/>
              </a:rPr>
              <a:t>If the noun is plural and ends with an s, we just attach the apostrophe to it without an additional s.</a:t>
            </a:r>
          </a:p>
          <a:p>
            <a:pPr algn="ctr">
              <a:defRPr/>
            </a:pPr>
            <a:r>
              <a:rPr lang="en-GB" dirty="0">
                <a:solidFill>
                  <a:srgbClr val="00B050"/>
                </a:solidFill>
                <a:latin typeface="Twinkl" pitchFamily="50" charset="0"/>
              </a:rPr>
              <a:t>If the noun is plural and does not end with s, we add ’s to the end.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Plural Possession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Now it is your turn. Read the singular form of the noun, make the noun </a:t>
            </a:r>
            <a:r>
              <a:rPr lang="en-GB" altLang="en-US" b="1" dirty="0"/>
              <a:t>plural </a:t>
            </a:r>
            <a:r>
              <a:rPr lang="en-GB" altLang="en-US" dirty="0"/>
              <a:t>and then show where the apostrophe would need to be to show </a:t>
            </a:r>
            <a:r>
              <a:rPr lang="en-GB" altLang="en-US" b="1" dirty="0"/>
              <a:t>plural possession</a:t>
            </a:r>
            <a:r>
              <a:rPr lang="en-GB" altLang="en-US" dirty="0"/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084017"/>
              </p:ext>
            </p:extLst>
          </p:nvPr>
        </p:nvGraphicFramePr>
        <p:xfrm>
          <a:off x="815546" y="2388974"/>
          <a:ext cx="7572804" cy="37317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24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Singular</a:t>
                      </a:r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Plural</a:t>
                      </a:r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Plural Possession</a:t>
                      </a:r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kitten</a:t>
                      </a:r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actress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baby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knife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child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volcano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2273" y="2985153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kitten</a:t>
            </a:r>
            <a:r>
              <a:rPr lang="en-GB" b="1" dirty="0"/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2273" y="3526069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actress</a:t>
            </a:r>
            <a:r>
              <a:rPr lang="en-GB" b="1" dirty="0"/>
              <a:t>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2273" y="4068804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bab</a:t>
            </a:r>
            <a:r>
              <a:rPr lang="en-GB" b="1" dirty="0"/>
              <a:t>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92273" y="4592489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kni</a:t>
            </a:r>
            <a:r>
              <a:rPr lang="en-GB" b="1" dirty="0"/>
              <a:t>ves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2273" y="5116174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</a:t>
            </a:r>
            <a:r>
              <a:rPr lang="en-GB" b="1" dirty="0"/>
              <a:t>ren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2273" y="5641108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volcano</a:t>
            </a:r>
            <a:r>
              <a:rPr lang="en-GB" b="1" dirty="0"/>
              <a:t>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30900" y="2985153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kittens</a:t>
            </a:r>
            <a:r>
              <a:rPr lang="en-GB" b="1" dirty="0"/>
              <a:t>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30900" y="3526069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actresses</a:t>
            </a:r>
            <a:r>
              <a:rPr lang="en-GB" b="1" dirty="0"/>
              <a:t>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0900" y="4068804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babies</a:t>
            </a:r>
            <a:r>
              <a:rPr lang="en-GB" b="1" dirty="0"/>
              <a:t>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30900" y="4592489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knives</a:t>
            </a:r>
            <a:r>
              <a:rPr lang="en-GB" b="1" dirty="0"/>
              <a:t>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30900" y="5116174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children</a:t>
            </a:r>
            <a:r>
              <a:rPr lang="en-GB" b="1" dirty="0"/>
              <a:t>’s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30900" y="5641108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volcanoes</a:t>
            </a:r>
            <a:r>
              <a:rPr lang="en-GB" b="1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42534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an apostrophe 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’s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>
                <a:latin typeface="Twinkl" pitchFamily="50" charset="0"/>
              </a:rPr>
              <a:t>churches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1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next</a:t>
            </a:r>
          </a:p>
        </p:txBody>
      </p:sp>
      <p:sp>
        <p:nvSpPr>
          <p:cNvPr id="38" name="Oval 37">
            <a:hlinkClick r:id="" action="ppaction://customshow?id=2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4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an apostrophe 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’s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>
                <a:latin typeface="Twinkl" pitchFamily="50" charset="0"/>
              </a:rPr>
              <a:t>men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2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next</a:t>
            </a: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back</a:t>
            </a:r>
          </a:p>
        </p:txBody>
      </p:sp>
      <p:sp>
        <p:nvSpPr>
          <p:cNvPr id="38" name="Oval 37">
            <a:hlinkClick r:id="" action="ppaction://customshow?id=0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2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an apostrophe 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’s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>
                <a:latin typeface="Twinkl" pitchFamily="50" charset="0"/>
              </a:rPr>
              <a:t>mice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2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next</a:t>
            </a: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back</a:t>
            </a:r>
          </a:p>
        </p:txBody>
      </p:sp>
      <p:sp>
        <p:nvSpPr>
          <p:cNvPr id="38" name="Oval 37">
            <a:hlinkClick r:id="" action="ppaction://customshow?id=0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an apostrophe 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’s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>
                <a:latin typeface="Twinkl" pitchFamily="50" charset="0"/>
              </a:rPr>
              <a:t>babies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1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next</a:t>
            </a: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back</a:t>
            </a:r>
          </a:p>
        </p:txBody>
      </p:sp>
      <p:sp>
        <p:nvSpPr>
          <p:cNvPr id="38" name="Oval 37">
            <a:hlinkClick r:id="" action="ppaction://customshow?id=2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5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an apostrophe 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’s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>
                <a:latin typeface="Twinkl" pitchFamily="50" charset="0"/>
              </a:rPr>
              <a:t>people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2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next</a:t>
            </a: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back</a:t>
            </a:r>
          </a:p>
        </p:txBody>
      </p:sp>
      <p:sp>
        <p:nvSpPr>
          <p:cNvPr id="38" name="Oval 37">
            <a:hlinkClick r:id="" action="ppaction://customshow?id=0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732</Words>
  <Application>Microsoft Macintosh PowerPoint</Application>
  <PresentationFormat>On-screen Show (4:3)</PresentationFormat>
  <Paragraphs>144</Paragraphs>
  <Slides>17</Slides>
  <Notes>1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3</vt:i4>
      </vt:variant>
    </vt:vector>
  </HeadingPairs>
  <TitlesOfParts>
    <vt:vector size="27" baseType="lpstr">
      <vt:lpstr>Twinkl</vt:lpstr>
      <vt:lpstr>Sassoon Infant Md</vt:lpstr>
      <vt:lpstr>Calibri</vt:lpstr>
      <vt:lpstr>Arial</vt:lpstr>
      <vt:lpstr>Twinkl SemiBold</vt:lpstr>
      <vt:lpstr>Sassoon Infant Rg</vt:lpstr>
      <vt:lpstr>Office Theme</vt:lpstr>
      <vt:lpstr>Monday 8th June 2020</vt:lpstr>
      <vt:lpstr>PowerPoint Presentation</vt:lpstr>
      <vt:lpstr>What Is Plural Possession?</vt:lpstr>
      <vt:lpstr>Plural Possession</vt:lpstr>
      <vt:lpstr>s or ’s ?</vt:lpstr>
      <vt:lpstr>s or ’s ?</vt:lpstr>
      <vt:lpstr>s or ’s ?</vt:lpstr>
      <vt:lpstr>s or ’s ?</vt:lpstr>
      <vt:lpstr>s or ’s ?</vt:lpstr>
      <vt:lpstr>Correct!</vt:lpstr>
      <vt:lpstr>Correct!</vt:lpstr>
      <vt:lpstr>Incorrect!</vt:lpstr>
      <vt:lpstr>Which Word Is Correct?</vt:lpstr>
      <vt:lpstr>Plural Possession Quick Quiz</vt:lpstr>
      <vt:lpstr>Plural Possession Quick Quiz</vt:lpstr>
      <vt:lpstr>Task One - Silly Sentences</vt:lpstr>
      <vt:lpstr>PowerPoint Presentation</vt:lpstr>
      <vt:lpstr>Custom Show 1</vt:lpstr>
      <vt:lpstr>Custom Show 2</vt:lpstr>
      <vt:lpstr>Custom Show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Jen Warren</dc:creator>
  <cp:lastModifiedBy>Microsoft Office User</cp:lastModifiedBy>
  <cp:revision>22</cp:revision>
  <dcterms:created xsi:type="dcterms:W3CDTF">2017-08-28T11:56:46Z</dcterms:created>
  <dcterms:modified xsi:type="dcterms:W3CDTF">2020-05-30T10:20:58Z</dcterms:modified>
</cp:coreProperties>
</file>