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7" r:id="rId4"/>
    <p:sldId id="281" r:id="rId5"/>
    <p:sldId id="306" r:id="rId6"/>
    <p:sldId id="303" r:id="rId7"/>
    <p:sldId id="304" r:id="rId8"/>
    <p:sldId id="305" r:id="rId9"/>
    <p:sldId id="296" r:id="rId10"/>
    <p:sldId id="299" r:id="rId11"/>
    <p:sldId id="307" r:id="rId12"/>
    <p:sldId id="309" r:id="rId13"/>
    <p:sldId id="29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58" y="2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overeading4kids.co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844" y="3068960"/>
            <a:ext cx="7008574" cy="12969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CW Cursive Writing 12" panose="03050602040000000000" pitchFamily="66" charset="0"/>
              </a:rPr>
              <a:t>Tuesday 5</a:t>
            </a:r>
            <a:r>
              <a:rPr lang="en-US" sz="4800" baseline="30000" dirty="0">
                <a:latin typeface="CCW Cursive Writing 12" panose="03050602040000000000" pitchFamily="66" charset="0"/>
              </a:rPr>
              <a:t>th</a:t>
            </a:r>
            <a:r>
              <a:rPr lang="en-US" sz="4800" dirty="0">
                <a:latin typeface="CCW Cursive Writing 12" panose="03050602040000000000" pitchFamily="66" charset="0"/>
              </a:rPr>
              <a:t> May 2020</a:t>
            </a:r>
          </a:p>
          <a:p>
            <a:endParaRPr lang="en-US" sz="4800" dirty="0">
              <a:latin typeface="CCW Cursive Writing 12" panose="03050602040000000000" pitchFamily="66" charset="0"/>
            </a:endParaRPr>
          </a:p>
          <a:p>
            <a:r>
              <a:rPr lang="en-US" sz="4800" dirty="0">
                <a:latin typeface="CCW Cursive Writing 12" panose="03050602040000000000" pitchFamily="66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E15-B11D-4992-BE37-E677D537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436364"/>
            <a:ext cx="10157354" cy="1397000"/>
          </a:xfrm>
        </p:spPr>
        <p:txBody>
          <a:bodyPr/>
          <a:lstStyle/>
          <a:p>
            <a:r>
              <a:rPr lang="en-GB" dirty="0"/>
              <a:t>Tips from Derek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6057-6E83-4E3D-A121-7AD69F9A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193800"/>
            <a:ext cx="10657184" cy="3027288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Once you’ve read the text, you can skim and scan for key words to help you find the right area for you answer like we did last week..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8000" dirty="0"/>
              <a:t>For example: </a:t>
            </a:r>
            <a:r>
              <a:rPr lang="en-GB" sz="9600" dirty="0"/>
              <a:t>Why was Hiccup feeling sick?</a:t>
            </a:r>
          </a:p>
          <a:p>
            <a:pPr marL="0" indent="0">
              <a:buNone/>
            </a:pPr>
            <a:r>
              <a:rPr lang="en-GB" sz="6400" dirty="0"/>
              <a:t>I would scan for the words Hiccup and sick.. These then sign post me to the section I need to focus on.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8000" dirty="0"/>
              <a:t>Answer: Hiccup felt sick because he was about to take part in </a:t>
            </a:r>
          </a:p>
          <a:p>
            <a:pPr marL="0" indent="0">
              <a:buNone/>
            </a:pPr>
            <a:r>
              <a:rPr lang="en-GB" sz="8000" dirty="0"/>
              <a:t>The Dragon Initiation Programme and he felt scared.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A6D6B-D25B-4ABE-9E93-6EAD41D8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5" y="3076566"/>
            <a:ext cx="4959300" cy="2154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78C855-B7F4-4355-9EF9-FB4D6E46FDD3}"/>
              </a:ext>
            </a:extLst>
          </p:cNvPr>
          <p:cNvSpPr txBox="1"/>
          <p:nvPr/>
        </p:nvSpPr>
        <p:spPr>
          <a:xfrm>
            <a:off x="6213674" y="3251591"/>
            <a:ext cx="5561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I need to think a little deeper..</a:t>
            </a:r>
          </a:p>
          <a:p>
            <a:r>
              <a:rPr lang="en-GB" dirty="0"/>
              <a:t>What reasons do people usually </a:t>
            </a:r>
          </a:p>
          <a:p>
            <a:r>
              <a:rPr lang="en-GB" dirty="0"/>
              <a:t>feel sick.</a:t>
            </a:r>
          </a:p>
          <a:p>
            <a:r>
              <a:rPr lang="en-GB" dirty="0"/>
              <a:t>Illness? Nervousness?</a:t>
            </a:r>
          </a:p>
          <a:p>
            <a:r>
              <a:rPr lang="en-GB" dirty="0"/>
              <a:t>Does anything in the text link to this?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F865E-A240-4D53-9C54-B892DF653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562" y="5202737"/>
            <a:ext cx="1785080" cy="14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124" y="-2075329"/>
            <a:ext cx="9217024" cy="3298825"/>
          </a:xfrm>
        </p:spPr>
        <p:txBody>
          <a:bodyPr>
            <a:normAutofit/>
          </a:bodyPr>
          <a:lstStyle/>
          <a:p>
            <a:r>
              <a:rPr lang="en-GB" sz="2400" dirty="0"/>
              <a:t>Our last question today asks us to make a prediction. 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90BF1EB4-3071-4589-93D8-15F150A54018}"/>
              </a:ext>
            </a:extLst>
          </p:cNvPr>
          <p:cNvSpPr/>
          <p:nvPr/>
        </p:nvSpPr>
        <p:spPr>
          <a:xfrm>
            <a:off x="6797278" y="7398534"/>
            <a:ext cx="1216025" cy="349250"/>
          </a:xfrm>
          <a:prstGeom prst="teardrop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ardrop 3">
            <a:extLst>
              <a:ext uri="{FF2B5EF4-FFF2-40B4-BE49-F238E27FC236}">
                <a16:creationId xmlns:a16="http://schemas.microsoft.com/office/drawing/2014/main" id="{B156897F-2807-4797-96A1-ED3FF23D4346}"/>
              </a:ext>
            </a:extLst>
          </p:cNvPr>
          <p:cNvSpPr/>
          <p:nvPr/>
        </p:nvSpPr>
        <p:spPr>
          <a:xfrm flipH="1">
            <a:off x="5907008" y="7399169"/>
            <a:ext cx="1216025" cy="236220"/>
          </a:xfrm>
          <a:custGeom>
            <a:avLst/>
            <a:gdLst>
              <a:gd name="connsiteX0" fmla="*/ 0 w 1216025"/>
              <a:gd name="connsiteY0" fmla="*/ 174625 h 349250"/>
              <a:gd name="connsiteX1" fmla="*/ 608013 w 1216025"/>
              <a:gd name="connsiteY1" fmla="*/ 0 h 349250"/>
              <a:gd name="connsiteX2" fmla="*/ 1216025 w 1216025"/>
              <a:gd name="connsiteY2" fmla="*/ 0 h 349250"/>
              <a:gd name="connsiteX3" fmla="*/ 1216025 w 1216025"/>
              <a:gd name="connsiteY3" fmla="*/ 174625 h 349250"/>
              <a:gd name="connsiteX4" fmla="*/ 608012 w 1216025"/>
              <a:gd name="connsiteY4" fmla="*/ 349250 h 349250"/>
              <a:gd name="connsiteX5" fmla="*/ -1 w 1216025"/>
              <a:gd name="connsiteY5" fmla="*/ 174625 h 349250"/>
              <a:gd name="connsiteX6" fmla="*/ 0 w 1216025"/>
              <a:gd name="connsiteY6" fmla="*/ 174625 h 349250"/>
              <a:gd name="connsiteX0" fmla="*/ 1 w 1216026"/>
              <a:gd name="connsiteY0" fmla="*/ 174625 h 236739"/>
              <a:gd name="connsiteX1" fmla="*/ 608014 w 1216026"/>
              <a:gd name="connsiteY1" fmla="*/ 0 h 236739"/>
              <a:gd name="connsiteX2" fmla="*/ 1216026 w 1216026"/>
              <a:gd name="connsiteY2" fmla="*/ 0 h 236739"/>
              <a:gd name="connsiteX3" fmla="*/ 1216026 w 1216026"/>
              <a:gd name="connsiteY3" fmla="*/ 174625 h 236739"/>
              <a:gd name="connsiteX4" fmla="*/ 614837 w 1216026"/>
              <a:gd name="connsiteY4" fmla="*/ 226420 h 236739"/>
              <a:gd name="connsiteX5" fmla="*/ 0 w 1216026"/>
              <a:gd name="connsiteY5" fmla="*/ 174625 h 236739"/>
              <a:gd name="connsiteX6" fmla="*/ 1 w 1216026"/>
              <a:gd name="connsiteY6" fmla="*/ 174625 h 23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26" h="236739">
                <a:moveTo>
                  <a:pt x="1" y="174625"/>
                </a:moveTo>
                <a:cubicBezTo>
                  <a:pt x="1" y="78182"/>
                  <a:pt x="272218" y="0"/>
                  <a:pt x="608014" y="0"/>
                </a:cubicBezTo>
                <a:lnTo>
                  <a:pt x="1216026" y="0"/>
                </a:lnTo>
                <a:lnTo>
                  <a:pt x="1216026" y="174625"/>
                </a:lnTo>
                <a:cubicBezTo>
                  <a:pt x="1216026" y="271068"/>
                  <a:pt x="950633" y="226420"/>
                  <a:pt x="614837" y="226420"/>
                </a:cubicBezTo>
                <a:cubicBezTo>
                  <a:pt x="279041" y="226420"/>
                  <a:pt x="0" y="271068"/>
                  <a:pt x="0" y="174625"/>
                </a:cubicBezTo>
                <a:lnTo>
                  <a:pt x="1" y="17462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5FB31ABF-A306-4708-9639-E9DDC73C1940}"/>
              </a:ext>
            </a:extLst>
          </p:cNvPr>
          <p:cNvSpPr/>
          <p:nvPr/>
        </p:nvSpPr>
        <p:spPr>
          <a:xfrm flipV="1">
            <a:off x="5706983" y="760427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412676D-C5D7-4E99-9F03-8C586425B289}"/>
              </a:ext>
            </a:extLst>
          </p:cNvPr>
          <p:cNvSpPr/>
          <p:nvPr/>
        </p:nvSpPr>
        <p:spPr>
          <a:xfrm rot="9272888" flipV="1">
            <a:off x="7826613" y="747981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1F8A956-7E32-4441-8C39-A7B9DDA335AD}"/>
              </a:ext>
            </a:extLst>
          </p:cNvPr>
          <p:cNvSpPr/>
          <p:nvPr/>
        </p:nvSpPr>
        <p:spPr>
          <a:xfrm rot="4851231" flipV="1">
            <a:off x="7995133" y="767378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ardrop 8">
            <a:extLst>
              <a:ext uri="{FF2B5EF4-FFF2-40B4-BE49-F238E27FC236}">
                <a16:creationId xmlns:a16="http://schemas.microsoft.com/office/drawing/2014/main" id="{E936BFBA-39FF-410C-A39D-CEA735FA2525}"/>
              </a:ext>
            </a:extLst>
          </p:cNvPr>
          <p:cNvSpPr/>
          <p:nvPr/>
        </p:nvSpPr>
        <p:spPr>
          <a:xfrm rot="21025033">
            <a:off x="6902688" y="7380754"/>
            <a:ext cx="1482090" cy="346710"/>
          </a:xfrm>
          <a:custGeom>
            <a:avLst/>
            <a:gdLst>
              <a:gd name="connsiteX0" fmla="*/ 0 w 1252855"/>
              <a:gd name="connsiteY0" fmla="*/ 174625 h 349250"/>
              <a:gd name="connsiteX1" fmla="*/ 626428 w 1252855"/>
              <a:gd name="connsiteY1" fmla="*/ 0 h 349250"/>
              <a:gd name="connsiteX2" fmla="*/ 739623 w 1252855"/>
              <a:gd name="connsiteY2" fmla="*/ 143070 h 349250"/>
              <a:gd name="connsiteX3" fmla="*/ 1252855 w 1252855"/>
              <a:gd name="connsiteY3" fmla="*/ 174625 h 349250"/>
              <a:gd name="connsiteX4" fmla="*/ 626427 w 1252855"/>
              <a:gd name="connsiteY4" fmla="*/ 349250 h 349250"/>
              <a:gd name="connsiteX5" fmla="*/ -1 w 1252855"/>
              <a:gd name="connsiteY5" fmla="*/ 174625 h 349250"/>
              <a:gd name="connsiteX6" fmla="*/ 0 w 1252855"/>
              <a:gd name="connsiteY6" fmla="*/ 174625 h 349250"/>
              <a:gd name="connsiteX0" fmla="*/ 0 w 1302845"/>
              <a:gd name="connsiteY0" fmla="*/ 199114 h 350216"/>
              <a:gd name="connsiteX1" fmla="*/ 676418 w 1302845"/>
              <a:gd name="connsiteY1" fmla="*/ 966 h 350216"/>
              <a:gd name="connsiteX2" fmla="*/ 789613 w 1302845"/>
              <a:gd name="connsiteY2" fmla="*/ 144036 h 350216"/>
              <a:gd name="connsiteX3" fmla="*/ 1302845 w 1302845"/>
              <a:gd name="connsiteY3" fmla="*/ 175591 h 350216"/>
              <a:gd name="connsiteX4" fmla="*/ 676417 w 1302845"/>
              <a:gd name="connsiteY4" fmla="*/ 350216 h 350216"/>
              <a:gd name="connsiteX5" fmla="*/ 49989 w 1302845"/>
              <a:gd name="connsiteY5" fmla="*/ 175591 h 350216"/>
              <a:gd name="connsiteX6" fmla="*/ 0 w 1302845"/>
              <a:gd name="connsiteY6" fmla="*/ 199114 h 350216"/>
              <a:gd name="connsiteX0" fmla="*/ 146752 w 1449597"/>
              <a:gd name="connsiteY0" fmla="*/ 199114 h 350216"/>
              <a:gd name="connsiteX1" fmla="*/ 823170 w 1449597"/>
              <a:gd name="connsiteY1" fmla="*/ 966 h 350216"/>
              <a:gd name="connsiteX2" fmla="*/ 936365 w 1449597"/>
              <a:gd name="connsiteY2" fmla="*/ 144036 h 350216"/>
              <a:gd name="connsiteX3" fmla="*/ 1449597 w 1449597"/>
              <a:gd name="connsiteY3" fmla="*/ 175591 h 350216"/>
              <a:gd name="connsiteX4" fmla="*/ 823169 w 1449597"/>
              <a:gd name="connsiteY4" fmla="*/ 350216 h 350216"/>
              <a:gd name="connsiteX5" fmla="*/ 0 w 1449597"/>
              <a:gd name="connsiteY5" fmla="*/ 90682 h 350216"/>
              <a:gd name="connsiteX6" fmla="*/ 146752 w 1449597"/>
              <a:gd name="connsiteY6" fmla="*/ 199114 h 3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597" h="350216">
                <a:moveTo>
                  <a:pt x="146752" y="199114"/>
                </a:moveTo>
                <a:cubicBezTo>
                  <a:pt x="146752" y="102671"/>
                  <a:pt x="691568" y="10146"/>
                  <a:pt x="823170" y="966"/>
                </a:cubicBezTo>
                <a:cubicBezTo>
                  <a:pt x="954772" y="-8214"/>
                  <a:pt x="898633" y="48656"/>
                  <a:pt x="936365" y="144036"/>
                </a:cubicBezTo>
                <a:cubicBezTo>
                  <a:pt x="1278520" y="154555"/>
                  <a:pt x="1449597" y="165073"/>
                  <a:pt x="1449597" y="175591"/>
                </a:cubicBezTo>
                <a:cubicBezTo>
                  <a:pt x="1449597" y="272034"/>
                  <a:pt x="1169136" y="350216"/>
                  <a:pt x="823169" y="350216"/>
                </a:cubicBezTo>
                <a:cubicBezTo>
                  <a:pt x="477202" y="350216"/>
                  <a:pt x="0" y="187125"/>
                  <a:pt x="0" y="90682"/>
                </a:cubicBezTo>
                <a:lnTo>
                  <a:pt x="146752" y="199114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A111593-517E-4E80-90C6-908253B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778" y="167972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6BA35-F31A-4463-91A6-C90A8F4C9D76}"/>
              </a:ext>
            </a:extLst>
          </p:cNvPr>
          <p:cNvSpPr txBox="1"/>
          <p:nvPr/>
        </p:nvSpPr>
        <p:spPr>
          <a:xfrm>
            <a:off x="3862164" y="523818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96C5F-29CD-4D6A-9346-81A380C71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44" y="1219722"/>
            <a:ext cx="3142033" cy="4324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A4305-F537-4AF2-B53C-A5D5A8C8F111}"/>
              </a:ext>
            </a:extLst>
          </p:cNvPr>
          <p:cNvSpPr txBox="1"/>
          <p:nvPr/>
        </p:nvSpPr>
        <p:spPr>
          <a:xfrm>
            <a:off x="8182644" y="1679724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Claire. She encourages us to use the clues in the text to make a sensible guess about what happens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8660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242" y="-2187624"/>
            <a:ext cx="8928992" cy="3024336"/>
          </a:xfrm>
        </p:spPr>
        <p:txBody>
          <a:bodyPr>
            <a:normAutofit/>
          </a:bodyPr>
          <a:lstStyle/>
          <a:p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Write the answers in </a:t>
            </a:r>
            <a:r>
              <a:rPr lang="en-GB" sz="2400" dirty="0">
                <a:highlight>
                  <a:srgbClr val="00FF00"/>
                </a:highlight>
              </a:rPr>
              <a:t>full sentences </a:t>
            </a:r>
            <a:r>
              <a:rPr lang="en-GB" sz="2400" dirty="0"/>
              <a:t>in your green book.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F75C-2619-4F46-AAE6-000C9D277491}"/>
              </a:ext>
            </a:extLst>
          </p:cNvPr>
          <p:cNvSpPr txBox="1"/>
          <p:nvPr/>
        </p:nvSpPr>
        <p:spPr>
          <a:xfrm>
            <a:off x="3502124" y="908720"/>
            <a:ext cx="86146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/>
              <a:t>How does the dragon cliff change between summer and winter?  </a:t>
            </a:r>
            <a:r>
              <a:rPr lang="en-GB" sz="1400" dirty="0"/>
              <a:t>(Page 1)</a:t>
            </a:r>
          </a:p>
          <a:p>
            <a:endParaRPr lang="en-GB" sz="2000" dirty="0"/>
          </a:p>
          <a:p>
            <a:pPr marL="457200" indent="-457200">
              <a:buFontTx/>
              <a:buAutoNum type="arabicParenR" startAt="2"/>
            </a:pPr>
            <a:r>
              <a:rPr lang="en-GB" sz="2000" dirty="0"/>
              <a:t>Why did Hiccup watch dragons in secret? </a:t>
            </a:r>
            <a:r>
              <a:rPr lang="en-GB" sz="1400" dirty="0"/>
              <a:t>(Page 2)</a:t>
            </a:r>
          </a:p>
          <a:p>
            <a:pPr marL="457200" indent="-457200">
              <a:buAutoNum type="arabicParenR" startAt="2"/>
            </a:pPr>
            <a:endParaRPr lang="en-GB" sz="2000" dirty="0"/>
          </a:p>
          <a:p>
            <a:pPr marL="457200" indent="-457200">
              <a:buAutoNum type="arabicParenR" startAt="2"/>
            </a:pPr>
            <a:endParaRPr lang="en-GB" sz="2000" dirty="0"/>
          </a:p>
          <a:p>
            <a:pPr marL="457200" indent="-457200">
              <a:buFontTx/>
              <a:buAutoNum type="arabicParenR" startAt="2"/>
            </a:pPr>
            <a:r>
              <a:rPr lang="en-GB" sz="2000" dirty="0"/>
              <a:t>Why does no-one what a ‘basic brown’ dragon? </a:t>
            </a:r>
            <a:r>
              <a:rPr lang="en-GB" sz="1400" dirty="0"/>
              <a:t>(Page 5)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4)Use the text to decide if these statements are true or false? </a:t>
            </a:r>
            <a:r>
              <a:rPr lang="en-GB" sz="1200" dirty="0"/>
              <a:t>(All reading including last week).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1200" dirty="0"/>
          </a:p>
          <a:p>
            <a:r>
              <a:rPr lang="en-GB" sz="2000" dirty="0"/>
              <a:t>5) What do you think will happen in the next chapter?</a:t>
            </a:r>
          </a:p>
          <a:p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DE011-A336-4738-B145-23348F1C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4005064"/>
            <a:ext cx="4032448" cy="24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228" y="7101408"/>
            <a:ext cx="7008574" cy="1008386"/>
          </a:xfrm>
        </p:spPr>
        <p:txBody>
          <a:bodyPr>
            <a:normAutofit fontScale="90000"/>
          </a:bodyPr>
          <a:lstStyle/>
          <a:p>
            <a:pPr lvl="0"/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endParaRPr lang="en-GB" sz="2400" dirty="0">
              <a:latin typeface="CCW Cursive Writing 12" panose="03050602040000000000" pitchFamily="66" charset="0"/>
            </a:endParaRPr>
          </a:p>
        </p:txBody>
      </p:sp>
      <p:sp>
        <p:nvSpPr>
          <p:cNvPr id="3" name="AutoShape 2" descr="Image result for we're going on a bear h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366E-177C-4AE4-8FB0-D730BB82A5F0}"/>
              </a:ext>
            </a:extLst>
          </p:cNvPr>
          <p:cNvSpPr txBox="1"/>
          <p:nvPr/>
        </p:nvSpPr>
        <p:spPr>
          <a:xfrm>
            <a:off x="3862164" y="160338"/>
            <a:ext cx="82868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CW Cursive Writing 12" panose="03050602040000000000" pitchFamily="66" charset="0"/>
              </a:rPr>
              <a:t>The extract for today’s reading comprehension is taken from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  <a:hlinkClick r:id="rId2"/>
              </a:rPr>
              <a:t>www.lovereading4kids.co.uk</a:t>
            </a: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This really is a fantastic website for 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ideas for new books to read. Most books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allow you to download a small extract to see if you like it. You do </a:t>
            </a:r>
          </a:p>
          <a:p>
            <a:r>
              <a:rPr lang="en-GB" dirty="0">
                <a:latin typeface="CCW Cursive Writing 12" panose="03050602040000000000" pitchFamily="66" charset="0"/>
              </a:rPr>
              <a:t>have to sign up but it is completely free. </a:t>
            </a: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This is what I did for today’s session.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7CBBB-02DC-4ADE-9A6D-C1C81AE9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3861048"/>
            <a:ext cx="2306027" cy="2614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02DF2-7715-422F-B8E0-BC0BCCF83779}"/>
              </a:ext>
            </a:extLst>
          </p:cNvPr>
          <p:cNvSpPr txBox="1"/>
          <p:nvPr/>
        </p:nvSpPr>
        <p:spPr>
          <a:xfrm>
            <a:off x="7318548" y="4923534"/>
            <a:ext cx="4382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Today’s extract is already included in this </a:t>
            </a:r>
            <a:r>
              <a:rPr lang="en-GB" dirty="0" err="1"/>
              <a:t>Powerpoint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D0805-A34C-48D2-A23E-3C6D59A15B6F}"/>
              </a:ext>
            </a:extLst>
          </p:cNvPr>
          <p:cNvSpPr txBox="1"/>
          <p:nvPr/>
        </p:nvSpPr>
        <p:spPr>
          <a:xfrm>
            <a:off x="773534" y="1916832"/>
            <a:ext cx="28341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Top tip for </a:t>
            </a:r>
          </a:p>
          <a:p>
            <a:r>
              <a:rPr lang="en-GB" dirty="0"/>
              <a:t>e</a:t>
            </a:r>
            <a:r>
              <a:rPr lang="en-GB"/>
              <a:t>ager </a:t>
            </a:r>
            <a:r>
              <a:rPr lang="en-GB" dirty="0"/>
              <a:t>readers from Miss Lacey!</a:t>
            </a:r>
          </a:p>
        </p:txBody>
      </p:sp>
    </p:spTree>
    <p:extLst>
      <p:ext uri="{BB962C8B-B14F-4D97-AF65-F5344CB8AC3E}">
        <p14:creationId xmlns:p14="http://schemas.microsoft.com/office/powerpoint/2010/main" val="1147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09836" y="1772816"/>
            <a:ext cx="7008574" cy="1296987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200" dirty="0">
              <a:latin typeface="CCW Cursive Writing 12" panose="03050602040000000000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2D740-BF6D-49FF-862B-8293D8E18677}"/>
              </a:ext>
            </a:extLst>
          </p:cNvPr>
          <p:cNvSpPr txBox="1"/>
          <p:nvPr/>
        </p:nvSpPr>
        <p:spPr>
          <a:xfrm>
            <a:off x="885554" y="764704"/>
            <a:ext cx="5302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start with, let’s read the extract.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the first chapter from How to train your dragon by Cressida Cowell. </a:t>
            </a:r>
          </a:p>
          <a:p>
            <a:endParaRPr lang="en-GB" dirty="0"/>
          </a:p>
          <a:p>
            <a:r>
              <a:rPr lang="en-GB" dirty="0"/>
              <a:t>This is the book you would have been studying this half term in school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If you like our extract/lessons, you could always order yourself a could always order yourself a copy.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DC9DE-0CFE-4060-A586-E3161624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548680"/>
            <a:ext cx="4900085" cy="55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4B1F-35C7-4D4B-BD97-ADC65EB1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56520-15A4-47C3-9E31-486483466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154C0-AC43-4303-9B55-4C575FDA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9641"/>
            <a:ext cx="10657184" cy="6838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E4B74-2A3A-4513-A54D-5597BA5E33C2}"/>
              </a:ext>
            </a:extLst>
          </p:cNvPr>
          <p:cNvSpPr txBox="1"/>
          <p:nvPr/>
        </p:nvSpPr>
        <p:spPr>
          <a:xfrm>
            <a:off x="4438228" y="64421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Pages 1 and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204CC-B079-4374-ADFA-41C3212A349C}"/>
              </a:ext>
            </a:extLst>
          </p:cNvPr>
          <p:cNvSpPr/>
          <p:nvPr/>
        </p:nvSpPr>
        <p:spPr>
          <a:xfrm>
            <a:off x="477788" y="19641"/>
            <a:ext cx="4680520" cy="52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95C8-0049-4D44-B64B-1847E85F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ACA5-1E9E-4FE1-9B0E-0AA3B042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00EBB-1C3D-4774-9783-B7EFE5A9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-349739"/>
            <a:ext cx="10225136" cy="7201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89054-4E15-4D35-988F-DD2768ECD554}"/>
              </a:ext>
            </a:extLst>
          </p:cNvPr>
          <p:cNvSpPr txBox="1"/>
          <p:nvPr/>
        </p:nvSpPr>
        <p:spPr>
          <a:xfrm>
            <a:off x="4316876" y="-6091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Pages 3 and 4</a:t>
            </a:r>
          </a:p>
        </p:txBody>
      </p:sp>
    </p:spTree>
    <p:extLst>
      <p:ext uri="{BB962C8B-B14F-4D97-AF65-F5344CB8AC3E}">
        <p14:creationId xmlns:p14="http://schemas.microsoft.com/office/powerpoint/2010/main" val="31286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9657-CD4B-42F1-B4D4-88D21B3C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C0DF-940E-4460-9C71-8EF8FEB92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F8DCD-8A35-4362-8725-70BA7F1C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-304270"/>
            <a:ext cx="9937104" cy="7155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DEDF9-07FB-4F84-B30F-C019D860197F}"/>
              </a:ext>
            </a:extLst>
          </p:cNvPr>
          <p:cNvSpPr txBox="1"/>
          <p:nvPr/>
        </p:nvSpPr>
        <p:spPr>
          <a:xfrm>
            <a:off x="2321562" y="6382538"/>
            <a:ext cx="29296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Pages 5 and 6</a:t>
            </a:r>
          </a:p>
        </p:txBody>
      </p:sp>
    </p:spTree>
    <p:extLst>
      <p:ext uri="{BB962C8B-B14F-4D97-AF65-F5344CB8AC3E}">
        <p14:creationId xmlns:p14="http://schemas.microsoft.com/office/powerpoint/2010/main" val="1895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88D5B-7A71-4B8C-9037-EA77DBBA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-459920"/>
            <a:ext cx="10801200" cy="7777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AF7D8-B9B0-49C7-99D4-4A8FB977F40E}"/>
              </a:ext>
            </a:extLst>
          </p:cNvPr>
          <p:cNvSpPr txBox="1"/>
          <p:nvPr/>
        </p:nvSpPr>
        <p:spPr>
          <a:xfrm>
            <a:off x="1795983" y="61653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2632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124" y="-2075329"/>
            <a:ext cx="9217024" cy="3298825"/>
          </a:xfrm>
        </p:spPr>
        <p:txBody>
          <a:bodyPr>
            <a:normAutofit/>
          </a:bodyPr>
          <a:lstStyle/>
          <a:p>
            <a:r>
              <a:rPr lang="en-GB" sz="2400" dirty="0"/>
              <a:t>Today we are going to focus on both skills that we have</a:t>
            </a:r>
            <a:br>
              <a:rPr lang="en-GB" sz="2400" dirty="0"/>
            </a:br>
            <a:r>
              <a:rPr lang="en-GB" sz="2400" dirty="0"/>
              <a:t>looked at over the last 2 weeks.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90BF1EB4-3071-4589-93D8-15F150A54018}"/>
              </a:ext>
            </a:extLst>
          </p:cNvPr>
          <p:cNvSpPr/>
          <p:nvPr/>
        </p:nvSpPr>
        <p:spPr>
          <a:xfrm>
            <a:off x="6797278" y="7398534"/>
            <a:ext cx="1216025" cy="349250"/>
          </a:xfrm>
          <a:prstGeom prst="teardrop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ardrop 3">
            <a:extLst>
              <a:ext uri="{FF2B5EF4-FFF2-40B4-BE49-F238E27FC236}">
                <a16:creationId xmlns:a16="http://schemas.microsoft.com/office/drawing/2014/main" id="{B156897F-2807-4797-96A1-ED3FF23D4346}"/>
              </a:ext>
            </a:extLst>
          </p:cNvPr>
          <p:cNvSpPr/>
          <p:nvPr/>
        </p:nvSpPr>
        <p:spPr>
          <a:xfrm flipH="1">
            <a:off x="5907008" y="7399169"/>
            <a:ext cx="1216025" cy="236220"/>
          </a:xfrm>
          <a:custGeom>
            <a:avLst/>
            <a:gdLst>
              <a:gd name="connsiteX0" fmla="*/ 0 w 1216025"/>
              <a:gd name="connsiteY0" fmla="*/ 174625 h 349250"/>
              <a:gd name="connsiteX1" fmla="*/ 608013 w 1216025"/>
              <a:gd name="connsiteY1" fmla="*/ 0 h 349250"/>
              <a:gd name="connsiteX2" fmla="*/ 1216025 w 1216025"/>
              <a:gd name="connsiteY2" fmla="*/ 0 h 349250"/>
              <a:gd name="connsiteX3" fmla="*/ 1216025 w 1216025"/>
              <a:gd name="connsiteY3" fmla="*/ 174625 h 349250"/>
              <a:gd name="connsiteX4" fmla="*/ 608012 w 1216025"/>
              <a:gd name="connsiteY4" fmla="*/ 349250 h 349250"/>
              <a:gd name="connsiteX5" fmla="*/ -1 w 1216025"/>
              <a:gd name="connsiteY5" fmla="*/ 174625 h 349250"/>
              <a:gd name="connsiteX6" fmla="*/ 0 w 1216025"/>
              <a:gd name="connsiteY6" fmla="*/ 174625 h 349250"/>
              <a:gd name="connsiteX0" fmla="*/ 1 w 1216026"/>
              <a:gd name="connsiteY0" fmla="*/ 174625 h 236739"/>
              <a:gd name="connsiteX1" fmla="*/ 608014 w 1216026"/>
              <a:gd name="connsiteY1" fmla="*/ 0 h 236739"/>
              <a:gd name="connsiteX2" fmla="*/ 1216026 w 1216026"/>
              <a:gd name="connsiteY2" fmla="*/ 0 h 236739"/>
              <a:gd name="connsiteX3" fmla="*/ 1216026 w 1216026"/>
              <a:gd name="connsiteY3" fmla="*/ 174625 h 236739"/>
              <a:gd name="connsiteX4" fmla="*/ 614837 w 1216026"/>
              <a:gd name="connsiteY4" fmla="*/ 226420 h 236739"/>
              <a:gd name="connsiteX5" fmla="*/ 0 w 1216026"/>
              <a:gd name="connsiteY5" fmla="*/ 174625 h 236739"/>
              <a:gd name="connsiteX6" fmla="*/ 1 w 1216026"/>
              <a:gd name="connsiteY6" fmla="*/ 174625 h 23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26" h="236739">
                <a:moveTo>
                  <a:pt x="1" y="174625"/>
                </a:moveTo>
                <a:cubicBezTo>
                  <a:pt x="1" y="78182"/>
                  <a:pt x="272218" y="0"/>
                  <a:pt x="608014" y="0"/>
                </a:cubicBezTo>
                <a:lnTo>
                  <a:pt x="1216026" y="0"/>
                </a:lnTo>
                <a:lnTo>
                  <a:pt x="1216026" y="174625"/>
                </a:lnTo>
                <a:cubicBezTo>
                  <a:pt x="1216026" y="271068"/>
                  <a:pt x="950633" y="226420"/>
                  <a:pt x="614837" y="226420"/>
                </a:cubicBezTo>
                <a:cubicBezTo>
                  <a:pt x="279041" y="226420"/>
                  <a:pt x="0" y="271068"/>
                  <a:pt x="0" y="174625"/>
                </a:cubicBezTo>
                <a:lnTo>
                  <a:pt x="1" y="17462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5FB31ABF-A306-4708-9639-E9DDC73C1940}"/>
              </a:ext>
            </a:extLst>
          </p:cNvPr>
          <p:cNvSpPr/>
          <p:nvPr/>
        </p:nvSpPr>
        <p:spPr>
          <a:xfrm flipV="1">
            <a:off x="5706983" y="760427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412676D-C5D7-4E99-9F03-8C586425B289}"/>
              </a:ext>
            </a:extLst>
          </p:cNvPr>
          <p:cNvSpPr/>
          <p:nvPr/>
        </p:nvSpPr>
        <p:spPr>
          <a:xfrm rot="9272888" flipV="1">
            <a:off x="7826613" y="747981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1F8A956-7E32-4441-8C39-A7B9DDA335AD}"/>
              </a:ext>
            </a:extLst>
          </p:cNvPr>
          <p:cNvSpPr/>
          <p:nvPr/>
        </p:nvSpPr>
        <p:spPr>
          <a:xfrm rot="4851231" flipV="1">
            <a:off x="7995133" y="767378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ardrop 8">
            <a:extLst>
              <a:ext uri="{FF2B5EF4-FFF2-40B4-BE49-F238E27FC236}">
                <a16:creationId xmlns:a16="http://schemas.microsoft.com/office/drawing/2014/main" id="{E936BFBA-39FF-410C-A39D-CEA735FA2525}"/>
              </a:ext>
            </a:extLst>
          </p:cNvPr>
          <p:cNvSpPr/>
          <p:nvPr/>
        </p:nvSpPr>
        <p:spPr>
          <a:xfrm rot="21025033">
            <a:off x="6902688" y="7380754"/>
            <a:ext cx="1482090" cy="346710"/>
          </a:xfrm>
          <a:custGeom>
            <a:avLst/>
            <a:gdLst>
              <a:gd name="connsiteX0" fmla="*/ 0 w 1252855"/>
              <a:gd name="connsiteY0" fmla="*/ 174625 h 349250"/>
              <a:gd name="connsiteX1" fmla="*/ 626428 w 1252855"/>
              <a:gd name="connsiteY1" fmla="*/ 0 h 349250"/>
              <a:gd name="connsiteX2" fmla="*/ 739623 w 1252855"/>
              <a:gd name="connsiteY2" fmla="*/ 143070 h 349250"/>
              <a:gd name="connsiteX3" fmla="*/ 1252855 w 1252855"/>
              <a:gd name="connsiteY3" fmla="*/ 174625 h 349250"/>
              <a:gd name="connsiteX4" fmla="*/ 626427 w 1252855"/>
              <a:gd name="connsiteY4" fmla="*/ 349250 h 349250"/>
              <a:gd name="connsiteX5" fmla="*/ -1 w 1252855"/>
              <a:gd name="connsiteY5" fmla="*/ 174625 h 349250"/>
              <a:gd name="connsiteX6" fmla="*/ 0 w 1252855"/>
              <a:gd name="connsiteY6" fmla="*/ 174625 h 349250"/>
              <a:gd name="connsiteX0" fmla="*/ 0 w 1302845"/>
              <a:gd name="connsiteY0" fmla="*/ 199114 h 350216"/>
              <a:gd name="connsiteX1" fmla="*/ 676418 w 1302845"/>
              <a:gd name="connsiteY1" fmla="*/ 966 h 350216"/>
              <a:gd name="connsiteX2" fmla="*/ 789613 w 1302845"/>
              <a:gd name="connsiteY2" fmla="*/ 144036 h 350216"/>
              <a:gd name="connsiteX3" fmla="*/ 1302845 w 1302845"/>
              <a:gd name="connsiteY3" fmla="*/ 175591 h 350216"/>
              <a:gd name="connsiteX4" fmla="*/ 676417 w 1302845"/>
              <a:gd name="connsiteY4" fmla="*/ 350216 h 350216"/>
              <a:gd name="connsiteX5" fmla="*/ 49989 w 1302845"/>
              <a:gd name="connsiteY5" fmla="*/ 175591 h 350216"/>
              <a:gd name="connsiteX6" fmla="*/ 0 w 1302845"/>
              <a:gd name="connsiteY6" fmla="*/ 199114 h 350216"/>
              <a:gd name="connsiteX0" fmla="*/ 146752 w 1449597"/>
              <a:gd name="connsiteY0" fmla="*/ 199114 h 350216"/>
              <a:gd name="connsiteX1" fmla="*/ 823170 w 1449597"/>
              <a:gd name="connsiteY1" fmla="*/ 966 h 350216"/>
              <a:gd name="connsiteX2" fmla="*/ 936365 w 1449597"/>
              <a:gd name="connsiteY2" fmla="*/ 144036 h 350216"/>
              <a:gd name="connsiteX3" fmla="*/ 1449597 w 1449597"/>
              <a:gd name="connsiteY3" fmla="*/ 175591 h 350216"/>
              <a:gd name="connsiteX4" fmla="*/ 823169 w 1449597"/>
              <a:gd name="connsiteY4" fmla="*/ 350216 h 350216"/>
              <a:gd name="connsiteX5" fmla="*/ 0 w 1449597"/>
              <a:gd name="connsiteY5" fmla="*/ 90682 h 350216"/>
              <a:gd name="connsiteX6" fmla="*/ 146752 w 1449597"/>
              <a:gd name="connsiteY6" fmla="*/ 199114 h 3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597" h="350216">
                <a:moveTo>
                  <a:pt x="146752" y="199114"/>
                </a:moveTo>
                <a:cubicBezTo>
                  <a:pt x="146752" y="102671"/>
                  <a:pt x="691568" y="10146"/>
                  <a:pt x="823170" y="966"/>
                </a:cubicBezTo>
                <a:cubicBezTo>
                  <a:pt x="954772" y="-8214"/>
                  <a:pt x="898633" y="48656"/>
                  <a:pt x="936365" y="144036"/>
                </a:cubicBezTo>
                <a:cubicBezTo>
                  <a:pt x="1278520" y="154555"/>
                  <a:pt x="1449597" y="165073"/>
                  <a:pt x="1449597" y="175591"/>
                </a:cubicBezTo>
                <a:cubicBezTo>
                  <a:pt x="1449597" y="272034"/>
                  <a:pt x="1169136" y="350216"/>
                  <a:pt x="823169" y="350216"/>
                </a:cubicBezTo>
                <a:cubicBezTo>
                  <a:pt x="477202" y="350216"/>
                  <a:pt x="0" y="187125"/>
                  <a:pt x="0" y="90682"/>
                </a:cubicBezTo>
                <a:lnTo>
                  <a:pt x="146752" y="199114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A111593-517E-4E80-90C6-908253B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778" y="167972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6BA35-F31A-4463-91A6-C90A8F4C9D76}"/>
              </a:ext>
            </a:extLst>
          </p:cNvPr>
          <p:cNvSpPr txBox="1"/>
          <p:nvPr/>
        </p:nvSpPr>
        <p:spPr>
          <a:xfrm>
            <a:off x="3862164" y="523818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796A9-E730-435F-B903-B99C05A52D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7" t="23941" r="37514" b="12512"/>
          <a:stretch/>
        </p:blipFill>
        <p:spPr bwMode="auto">
          <a:xfrm>
            <a:off x="7713244" y="1273398"/>
            <a:ext cx="3756443" cy="4891906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4C4D88-65E0-41F4-894B-C5ABF39E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1178961"/>
            <a:ext cx="3203008" cy="5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E15-B11D-4992-BE37-E677D537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436364"/>
            <a:ext cx="10157354" cy="1397000"/>
          </a:xfrm>
        </p:spPr>
        <p:txBody>
          <a:bodyPr/>
          <a:lstStyle/>
          <a:p>
            <a:r>
              <a:rPr lang="en-GB" dirty="0"/>
              <a:t>Tips from Reggie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6057-6E83-4E3D-A121-7AD69F9A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193800"/>
            <a:ext cx="10157354" cy="5331544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Once you’ve read the text, you can skim and scan for key words to help you find the answer.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8000" dirty="0"/>
              <a:t>For example: Who was the pizza menu actually addressed to?</a:t>
            </a:r>
          </a:p>
          <a:p>
            <a:pPr marL="0" indent="0">
              <a:buNone/>
            </a:pPr>
            <a:r>
              <a:rPr lang="en-GB" sz="6400" dirty="0"/>
              <a:t>I would scan for the words pizza menu and addressed. These then sign post me to the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400" dirty="0"/>
              <a:t> </a:t>
            </a:r>
            <a:r>
              <a:rPr lang="en-GB" sz="7200" dirty="0"/>
              <a:t>In the whole of his entire, actual life, Eric Doomsday </a:t>
            </a:r>
          </a:p>
          <a:p>
            <a:pPr marL="0" indent="0">
              <a:buNone/>
            </a:pPr>
            <a:r>
              <a:rPr lang="en-GB" sz="7200" dirty="0"/>
              <a:t>had never got anything through the post.  No letters, no postcards, no parcels, no nothing. </a:t>
            </a:r>
          </a:p>
          <a:p>
            <a:pPr marL="0" indent="0">
              <a:buNone/>
            </a:pPr>
            <a:r>
              <a:rPr lang="en-GB" sz="7200" dirty="0"/>
              <a:t>He did get a </a:t>
            </a:r>
            <a:r>
              <a:rPr lang="en-GB" sz="7200" dirty="0">
                <a:highlight>
                  <a:srgbClr val="FFFF00"/>
                </a:highlight>
              </a:rPr>
              <a:t>pizza menu </a:t>
            </a:r>
            <a:r>
              <a:rPr lang="en-GB" sz="7200" dirty="0"/>
              <a:t>once, although, as it  had been </a:t>
            </a:r>
            <a:r>
              <a:rPr lang="en-GB" sz="7200" dirty="0">
                <a:highlight>
                  <a:srgbClr val="FFFF00"/>
                </a:highlight>
              </a:rPr>
              <a:t>addressed</a:t>
            </a:r>
            <a:r>
              <a:rPr lang="en-GB" sz="7200" dirty="0"/>
              <a:t> to a </a:t>
            </a:r>
            <a:r>
              <a:rPr lang="en-GB" sz="7200" dirty="0">
                <a:highlight>
                  <a:srgbClr val="00FF00"/>
                </a:highlight>
              </a:rPr>
              <a:t>Mrs Eric </a:t>
            </a:r>
            <a:r>
              <a:rPr lang="en-GB" sz="7200" dirty="0" err="1">
                <a:highlight>
                  <a:srgbClr val="00FF00"/>
                </a:highlight>
              </a:rPr>
              <a:t>Dumsday</a:t>
            </a:r>
            <a:r>
              <a:rPr lang="en-GB" sz="7200" dirty="0"/>
              <a:t>, he </a:t>
            </a:r>
          </a:p>
          <a:p>
            <a:pPr marL="0" indent="0">
              <a:buNone/>
            </a:pPr>
            <a:r>
              <a:rPr lang="en-GB" sz="7200" dirty="0"/>
              <a:t>didn’t think it counted.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8000" dirty="0"/>
              <a:t>Answer: The pizza menu was addressed to Mrs Eric </a:t>
            </a:r>
            <a:r>
              <a:rPr lang="en-GB" sz="8000" dirty="0" err="1"/>
              <a:t>Dumsday</a:t>
            </a:r>
            <a:r>
              <a:rPr lang="en-GB" sz="8000" dirty="0"/>
              <a:t>.</a:t>
            </a:r>
          </a:p>
        </p:txBody>
      </p:sp>
      <p:pic>
        <p:nvPicPr>
          <p:cNvPr id="4" name="Picture 4" descr="boy-catching-big-fish-with-fishing-rod-clipart-6212.jpg">
            <a:extLst>
              <a:ext uri="{FF2B5EF4-FFF2-40B4-BE49-F238E27FC236}">
                <a16:creationId xmlns:a16="http://schemas.microsoft.com/office/drawing/2014/main" id="{D9D57837-90C4-424B-9742-EE3A02B7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4941168"/>
            <a:ext cx="2304257" cy="16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478</Words>
  <Application>Microsoft Office PowerPoint</Application>
  <PresentationFormat>Custom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CCW Cursive Writing 12</vt:lpstr>
      <vt:lpstr>Century Gothic</vt:lpstr>
      <vt:lpstr>Wingdings</vt:lpstr>
      <vt:lpstr>Books 16x9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we are going to focus on both skills that we have looked at over the last 2 weeks. </vt:lpstr>
      <vt:lpstr>Tips from Reggie</vt:lpstr>
      <vt:lpstr>Tips from Derek</vt:lpstr>
      <vt:lpstr>Our last question today asks us to make a prediction.  </vt:lpstr>
      <vt:lpstr>  Write the answers in full sentences in your green book.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2015-03-01T20:28:27Z</dcterms:created>
  <dcterms:modified xsi:type="dcterms:W3CDTF">2020-04-27T10:05:22Z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