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2"/>
  </p:notesMasterIdLst>
  <p:handoutMasterIdLst>
    <p:handoutMasterId r:id="rId13"/>
  </p:handoutMasterIdLst>
  <p:sldIdLst>
    <p:sldId id="266" r:id="rId3"/>
    <p:sldId id="267" r:id="rId4"/>
    <p:sldId id="281" r:id="rId5"/>
    <p:sldId id="300" r:id="rId6"/>
    <p:sldId id="302" r:id="rId7"/>
    <p:sldId id="301" r:id="rId8"/>
    <p:sldId id="296" r:id="rId9"/>
    <p:sldId id="299" r:id="rId10"/>
    <p:sldId id="298" r:id="rId1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80" d="100"/>
          <a:sy n="80" d="100"/>
        </p:scale>
        <p:origin x="58" y="12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4/20/2020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4/20/2020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4/20/2020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4/20/2020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4/20/2020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4/20/2020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4/20/2020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4/20/2020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4/20/2020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4/20/2020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4/20/2020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/>
              <a:pPr/>
              <a:t>4/20/2020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lovereading4kids.co.uk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1844" y="3068960"/>
            <a:ext cx="7008574" cy="1296987"/>
          </a:xfrm>
        </p:spPr>
        <p:txBody>
          <a:bodyPr>
            <a:noAutofit/>
          </a:bodyPr>
          <a:lstStyle/>
          <a:p>
            <a:r>
              <a:rPr lang="en-US" sz="4800" dirty="0">
                <a:latin typeface="CCW Cursive Writing 12" panose="03050602040000000000" pitchFamily="66" charset="0"/>
              </a:rPr>
              <a:t>Tuesday 28</a:t>
            </a:r>
            <a:r>
              <a:rPr lang="en-US" sz="4800" baseline="30000" dirty="0">
                <a:latin typeface="CCW Cursive Writing 12" panose="03050602040000000000" pitchFamily="66" charset="0"/>
              </a:rPr>
              <a:t>th</a:t>
            </a:r>
            <a:r>
              <a:rPr lang="en-US" sz="4800" dirty="0">
                <a:latin typeface="CCW Cursive Writing 12" panose="03050602040000000000" pitchFamily="66" charset="0"/>
              </a:rPr>
              <a:t> April 2020</a:t>
            </a:r>
          </a:p>
          <a:p>
            <a:endParaRPr lang="en-US" sz="4800" dirty="0">
              <a:latin typeface="CCW Cursive Writing 12" panose="03050602040000000000" pitchFamily="66" charset="0"/>
            </a:endParaRPr>
          </a:p>
          <a:p>
            <a:r>
              <a:rPr lang="en-US" sz="4800" dirty="0">
                <a:latin typeface="CCW Cursive Writing 12" panose="03050602040000000000" pitchFamily="66" charset="0"/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8228" y="7101408"/>
            <a:ext cx="7008574" cy="1008386"/>
          </a:xfrm>
        </p:spPr>
        <p:txBody>
          <a:bodyPr>
            <a:normAutofit fontScale="90000"/>
          </a:bodyPr>
          <a:lstStyle/>
          <a:p>
            <a:pPr lvl="0"/>
            <a:br>
              <a:rPr lang="en-GB" sz="3600" dirty="0">
                <a:latin typeface="CCW Cursive Writing 12" panose="03050602040000000000" pitchFamily="66" charset="0"/>
              </a:rPr>
            </a:br>
            <a:br>
              <a:rPr lang="en-GB" sz="3600" dirty="0">
                <a:latin typeface="CCW Cursive Writing 12" panose="03050602040000000000" pitchFamily="66" charset="0"/>
              </a:rPr>
            </a:br>
            <a:br>
              <a:rPr lang="en-GB" sz="3600" dirty="0">
                <a:latin typeface="CCW Cursive Writing 12" panose="03050602040000000000" pitchFamily="66" charset="0"/>
              </a:rPr>
            </a:br>
            <a:br>
              <a:rPr lang="en-GB" sz="3600" dirty="0">
                <a:latin typeface="CCW Cursive Writing 12" panose="03050602040000000000" pitchFamily="66" charset="0"/>
              </a:rPr>
            </a:br>
            <a:br>
              <a:rPr lang="en-GB" sz="3600" dirty="0">
                <a:latin typeface="CCW Cursive Writing 12" panose="03050602040000000000" pitchFamily="66" charset="0"/>
              </a:rPr>
            </a:br>
            <a:br>
              <a:rPr lang="en-GB" sz="2400" dirty="0">
                <a:latin typeface="CCW Cursive Writing 12" panose="03050602040000000000" pitchFamily="66" charset="0"/>
              </a:rPr>
            </a:br>
            <a:br>
              <a:rPr lang="en-GB" sz="2400" dirty="0">
                <a:latin typeface="CCW Cursive Writing 12" panose="03050602040000000000" pitchFamily="66" charset="0"/>
              </a:rPr>
            </a:br>
            <a:br>
              <a:rPr lang="en-GB" sz="2400" dirty="0">
                <a:latin typeface="CCW Cursive Writing 12" panose="03050602040000000000" pitchFamily="66" charset="0"/>
              </a:rPr>
            </a:br>
            <a:br>
              <a:rPr lang="en-GB" sz="2400" dirty="0">
                <a:latin typeface="CCW Cursive Writing 12" panose="03050602040000000000" pitchFamily="66" charset="0"/>
              </a:rPr>
            </a:br>
            <a:endParaRPr lang="en-GB" sz="2400" dirty="0">
              <a:latin typeface="CCW Cursive Writing 12" panose="03050602040000000000" pitchFamily="66" charset="0"/>
            </a:endParaRPr>
          </a:p>
        </p:txBody>
      </p:sp>
      <p:sp>
        <p:nvSpPr>
          <p:cNvPr id="3" name="AutoShape 2" descr="Image result for we're going on a bear hu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6F366E-177C-4AE4-8FB0-D730BB82A5F0}"/>
              </a:ext>
            </a:extLst>
          </p:cNvPr>
          <p:cNvSpPr txBox="1"/>
          <p:nvPr/>
        </p:nvSpPr>
        <p:spPr>
          <a:xfrm>
            <a:off x="3862164" y="160338"/>
            <a:ext cx="828688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CW Cursive Writing 12" panose="03050602040000000000" pitchFamily="66" charset="0"/>
              </a:rPr>
              <a:t>The extract for today’s reading comprehension is taken from</a:t>
            </a:r>
            <a:br>
              <a:rPr lang="en-GB" dirty="0">
                <a:latin typeface="CCW Cursive Writing 12" panose="03050602040000000000" pitchFamily="66" charset="0"/>
              </a:rPr>
            </a:br>
            <a:r>
              <a:rPr lang="en-GB" dirty="0">
                <a:latin typeface="CCW Cursive Writing 12" panose="03050602040000000000" pitchFamily="66" charset="0"/>
                <a:hlinkClick r:id="rId2"/>
              </a:rPr>
              <a:t>www.lovereading4kids.co.uk</a:t>
            </a:r>
            <a:br>
              <a:rPr lang="en-GB" dirty="0">
                <a:latin typeface="CCW Cursive Writing 12" panose="03050602040000000000" pitchFamily="66" charset="0"/>
              </a:rPr>
            </a:br>
            <a:br>
              <a:rPr lang="en-GB" dirty="0">
                <a:latin typeface="CCW Cursive Writing 12" panose="03050602040000000000" pitchFamily="66" charset="0"/>
              </a:rPr>
            </a:br>
            <a:br>
              <a:rPr lang="en-GB" dirty="0">
                <a:latin typeface="CCW Cursive Writing 12" panose="03050602040000000000" pitchFamily="66" charset="0"/>
              </a:rPr>
            </a:br>
            <a:r>
              <a:rPr lang="en-GB" dirty="0">
                <a:latin typeface="CCW Cursive Writing 12" panose="03050602040000000000" pitchFamily="66" charset="0"/>
              </a:rPr>
              <a:t>This really is a fantastic website for </a:t>
            </a:r>
            <a:br>
              <a:rPr lang="en-GB" dirty="0">
                <a:latin typeface="CCW Cursive Writing 12" panose="03050602040000000000" pitchFamily="66" charset="0"/>
              </a:rPr>
            </a:br>
            <a:r>
              <a:rPr lang="en-GB" dirty="0">
                <a:latin typeface="CCW Cursive Writing 12" panose="03050602040000000000" pitchFamily="66" charset="0"/>
              </a:rPr>
              <a:t>ideas for new books to read. Most books</a:t>
            </a:r>
            <a:br>
              <a:rPr lang="en-GB" dirty="0">
                <a:latin typeface="CCW Cursive Writing 12" panose="03050602040000000000" pitchFamily="66" charset="0"/>
              </a:rPr>
            </a:br>
            <a:r>
              <a:rPr lang="en-GB" dirty="0">
                <a:latin typeface="CCW Cursive Writing 12" panose="03050602040000000000" pitchFamily="66" charset="0"/>
              </a:rPr>
              <a:t>allow you to download a small extract to see if you like it. You do </a:t>
            </a:r>
          </a:p>
          <a:p>
            <a:r>
              <a:rPr lang="en-GB" dirty="0">
                <a:latin typeface="CCW Cursive Writing 12" panose="03050602040000000000" pitchFamily="66" charset="0"/>
              </a:rPr>
              <a:t>have to sign up but it is completely free. </a:t>
            </a:r>
            <a:br>
              <a:rPr lang="en-GB" dirty="0">
                <a:latin typeface="CCW Cursive Writing 12" panose="03050602040000000000" pitchFamily="66" charset="0"/>
              </a:rPr>
            </a:br>
            <a:br>
              <a:rPr lang="en-GB" dirty="0">
                <a:latin typeface="CCW Cursive Writing 12" panose="03050602040000000000" pitchFamily="66" charset="0"/>
              </a:rPr>
            </a:br>
            <a:r>
              <a:rPr lang="en-GB" dirty="0">
                <a:latin typeface="CCW Cursive Writing 12" panose="03050602040000000000" pitchFamily="66" charset="0"/>
              </a:rPr>
              <a:t>This is what I did for today’s session.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D7CBBB-02DC-4ADE-9A6D-C1C81AE9D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268" y="3861048"/>
            <a:ext cx="2306027" cy="26144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C02DF2-7715-422F-B8E0-BC0BCCF83779}"/>
              </a:ext>
            </a:extLst>
          </p:cNvPr>
          <p:cNvSpPr txBox="1"/>
          <p:nvPr/>
        </p:nvSpPr>
        <p:spPr>
          <a:xfrm>
            <a:off x="7318548" y="4923534"/>
            <a:ext cx="4382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Today’s extract is already included in this </a:t>
            </a:r>
            <a:r>
              <a:rPr lang="en-GB" dirty="0" err="1"/>
              <a:t>Powerpoint</a:t>
            </a:r>
            <a:r>
              <a:rPr lang="en-GB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5D0805-A34C-48D2-A23E-3C6D59A15B6F}"/>
              </a:ext>
            </a:extLst>
          </p:cNvPr>
          <p:cNvSpPr txBox="1"/>
          <p:nvPr/>
        </p:nvSpPr>
        <p:spPr>
          <a:xfrm>
            <a:off x="773534" y="1916832"/>
            <a:ext cx="283410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Top tip for </a:t>
            </a:r>
          </a:p>
          <a:p>
            <a:r>
              <a:rPr lang="en-GB" dirty="0"/>
              <a:t>e</a:t>
            </a:r>
            <a:r>
              <a:rPr lang="en-GB"/>
              <a:t>ager </a:t>
            </a:r>
            <a:r>
              <a:rPr lang="en-GB" dirty="0"/>
              <a:t>readers from Miss Lacey!</a:t>
            </a:r>
          </a:p>
        </p:txBody>
      </p:sp>
    </p:spTree>
    <p:extLst>
      <p:ext uri="{BB962C8B-B14F-4D97-AF65-F5344CB8AC3E}">
        <p14:creationId xmlns:p14="http://schemas.microsoft.com/office/powerpoint/2010/main" val="114742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909836" y="1772816"/>
            <a:ext cx="7008574" cy="1296987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7400" dirty="0">
              <a:latin typeface="CCW Cursive Writing 12" panose="03050602040000000000" pitchFamily="66" charset="0"/>
            </a:endParaRPr>
          </a:p>
          <a:p>
            <a:endParaRPr lang="en-GB" sz="7400" dirty="0">
              <a:latin typeface="CCW Cursive Writing 12" panose="03050602040000000000" pitchFamily="66" charset="0"/>
            </a:endParaRPr>
          </a:p>
          <a:p>
            <a:endParaRPr lang="en-GB" sz="7200" dirty="0">
              <a:latin typeface="CCW Cursive Writing 12" panose="03050602040000000000" pitchFamily="66" charset="0"/>
            </a:endParaRP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D2D740-BF6D-49FF-862B-8293D8E18677}"/>
              </a:ext>
            </a:extLst>
          </p:cNvPr>
          <p:cNvSpPr txBox="1"/>
          <p:nvPr/>
        </p:nvSpPr>
        <p:spPr>
          <a:xfrm>
            <a:off x="885554" y="764704"/>
            <a:ext cx="53023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 start with, let’s read the extract.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This is the first chapter from How to train your dragon by Cressida Cowell. </a:t>
            </a:r>
          </a:p>
          <a:p>
            <a:endParaRPr lang="en-GB" dirty="0"/>
          </a:p>
          <a:p>
            <a:r>
              <a:rPr lang="en-GB" dirty="0"/>
              <a:t>This is the book you would have been studying this half term in school </a:t>
            </a:r>
            <a:r>
              <a:rPr lang="en-GB" dirty="0">
                <a:sym typeface="Wingdings" panose="05000000000000000000" pitchFamily="2" charset="2"/>
              </a:rPr>
              <a:t>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r>
              <a:rPr lang="en-GB" dirty="0">
                <a:sym typeface="Wingdings" panose="05000000000000000000" pitchFamily="2" charset="2"/>
              </a:rPr>
              <a:t>If you like our extract/lessons, you could always order yourself a could always order yourself a copy.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FDC9DE-0CFE-4060-A586-E31616246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484" y="548680"/>
            <a:ext cx="4900085" cy="55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2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F7A7CA-7F24-4797-9EBC-97E8D13BF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827" y="44624"/>
            <a:ext cx="4852149" cy="66247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EC99FA-9B40-44EB-A4B6-AF0C542D2CEB}"/>
              </a:ext>
            </a:extLst>
          </p:cNvPr>
          <p:cNvSpPr txBox="1"/>
          <p:nvPr/>
        </p:nvSpPr>
        <p:spPr>
          <a:xfrm>
            <a:off x="5806380" y="6165304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Page 1</a:t>
            </a:r>
          </a:p>
        </p:txBody>
      </p:sp>
    </p:spTree>
    <p:extLst>
      <p:ext uri="{BB962C8B-B14F-4D97-AF65-F5344CB8AC3E}">
        <p14:creationId xmlns:p14="http://schemas.microsoft.com/office/powerpoint/2010/main" val="75412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3CC56-718B-4B59-991B-0AFDC3054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CF49E4-6A23-4EE0-AF39-4ED410AE09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47025F-ABAB-4ED6-B447-4E7C6B114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804" y="27870"/>
            <a:ext cx="10513168" cy="67459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23E982-8F97-42AA-954B-C120550480D2}"/>
              </a:ext>
            </a:extLst>
          </p:cNvPr>
          <p:cNvSpPr txBox="1"/>
          <p:nvPr/>
        </p:nvSpPr>
        <p:spPr>
          <a:xfrm>
            <a:off x="5590356" y="6168380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Page 2</a:t>
            </a:r>
          </a:p>
        </p:txBody>
      </p:sp>
    </p:spTree>
    <p:extLst>
      <p:ext uri="{BB962C8B-B14F-4D97-AF65-F5344CB8AC3E}">
        <p14:creationId xmlns:p14="http://schemas.microsoft.com/office/powerpoint/2010/main" val="157424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2B8B6-E20D-438A-9522-44F0DFD3F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12A56F-1577-4734-B64D-B89ED8EC46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19CC8C-9940-4AC0-B557-EC106699E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88" y="56965"/>
            <a:ext cx="10585176" cy="679215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403456-F163-4C4E-A984-5E60DE459C23}"/>
              </a:ext>
            </a:extLst>
          </p:cNvPr>
          <p:cNvSpPr/>
          <p:nvPr/>
        </p:nvSpPr>
        <p:spPr>
          <a:xfrm>
            <a:off x="9478788" y="6093296"/>
            <a:ext cx="93610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23EFEC-AC66-46CF-8810-9309D9D5E966}"/>
              </a:ext>
            </a:extLst>
          </p:cNvPr>
          <p:cNvSpPr/>
          <p:nvPr/>
        </p:nvSpPr>
        <p:spPr>
          <a:xfrm>
            <a:off x="6166420" y="6304706"/>
            <a:ext cx="417646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5A5A9C-F9BF-471B-B236-78A8A8AA92D7}"/>
              </a:ext>
            </a:extLst>
          </p:cNvPr>
          <p:cNvSpPr txBox="1"/>
          <p:nvPr/>
        </p:nvSpPr>
        <p:spPr>
          <a:xfrm>
            <a:off x="4294212" y="6453336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Pages 3 and 4</a:t>
            </a:r>
          </a:p>
        </p:txBody>
      </p:sp>
    </p:spTree>
    <p:extLst>
      <p:ext uri="{BB962C8B-B14F-4D97-AF65-F5344CB8AC3E}">
        <p14:creationId xmlns:p14="http://schemas.microsoft.com/office/powerpoint/2010/main" val="48107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50196" y="-2458066"/>
            <a:ext cx="9217024" cy="3298825"/>
          </a:xfrm>
        </p:spPr>
        <p:txBody>
          <a:bodyPr>
            <a:normAutofit/>
          </a:bodyPr>
          <a:lstStyle/>
          <a:p>
            <a:r>
              <a:rPr lang="en-GB" sz="2400" dirty="0"/>
              <a:t>Today we are going to focus on our inference skills.</a:t>
            </a:r>
            <a:br>
              <a:rPr lang="en-GB" sz="2400" dirty="0"/>
            </a:br>
            <a:endParaRPr lang="en-US" sz="2400" dirty="0">
              <a:effectLst/>
            </a:endParaRPr>
          </a:p>
        </p:txBody>
      </p:sp>
      <p:sp>
        <p:nvSpPr>
          <p:cNvPr id="5" name="Teardrop 4">
            <a:extLst>
              <a:ext uri="{FF2B5EF4-FFF2-40B4-BE49-F238E27FC236}">
                <a16:creationId xmlns:a16="http://schemas.microsoft.com/office/drawing/2014/main" id="{90BF1EB4-3071-4589-93D8-15F150A54018}"/>
              </a:ext>
            </a:extLst>
          </p:cNvPr>
          <p:cNvSpPr/>
          <p:nvPr/>
        </p:nvSpPr>
        <p:spPr>
          <a:xfrm>
            <a:off x="6797278" y="7398534"/>
            <a:ext cx="1216025" cy="349250"/>
          </a:xfrm>
          <a:prstGeom prst="teardrop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6" name="Teardrop 3">
            <a:extLst>
              <a:ext uri="{FF2B5EF4-FFF2-40B4-BE49-F238E27FC236}">
                <a16:creationId xmlns:a16="http://schemas.microsoft.com/office/drawing/2014/main" id="{B156897F-2807-4797-96A1-ED3FF23D4346}"/>
              </a:ext>
            </a:extLst>
          </p:cNvPr>
          <p:cNvSpPr/>
          <p:nvPr/>
        </p:nvSpPr>
        <p:spPr>
          <a:xfrm flipH="1">
            <a:off x="5907008" y="7399169"/>
            <a:ext cx="1216025" cy="236220"/>
          </a:xfrm>
          <a:custGeom>
            <a:avLst/>
            <a:gdLst>
              <a:gd name="connsiteX0" fmla="*/ 0 w 1216025"/>
              <a:gd name="connsiteY0" fmla="*/ 174625 h 349250"/>
              <a:gd name="connsiteX1" fmla="*/ 608013 w 1216025"/>
              <a:gd name="connsiteY1" fmla="*/ 0 h 349250"/>
              <a:gd name="connsiteX2" fmla="*/ 1216025 w 1216025"/>
              <a:gd name="connsiteY2" fmla="*/ 0 h 349250"/>
              <a:gd name="connsiteX3" fmla="*/ 1216025 w 1216025"/>
              <a:gd name="connsiteY3" fmla="*/ 174625 h 349250"/>
              <a:gd name="connsiteX4" fmla="*/ 608012 w 1216025"/>
              <a:gd name="connsiteY4" fmla="*/ 349250 h 349250"/>
              <a:gd name="connsiteX5" fmla="*/ -1 w 1216025"/>
              <a:gd name="connsiteY5" fmla="*/ 174625 h 349250"/>
              <a:gd name="connsiteX6" fmla="*/ 0 w 1216025"/>
              <a:gd name="connsiteY6" fmla="*/ 174625 h 349250"/>
              <a:gd name="connsiteX0" fmla="*/ 1 w 1216026"/>
              <a:gd name="connsiteY0" fmla="*/ 174625 h 236739"/>
              <a:gd name="connsiteX1" fmla="*/ 608014 w 1216026"/>
              <a:gd name="connsiteY1" fmla="*/ 0 h 236739"/>
              <a:gd name="connsiteX2" fmla="*/ 1216026 w 1216026"/>
              <a:gd name="connsiteY2" fmla="*/ 0 h 236739"/>
              <a:gd name="connsiteX3" fmla="*/ 1216026 w 1216026"/>
              <a:gd name="connsiteY3" fmla="*/ 174625 h 236739"/>
              <a:gd name="connsiteX4" fmla="*/ 614837 w 1216026"/>
              <a:gd name="connsiteY4" fmla="*/ 226420 h 236739"/>
              <a:gd name="connsiteX5" fmla="*/ 0 w 1216026"/>
              <a:gd name="connsiteY5" fmla="*/ 174625 h 236739"/>
              <a:gd name="connsiteX6" fmla="*/ 1 w 1216026"/>
              <a:gd name="connsiteY6" fmla="*/ 174625 h 236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6026" h="236739">
                <a:moveTo>
                  <a:pt x="1" y="174625"/>
                </a:moveTo>
                <a:cubicBezTo>
                  <a:pt x="1" y="78182"/>
                  <a:pt x="272218" y="0"/>
                  <a:pt x="608014" y="0"/>
                </a:cubicBezTo>
                <a:lnTo>
                  <a:pt x="1216026" y="0"/>
                </a:lnTo>
                <a:lnTo>
                  <a:pt x="1216026" y="174625"/>
                </a:lnTo>
                <a:cubicBezTo>
                  <a:pt x="1216026" y="271068"/>
                  <a:pt x="950633" y="226420"/>
                  <a:pt x="614837" y="226420"/>
                </a:cubicBezTo>
                <a:cubicBezTo>
                  <a:pt x="279041" y="226420"/>
                  <a:pt x="0" y="271068"/>
                  <a:pt x="0" y="174625"/>
                </a:cubicBezTo>
                <a:lnTo>
                  <a:pt x="1" y="174625"/>
                </a:lnTo>
                <a:close/>
              </a:path>
            </a:pathLst>
          </a:cu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5FB31ABF-A306-4708-9639-E9DDC73C1940}"/>
              </a:ext>
            </a:extLst>
          </p:cNvPr>
          <p:cNvSpPr/>
          <p:nvPr/>
        </p:nvSpPr>
        <p:spPr>
          <a:xfrm flipV="1">
            <a:off x="5706983" y="7604274"/>
            <a:ext cx="1216025" cy="34925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id="{2412676D-C5D7-4E99-9F03-8C586425B289}"/>
              </a:ext>
            </a:extLst>
          </p:cNvPr>
          <p:cNvSpPr/>
          <p:nvPr/>
        </p:nvSpPr>
        <p:spPr>
          <a:xfrm rot="9272888" flipV="1">
            <a:off x="7826613" y="7479814"/>
            <a:ext cx="1216025" cy="34925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F1F8A956-7E32-4441-8C39-A7B9DDA335AD}"/>
              </a:ext>
            </a:extLst>
          </p:cNvPr>
          <p:cNvSpPr/>
          <p:nvPr/>
        </p:nvSpPr>
        <p:spPr>
          <a:xfrm rot="4851231" flipV="1">
            <a:off x="7995133" y="7673784"/>
            <a:ext cx="1216025" cy="34925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0" name="Teardrop 8">
            <a:extLst>
              <a:ext uri="{FF2B5EF4-FFF2-40B4-BE49-F238E27FC236}">
                <a16:creationId xmlns:a16="http://schemas.microsoft.com/office/drawing/2014/main" id="{E936BFBA-39FF-410C-A39D-CEA735FA2525}"/>
              </a:ext>
            </a:extLst>
          </p:cNvPr>
          <p:cNvSpPr/>
          <p:nvPr/>
        </p:nvSpPr>
        <p:spPr>
          <a:xfrm rot="21025033">
            <a:off x="6902688" y="7380754"/>
            <a:ext cx="1482090" cy="346710"/>
          </a:xfrm>
          <a:custGeom>
            <a:avLst/>
            <a:gdLst>
              <a:gd name="connsiteX0" fmla="*/ 0 w 1252855"/>
              <a:gd name="connsiteY0" fmla="*/ 174625 h 349250"/>
              <a:gd name="connsiteX1" fmla="*/ 626428 w 1252855"/>
              <a:gd name="connsiteY1" fmla="*/ 0 h 349250"/>
              <a:gd name="connsiteX2" fmla="*/ 739623 w 1252855"/>
              <a:gd name="connsiteY2" fmla="*/ 143070 h 349250"/>
              <a:gd name="connsiteX3" fmla="*/ 1252855 w 1252855"/>
              <a:gd name="connsiteY3" fmla="*/ 174625 h 349250"/>
              <a:gd name="connsiteX4" fmla="*/ 626427 w 1252855"/>
              <a:gd name="connsiteY4" fmla="*/ 349250 h 349250"/>
              <a:gd name="connsiteX5" fmla="*/ -1 w 1252855"/>
              <a:gd name="connsiteY5" fmla="*/ 174625 h 349250"/>
              <a:gd name="connsiteX6" fmla="*/ 0 w 1252855"/>
              <a:gd name="connsiteY6" fmla="*/ 174625 h 349250"/>
              <a:gd name="connsiteX0" fmla="*/ 0 w 1302845"/>
              <a:gd name="connsiteY0" fmla="*/ 199114 h 350216"/>
              <a:gd name="connsiteX1" fmla="*/ 676418 w 1302845"/>
              <a:gd name="connsiteY1" fmla="*/ 966 h 350216"/>
              <a:gd name="connsiteX2" fmla="*/ 789613 w 1302845"/>
              <a:gd name="connsiteY2" fmla="*/ 144036 h 350216"/>
              <a:gd name="connsiteX3" fmla="*/ 1302845 w 1302845"/>
              <a:gd name="connsiteY3" fmla="*/ 175591 h 350216"/>
              <a:gd name="connsiteX4" fmla="*/ 676417 w 1302845"/>
              <a:gd name="connsiteY4" fmla="*/ 350216 h 350216"/>
              <a:gd name="connsiteX5" fmla="*/ 49989 w 1302845"/>
              <a:gd name="connsiteY5" fmla="*/ 175591 h 350216"/>
              <a:gd name="connsiteX6" fmla="*/ 0 w 1302845"/>
              <a:gd name="connsiteY6" fmla="*/ 199114 h 350216"/>
              <a:gd name="connsiteX0" fmla="*/ 146752 w 1449597"/>
              <a:gd name="connsiteY0" fmla="*/ 199114 h 350216"/>
              <a:gd name="connsiteX1" fmla="*/ 823170 w 1449597"/>
              <a:gd name="connsiteY1" fmla="*/ 966 h 350216"/>
              <a:gd name="connsiteX2" fmla="*/ 936365 w 1449597"/>
              <a:gd name="connsiteY2" fmla="*/ 144036 h 350216"/>
              <a:gd name="connsiteX3" fmla="*/ 1449597 w 1449597"/>
              <a:gd name="connsiteY3" fmla="*/ 175591 h 350216"/>
              <a:gd name="connsiteX4" fmla="*/ 823169 w 1449597"/>
              <a:gd name="connsiteY4" fmla="*/ 350216 h 350216"/>
              <a:gd name="connsiteX5" fmla="*/ 0 w 1449597"/>
              <a:gd name="connsiteY5" fmla="*/ 90682 h 350216"/>
              <a:gd name="connsiteX6" fmla="*/ 146752 w 1449597"/>
              <a:gd name="connsiteY6" fmla="*/ 199114 h 35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9597" h="350216">
                <a:moveTo>
                  <a:pt x="146752" y="199114"/>
                </a:moveTo>
                <a:cubicBezTo>
                  <a:pt x="146752" y="102671"/>
                  <a:pt x="691568" y="10146"/>
                  <a:pt x="823170" y="966"/>
                </a:cubicBezTo>
                <a:cubicBezTo>
                  <a:pt x="954772" y="-8214"/>
                  <a:pt x="898633" y="48656"/>
                  <a:pt x="936365" y="144036"/>
                </a:cubicBezTo>
                <a:cubicBezTo>
                  <a:pt x="1278520" y="154555"/>
                  <a:pt x="1449597" y="165073"/>
                  <a:pt x="1449597" y="175591"/>
                </a:cubicBezTo>
                <a:cubicBezTo>
                  <a:pt x="1449597" y="272034"/>
                  <a:pt x="1169136" y="350216"/>
                  <a:pt x="823169" y="350216"/>
                </a:cubicBezTo>
                <a:cubicBezTo>
                  <a:pt x="477202" y="350216"/>
                  <a:pt x="0" y="187125"/>
                  <a:pt x="0" y="90682"/>
                </a:cubicBezTo>
                <a:lnTo>
                  <a:pt x="146752" y="199114"/>
                </a:lnTo>
                <a:close/>
              </a:path>
            </a:pathLst>
          </a:cu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BA111593-517E-4E80-90C6-908253B6D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2778" y="1679724"/>
            <a:ext cx="1218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86BA35-F31A-4463-91A6-C90A8F4C9D76}"/>
              </a:ext>
            </a:extLst>
          </p:cNvPr>
          <p:cNvSpPr txBox="1"/>
          <p:nvPr/>
        </p:nvSpPr>
        <p:spPr>
          <a:xfrm>
            <a:off x="3862164" y="5238189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is Derek. Our reading character for </a:t>
            </a:r>
          </a:p>
          <a:p>
            <a:r>
              <a:rPr lang="en-GB" dirty="0"/>
              <a:t>Inference. He is a detective, he helps us to search deeper for clues. The answer is there, you just have to think a little deeper.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A796A9-E730-435F-B903-B99C05A52D0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7" t="23941" r="37514" b="12512"/>
          <a:stretch/>
        </p:blipFill>
        <p:spPr bwMode="auto">
          <a:xfrm>
            <a:off x="5197874" y="665365"/>
            <a:ext cx="3456384" cy="4430346"/>
          </a:xfrm>
          <a:prstGeom prst="rect">
            <a:avLst/>
          </a:prstGeom>
          <a:ln w="381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0698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39E15-B11D-4992-BE37-E677D5372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-436364"/>
            <a:ext cx="10157354" cy="1397000"/>
          </a:xfrm>
        </p:spPr>
        <p:txBody>
          <a:bodyPr/>
          <a:lstStyle/>
          <a:p>
            <a:r>
              <a:rPr lang="en-GB" dirty="0"/>
              <a:t>Tips from Derek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E6057-6E83-4E3D-A121-7AD69F9A8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828" y="1193800"/>
            <a:ext cx="10657184" cy="3027288"/>
          </a:xfrm>
        </p:spPr>
        <p:txBody>
          <a:bodyPr>
            <a:normAutofit fontScale="25000" lnSpcReduction="20000"/>
          </a:bodyPr>
          <a:lstStyle/>
          <a:p>
            <a:r>
              <a:rPr lang="en-GB" sz="6400" dirty="0"/>
              <a:t>Once you’ve read the text, you can skim and scan for key words to help you find the right area for you answer like we did last week..</a:t>
            </a:r>
          </a:p>
          <a:p>
            <a:pPr marL="0" indent="0">
              <a:buNone/>
            </a:pPr>
            <a:endParaRPr lang="en-GB" sz="6400" dirty="0"/>
          </a:p>
          <a:p>
            <a:pPr marL="0" indent="0">
              <a:buNone/>
            </a:pPr>
            <a:r>
              <a:rPr lang="en-GB" sz="8000" dirty="0"/>
              <a:t>For example: </a:t>
            </a:r>
            <a:r>
              <a:rPr lang="en-GB" sz="9600" dirty="0"/>
              <a:t>Why was Hiccup feeling sick?</a:t>
            </a:r>
          </a:p>
          <a:p>
            <a:pPr marL="0" indent="0">
              <a:buNone/>
            </a:pPr>
            <a:r>
              <a:rPr lang="en-GB" sz="6400" dirty="0"/>
              <a:t>I would scan for the words Hiccup and sick.. These then sign post me to the section I need to focus on.</a:t>
            </a:r>
          </a:p>
          <a:p>
            <a:pPr marL="0" indent="0">
              <a:buNone/>
            </a:pPr>
            <a:endParaRPr lang="en-GB" sz="6400" dirty="0"/>
          </a:p>
          <a:p>
            <a:pPr marL="0" indent="0">
              <a:buNone/>
            </a:pPr>
            <a:endParaRPr lang="en-GB" sz="6400" dirty="0"/>
          </a:p>
          <a:p>
            <a:pPr marL="0" indent="0">
              <a:buNone/>
            </a:pPr>
            <a:endParaRPr lang="en-GB" sz="6400" dirty="0"/>
          </a:p>
          <a:p>
            <a:pPr marL="0" indent="0">
              <a:buNone/>
            </a:pPr>
            <a:endParaRPr lang="en-GB" sz="64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7200" dirty="0"/>
          </a:p>
          <a:p>
            <a:pPr marL="0" indent="0">
              <a:buNone/>
            </a:pPr>
            <a:r>
              <a:rPr lang="en-GB" sz="8000" dirty="0"/>
              <a:t>Answer: Hiccup felt sick because he was about to take part in </a:t>
            </a:r>
          </a:p>
          <a:p>
            <a:pPr marL="0" indent="0">
              <a:buNone/>
            </a:pPr>
            <a:r>
              <a:rPr lang="en-GB" sz="8000" dirty="0"/>
              <a:t>The Dragon Initiation Programme and he felt scared.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BA6D6B-D25B-4ABE-9E93-6EAD41D89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845" y="3076566"/>
            <a:ext cx="4959300" cy="21548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578C855-B7F4-4355-9EF9-FB4D6E46FDD3}"/>
              </a:ext>
            </a:extLst>
          </p:cNvPr>
          <p:cNvSpPr txBox="1"/>
          <p:nvPr/>
        </p:nvSpPr>
        <p:spPr>
          <a:xfrm>
            <a:off x="6213674" y="3251591"/>
            <a:ext cx="556113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Now I need to think a little deeper..</a:t>
            </a:r>
          </a:p>
          <a:p>
            <a:r>
              <a:rPr lang="en-GB" dirty="0"/>
              <a:t>What reasons do people usually </a:t>
            </a:r>
          </a:p>
          <a:p>
            <a:r>
              <a:rPr lang="en-GB" dirty="0"/>
              <a:t>feel sick.</a:t>
            </a:r>
          </a:p>
          <a:p>
            <a:r>
              <a:rPr lang="en-GB" dirty="0"/>
              <a:t>Illness? Nervousness?</a:t>
            </a:r>
          </a:p>
          <a:p>
            <a:r>
              <a:rPr lang="en-GB" dirty="0"/>
              <a:t>Does anything in the text link to this?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DF865E-A240-4D53-9C54-B892DF653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3562" y="5202737"/>
            <a:ext cx="1785080" cy="149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6260" y="-747463"/>
            <a:ext cx="7008574" cy="3024336"/>
          </a:xfrm>
        </p:spPr>
        <p:txBody>
          <a:bodyPr>
            <a:normAutofit/>
          </a:bodyPr>
          <a:lstStyle/>
          <a:p>
            <a:r>
              <a:rPr lang="en-GB" sz="2400" dirty="0"/>
              <a:t>Use your copy of the extract to answer </a:t>
            </a:r>
            <a:br>
              <a:rPr lang="en-GB" sz="2400" dirty="0"/>
            </a:br>
            <a:r>
              <a:rPr lang="en-GB" sz="2400" dirty="0"/>
              <a:t>these inference questions.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/>
              <a:t>Write the answers in </a:t>
            </a:r>
            <a:r>
              <a:rPr lang="en-GB" sz="2400" dirty="0">
                <a:highlight>
                  <a:srgbClr val="00FF00"/>
                </a:highlight>
              </a:rPr>
              <a:t>full sentences </a:t>
            </a:r>
            <a:r>
              <a:rPr lang="en-GB" sz="2400" dirty="0"/>
              <a:t>in your</a:t>
            </a:r>
            <a:br>
              <a:rPr lang="en-GB" sz="2400" dirty="0"/>
            </a:br>
            <a:r>
              <a:rPr lang="en-GB" sz="2400" dirty="0"/>
              <a:t>green book.</a:t>
            </a:r>
            <a:br>
              <a:rPr lang="en-GB" sz="2400" dirty="0"/>
            </a:br>
            <a:endParaRPr lang="en-US" sz="2400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EFF75C-2619-4F46-AAE6-000C9D277491}"/>
              </a:ext>
            </a:extLst>
          </p:cNvPr>
          <p:cNvSpPr txBox="1"/>
          <p:nvPr/>
        </p:nvSpPr>
        <p:spPr>
          <a:xfrm>
            <a:off x="3646140" y="2636912"/>
            <a:ext cx="86146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GB" sz="2000" dirty="0"/>
              <a:t>The other boys do not like Hiccup. Find 2 pieces of evidence that support this view. </a:t>
            </a:r>
            <a:r>
              <a:rPr lang="en-GB" sz="1100" dirty="0"/>
              <a:t>(Pages 2 and 3)</a:t>
            </a:r>
          </a:p>
          <a:p>
            <a:pPr marL="457200" indent="-457200">
              <a:buAutoNum type="arabicParenR"/>
            </a:pPr>
            <a:endParaRPr lang="en-GB" sz="2000" dirty="0"/>
          </a:p>
          <a:p>
            <a:pPr marL="457200" indent="-457200">
              <a:buAutoNum type="arabicParenR"/>
            </a:pPr>
            <a:r>
              <a:rPr lang="en-GB" sz="2000" dirty="0"/>
              <a:t>How can you tell that Gobbler is a fearsome, intimidating Viking? </a:t>
            </a:r>
            <a:r>
              <a:rPr lang="en-GB" sz="1200" dirty="0"/>
              <a:t>(Page 3)</a:t>
            </a:r>
          </a:p>
          <a:p>
            <a:endParaRPr lang="en-GB" sz="2000" dirty="0"/>
          </a:p>
          <a:p>
            <a:r>
              <a:rPr lang="en-GB" sz="2000" dirty="0"/>
              <a:t>3) Hiccup is scared of catching his dragon. How can you tell? </a:t>
            </a:r>
            <a:r>
              <a:rPr lang="en-GB" sz="1200" dirty="0"/>
              <a:t>(Page 4)</a:t>
            </a:r>
          </a:p>
          <a:p>
            <a:endParaRPr lang="en-GB" sz="1200" dirty="0"/>
          </a:p>
          <a:p>
            <a:r>
              <a:rPr lang="en-GB" sz="2000" dirty="0"/>
              <a:t>4) Why is catching a dragon so important to the Hooligan tribe?</a:t>
            </a:r>
          </a:p>
          <a:p>
            <a:r>
              <a:rPr lang="en-GB" sz="2000" dirty="0"/>
              <a:t>     </a:t>
            </a:r>
            <a:r>
              <a:rPr lang="en-GB" sz="1200" dirty="0"/>
              <a:t>(Page 4)</a:t>
            </a:r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85112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0</TotalTime>
  <Words>354</Words>
  <Application>Microsoft Office PowerPoint</Application>
  <PresentationFormat>Custom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CCW Cursive Writing 12</vt:lpstr>
      <vt:lpstr>Century Gothic</vt:lpstr>
      <vt:lpstr>Wingdings</vt:lpstr>
      <vt:lpstr>Books 16x9</vt:lpstr>
      <vt:lpstr>PowerPoint Presentation</vt:lpstr>
      <vt:lpstr>         </vt:lpstr>
      <vt:lpstr>PowerPoint Presentation</vt:lpstr>
      <vt:lpstr>PowerPoint Presentation</vt:lpstr>
      <vt:lpstr>PowerPoint Presentation</vt:lpstr>
      <vt:lpstr>PowerPoint Presentation</vt:lpstr>
      <vt:lpstr>Today we are going to focus on our inference skills. </vt:lpstr>
      <vt:lpstr>Tips from Derek</vt:lpstr>
      <vt:lpstr>Use your copy of the extract to answer  these inference questions.  Write the answers in full sentences in your green book.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2015-03-01T20:28:27Z</dcterms:created>
  <dcterms:modified xsi:type="dcterms:W3CDTF">2020-04-20T12:46:28Z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