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3"/>
  </p:notesMasterIdLst>
  <p:sldIdLst>
    <p:sldId id="256" r:id="rId2"/>
    <p:sldId id="257" r:id="rId3"/>
    <p:sldId id="260" r:id="rId4"/>
    <p:sldId id="262" r:id="rId5"/>
    <p:sldId id="261" r:id="rId6"/>
    <p:sldId id="263" r:id="rId7"/>
    <p:sldId id="264" r:id="rId8"/>
    <p:sldId id="266" r:id="rId9"/>
    <p:sldId id="268" r:id="rId10"/>
    <p:sldId id="265"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8F45C7"/>
    <a:srgbClr val="FABE00"/>
    <a:srgbClr val="FF66CC"/>
    <a:srgbClr val="FF3399"/>
    <a:srgbClr val="00CC00"/>
    <a:srgbClr val="6CB412"/>
    <a:srgbClr val="FF6600"/>
    <a:srgbClr val="FFCC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D19C3-C633-4ECB-80AC-C2656375E0D4}" type="datetimeFigureOut">
              <a:rPr lang="en-GB" smtClean="0"/>
              <a:t>25/05/2020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DA45-52B1-4BFC-A127-7896E705BA7C}" type="slidenum">
              <a:rPr lang="en-GB" smtClean="0"/>
              <a:t>‹#›</a:t>
            </a:fld>
            <a:endParaRPr lang="en-GB"/>
          </a:p>
        </p:txBody>
      </p:sp>
    </p:spTree>
    <p:extLst>
      <p:ext uri="{BB962C8B-B14F-4D97-AF65-F5344CB8AC3E}">
        <p14:creationId xmlns:p14="http://schemas.microsoft.com/office/powerpoint/2010/main" val="398831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DA45-52B1-4BFC-A127-7896E705BA7C}" type="slidenum">
              <a:rPr lang="en-GB" smtClean="0"/>
              <a:t>5</a:t>
            </a:fld>
            <a:endParaRPr lang="en-GB"/>
          </a:p>
        </p:txBody>
      </p:sp>
    </p:spTree>
    <p:extLst>
      <p:ext uri="{BB962C8B-B14F-4D97-AF65-F5344CB8AC3E}">
        <p14:creationId xmlns:p14="http://schemas.microsoft.com/office/powerpoint/2010/main" val="95699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DA45-52B1-4BFC-A127-7896E705BA7C}" type="slidenum">
              <a:rPr lang="en-GB" smtClean="0"/>
              <a:t>6</a:t>
            </a:fld>
            <a:endParaRPr lang="en-GB"/>
          </a:p>
        </p:txBody>
      </p:sp>
    </p:spTree>
    <p:extLst>
      <p:ext uri="{BB962C8B-B14F-4D97-AF65-F5344CB8AC3E}">
        <p14:creationId xmlns:p14="http://schemas.microsoft.com/office/powerpoint/2010/main" val="191703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DA45-52B1-4BFC-A127-7896E705BA7C}" type="slidenum">
              <a:rPr lang="en-GB" smtClean="0"/>
              <a:t>7</a:t>
            </a:fld>
            <a:endParaRPr lang="en-GB"/>
          </a:p>
        </p:txBody>
      </p:sp>
    </p:spTree>
    <p:extLst>
      <p:ext uri="{BB962C8B-B14F-4D97-AF65-F5344CB8AC3E}">
        <p14:creationId xmlns:p14="http://schemas.microsoft.com/office/powerpoint/2010/main" val="3132473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DA45-52B1-4BFC-A127-7896E705BA7C}" type="slidenum">
              <a:rPr lang="en-GB" smtClean="0"/>
              <a:t>8</a:t>
            </a:fld>
            <a:endParaRPr lang="en-GB"/>
          </a:p>
        </p:txBody>
      </p:sp>
    </p:spTree>
    <p:extLst>
      <p:ext uri="{BB962C8B-B14F-4D97-AF65-F5344CB8AC3E}">
        <p14:creationId xmlns:p14="http://schemas.microsoft.com/office/powerpoint/2010/main" val="361922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14DA45-52B1-4BFC-A127-7896E705BA7C}" type="slidenum">
              <a:rPr lang="en-GB" smtClean="0"/>
              <a:t>9</a:t>
            </a:fld>
            <a:endParaRPr lang="en-GB"/>
          </a:p>
        </p:txBody>
      </p:sp>
    </p:spTree>
    <p:extLst>
      <p:ext uri="{BB962C8B-B14F-4D97-AF65-F5344CB8AC3E}">
        <p14:creationId xmlns:p14="http://schemas.microsoft.com/office/powerpoint/2010/main" val="14039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5790-1D63-4CF5-9699-D6F986C7C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ABF62D-EC71-4620-B78F-6F3FF20C5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831398-A37F-4D30-9B08-E60AEC3C0C25}"/>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CF919AED-45FD-4099-B669-7CDA4ECBB9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A829EE-1116-4022-8DF4-682A424CBD47}"/>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6743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65B5-4879-4EB4-91BC-56EE1E5360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F2AA9-8696-4FB0-9AF7-A57242A0B9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F36A5-5B62-46AC-A8AB-ECF90101519D}"/>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A57C1E22-3244-4916-B72C-D333EC0A54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DFA5F6-939F-4EB9-AE06-234E50C1B2F1}"/>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37950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B780F-7F34-44C0-B51C-625334988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EE9E91-0E24-4640-9AE4-B7286DFDF2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094858-DDE3-4317-A694-B1DB9315F558}"/>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567EA226-3116-4544-97EF-AC7218CEB7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5F95E5-6CA8-4F1D-8AEB-46DFC72AA475}"/>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5408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5591-7643-4FF2-BD30-A855108EFC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AF3F2A-4219-45D5-B3DB-D521B291E7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866FA6-F7AD-418E-AB17-5B8AA40B0B5B}"/>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CFA8DFA6-B348-43EB-A36F-554E451FBB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9BE761-4CF2-422A-A860-E01CA50C4406}"/>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2026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8CE0-BD4F-4277-BD43-44DE339A9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AEA603-6893-47BD-B93C-B178E195A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6D1BAE-0E58-4F48-9860-8540C40D3068}"/>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EDF65612-D7A8-4107-9643-EC2A5EDBA3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940269-6320-41CC-8EF1-289E35CDC9C7}"/>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42660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E1C9-7BA7-4999-940D-2E93E2DCE3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1861F5-B994-4762-84BF-4D249FB334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52D858-823C-47EB-A71E-A646A92BEA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3C0E20-3BF8-49F6-974D-7D839B77798F}"/>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6" name="Footer Placeholder 5">
            <a:extLst>
              <a:ext uri="{FF2B5EF4-FFF2-40B4-BE49-F238E27FC236}">
                <a16:creationId xmlns:a16="http://schemas.microsoft.com/office/drawing/2014/main" id="{63D56475-D78D-48C8-9771-DFEFA2C9641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5F72FE0-60E4-4539-8BF9-917AE8239815}"/>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1641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55B9-0771-4FA6-BEB0-7D70C29BA9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A080AA-9CE9-49C5-B58E-BF7DB31C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2BFCEC-094F-4F53-8828-3705D02BD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52270E-B61B-47AA-9586-F09D34866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AFED39-5F66-4EFE-84ED-C0D798445E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92E0EA-0714-4322-A0EC-3FA4573BF7F7}"/>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8" name="Footer Placeholder 7">
            <a:extLst>
              <a:ext uri="{FF2B5EF4-FFF2-40B4-BE49-F238E27FC236}">
                <a16:creationId xmlns:a16="http://schemas.microsoft.com/office/drawing/2014/main" id="{22C053D2-4BF5-4EA0-B7AA-F4DF2746590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5FDD744-C848-4650-8371-6EC0F52A3678}"/>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292456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C605-281D-4AB2-A1ED-152275647F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6E42CA-6CF8-4561-A563-2BB43A5221EB}"/>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4" name="Footer Placeholder 3">
            <a:extLst>
              <a:ext uri="{FF2B5EF4-FFF2-40B4-BE49-F238E27FC236}">
                <a16:creationId xmlns:a16="http://schemas.microsoft.com/office/drawing/2014/main" id="{24CFA58C-5239-4461-8D34-DF4BFEB4C1A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6F78E62-4378-48C0-AD9E-D96875AFB9F1}"/>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2641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EE404-75CB-4AA6-B790-7993B2121EEA}"/>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3" name="Footer Placeholder 2">
            <a:extLst>
              <a:ext uri="{FF2B5EF4-FFF2-40B4-BE49-F238E27FC236}">
                <a16:creationId xmlns:a16="http://schemas.microsoft.com/office/drawing/2014/main" id="{B01AACEE-245E-4FA9-8F3B-1FF3A20992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62CA1B6-A4B2-4FC2-A7F9-5595F284F0D0}"/>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147088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4A62-15F7-4E73-B362-08A7D8693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6672FA-EE19-47CE-85B2-55241087E5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67A054-27D6-4E07-A0CC-54477E070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4ED804-802A-4B5D-9E84-AE31A9BFB06A}"/>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6" name="Footer Placeholder 5">
            <a:extLst>
              <a:ext uri="{FF2B5EF4-FFF2-40B4-BE49-F238E27FC236}">
                <a16:creationId xmlns:a16="http://schemas.microsoft.com/office/drawing/2014/main" id="{5E9DB4BA-6C11-467F-9757-68DB3D4135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E98F715-109B-4E23-9B6D-0BD3E9D22EAC}"/>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6481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9B41-CC0C-4A9C-97F3-134BBAD1E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0AAAA3-F923-4D9E-BCA3-9507204E4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C4D95D-10C8-454B-B199-D665B25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4A386-36E8-4033-971B-AECE5A60E9A2}"/>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6" name="Footer Placeholder 5">
            <a:extLst>
              <a:ext uri="{FF2B5EF4-FFF2-40B4-BE49-F238E27FC236}">
                <a16:creationId xmlns:a16="http://schemas.microsoft.com/office/drawing/2014/main" id="{9E2EDA79-B566-4A22-9984-1DEDA9678E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A22698-193B-4BF5-A5DF-FEC4A5AB78A3}"/>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75061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18421-683D-4C3B-9AE5-17C712E05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3D12F4-C686-4917-AB9A-460DF06BFB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1B228-2069-4400-B1FF-EF599B61D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83C222FF-BC12-4A24-8AF3-6EBA61FE9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708C8E0-7FFE-4E7B-AAE3-B09B6E375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1A7C5-7AB5-41F7-86B1-5A985F20B34C}" type="slidenum">
              <a:rPr lang="en-GB" smtClean="0"/>
              <a:t>‹#›</a:t>
            </a:fld>
            <a:endParaRPr lang="en-GB" dirty="0"/>
          </a:p>
        </p:txBody>
      </p:sp>
    </p:spTree>
    <p:extLst>
      <p:ext uri="{BB962C8B-B14F-4D97-AF65-F5344CB8AC3E}">
        <p14:creationId xmlns:p14="http://schemas.microsoft.com/office/powerpoint/2010/main" val="26207171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D970F2-72BA-41E2-9D82-352B466C0C0D}"/>
              </a:ext>
            </a:extLst>
          </p:cNvPr>
          <p:cNvSpPr txBox="1">
            <a:spLocks/>
          </p:cNvSpPr>
          <p:nvPr/>
        </p:nvSpPr>
        <p:spPr>
          <a:xfrm>
            <a:off x="-446903" y="0"/>
            <a:ext cx="8725929" cy="2283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ln w="0">
                  <a:solidFill>
                    <a:srgbClr val="002060"/>
                  </a:solidFill>
                </a:ln>
                <a:solidFill>
                  <a:srgbClr val="00B0F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Non-chronological reports</a:t>
            </a:r>
          </a:p>
        </p:txBody>
      </p:sp>
      <p:sp>
        <p:nvSpPr>
          <p:cNvPr id="4" name="Title 1">
            <a:extLst>
              <a:ext uri="{FF2B5EF4-FFF2-40B4-BE49-F238E27FC236}">
                <a16:creationId xmlns:a16="http://schemas.microsoft.com/office/drawing/2014/main" id="{3A7AA472-2B43-4283-9E08-A1B972E58B91}"/>
              </a:ext>
            </a:extLst>
          </p:cNvPr>
          <p:cNvSpPr txBox="1">
            <a:spLocks/>
          </p:cNvSpPr>
          <p:nvPr/>
        </p:nvSpPr>
        <p:spPr>
          <a:xfrm>
            <a:off x="0" y="0"/>
            <a:ext cx="12192000" cy="57518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3200" b="1" dirty="0">
              <a:ln w="0">
                <a:solidFill>
                  <a:srgbClr val="C00000"/>
                </a:solidFill>
              </a:ln>
              <a:solidFill>
                <a:srgbClr val="FF000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endParaRPr>
          </a:p>
        </p:txBody>
      </p:sp>
      <p:sp>
        <p:nvSpPr>
          <p:cNvPr id="5" name="Title 1">
            <a:extLst>
              <a:ext uri="{FF2B5EF4-FFF2-40B4-BE49-F238E27FC236}">
                <a16:creationId xmlns:a16="http://schemas.microsoft.com/office/drawing/2014/main" id="{ED1EB6E0-A35E-4915-A758-519724999023}"/>
              </a:ext>
            </a:extLst>
          </p:cNvPr>
          <p:cNvSpPr txBox="1">
            <a:spLocks/>
          </p:cNvSpPr>
          <p:nvPr/>
        </p:nvSpPr>
        <p:spPr>
          <a:xfrm>
            <a:off x="-1410730" y="4704876"/>
            <a:ext cx="10515600" cy="159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ln w="0">
                  <a:solidFill>
                    <a:srgbClr val="002060"/>
                  </a:solidFill>
                </a:ln>
                <a:solidFill>
                  <a:srgbClr val="00B0F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Can you remember what  </a:t>
            </a:r>
          </a:p>
          <a:p>
            <a:r>
              <a:rPr lang="en-GB" sz="4800" b="1" dirty="0">
                <a:ln w="0">
                  <a:solidFill>
                    <a:srgbClr val="002060"/>
                  </a:solidFill>
                </a:ln>
                <a:solidFill>
                  <a:srgbClr val="00B0F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a non-chronological </a:t>
            </a:r>
          </a:p>
          <a:p>
            <a:r>
              <a:rPr lang="en-GB" sz="4800" b="1" dirty="0">
                <a:ln w="0">
                  <a:solidFill>
                    <a:srgbClr val="002060"/>
                  </a:solidFill>
                </a:ln>
                <a:solidFill>
                  <a:srgbClr val="00B0F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report is?</a:t>
            </a:r>
          </a:p>
        </p:txBody>
      </p:sp>
      <p:cxnSp>
        <p:nvCxnSpPr>
          <p:cNvPr id="6" name="Straight Connector 5">
            <a:extLst>
              <a:ext uri="{FF2B5EF4-FFF2-40B4-BE49-F238E27FC236}">
                <a16:creationId xmlns:a16="http://schemas.microsoft.com/office/drawing/2014/main" id="{880251CC-F792-4A52-BB62-CEF923D90329}"/>
              </a:ext>
            </a:extLst>
          </p:cNvPr>
          <p:cNvCxnSpPr/>
          <p:nvPr/>
        </p:nvCxnSpPr>
        <p:spPr>
          <a:xfrm>
            <a:off x="526823" y="2624151"/>
            <a:ext cx="899651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5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893F-CDDD-4BCF-9C36-611C0E4AA796}"/>
              </a:ext>
            </a:extLst>
          </p:cNvPr>
          <p:cNvSpPr>
            <a:spLocks noGrp="1"/>
          </p:cNvSpPr>
          <p:nvPr>
            <p:ph type="title"/>
          </p:nvPr>
        </p:nvSpPr>
        <p:spPr/>
        <p:txBody>
          <a:bodyPr/>
          <a:lstStyle/>
          <a:p>
            <a:r>
              <a:rPr lang="en-GB" dirty="0"/>
              <a:t>Other things to know…</a:t>
            </a:r>
          </a:p>
        </p:txBody>
      </p:sp>
      <p:sp>
        <p:nvSpPr>
          <p:cNvPr id="3" name="Content Placeholder 2">
            <a:extLst>
              <a:ext uri="{FF2B5EF4-FFF2-40B4-BE49-F238E27FC236}">
                <a16:creationId xmlns:a16="http://schemas.microsoft.com/office/drawing/2014/main" id="{E38B2B8E-4B0D-45B0-8FB9-4CAA11FD2F32}"/>
              </a:ext>
            </a:extLst>
          </p:cNvPr>
          <p:cNvSpPr>
            <a:spLocks noGrp="1"/>
          </p:cNvSpPr>
          <p:nvPr>
            <p:ph idx="1"/>
          </p:nvPr>
        </p:nvSpPr>
        <p:spPr>
          <a:xfrm>
            <a:off x="1031132" y="1825625"/>
            <a:ext cx="10322668" cy="4351338"/>
          </a:xfrm>
        </p:spPr>
        <p:txBody>
          <a:bodyPr/>
          <a:lstStyle/>
          <a:p>
            <a:r>
              <a:rPr lang="en-GB" dirty="0"/>
              <a:t>Non- Chronological reports are usually written in the present tense. We write as if  things are happening now.</a:t>
            </a:r>
          </a:p>
          <a:p>
            <a:pPr marL="0" indent="0">
              <a:buNone/>
            </a:pPr>
            <a:r>
              <a:rPr lang="en-GB" dirty="0"/>
              <a:t>Sloths are…          Sloths have….         They are…..    You can…..</a:t>
            </a:r>
          </a:p>
          <a:p>
            <a:pPr marL="0" indent="0">
              <a:buNone/>
            </a:pPr>
            <a:endParaRPr lang="en-GB" dirty="0"/>
          </a:p>
          <a:p>
            <a:pPr marL="0" indent="0">
              <a:buNone/>
            </a:pPr>
            <a:r>
              <a:rPr lang="en-GB" dirty="0"/>
              <a:t>Non-Chronological reports are usually written in the third person.</a:t>
            </a:r>
          </a:p>
          <a:p>
            <a:pPr marL="0" indent="0">
              <a:buNone/>
            </a:pPr>
            <a:endParaRPr lang="en-GB" dirty="0"/>
          </a:p>
          <a:p>
            <a:pPr marL="0" indent="0">
              <a:buNone/>
            </a:pPr>
            <a:r>
              <a:rPr lang="en-GB" dirty="0"/>
              <a:t>We use words like….     He    She     They   It</a:t>
            </a:r>
          </a:p>
          <a:p>
            <a:pPr marL="0" indent="0">
              <a:buNone/>
            </a:pPr>
            <a:endParaRPr lang="en-GB" dirty="0"/>
          </a:p>
        </p:txBody>
      </p:sp>
      <p:pic>
        <p:nvPicPr>
          <p:cNvPr id="5" name="Picture 4">
            <a:extLst>
              <a:ext uri="{FF2B5EF4-FFF2-40B4-BE49-F238E27FC236}">
                <a16:creationId xmlns:a16="http://schemas.microsoft.com/office/drawing/2014/main" id="{528C0CA6-7396-4CB6-A92D-34B9D2E21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604" y="4420909"/>
            <a:ext cx="3592882" cy="1890991"/>
          </a:xfrm>
          <a:prstGeom prst="rect">
            <a:avLst/>
          </a:prstGeom>
        </p:spPr>
      </p:pic>
      <p:sp>
        <p:nvSpPr>
          <p:cNvPr id="6" name="TextBox 5">
            <a:extLst>
              <a:ext uri="{FF2B5EF4-FFF2-40B4-BE49-F238E27FC236}">
                <a16:creationId xmlns:a16="http://schemas.microsoft.com/office/drawing/2014/main" id="{682A7316-812C-41E7-B68E-703D1CBCC87C}"/>
              </a:ext>
            </a:extLst>
          </p:cNvPr>
          <p:cNvSpPr txBox="1"/>
          <p:nvPr/>
        </p:nvSpPr>
        <p:spPr>
          <a:xfrm>
            <a:off x="8649477" y="157719"/>
            <a:ext cx="2842727" cy="1600438"/>
          </a:xfrm>
          <a:prstGeom prst="rect">
            <a:avLst/>
          </a:prstGeom>
          <a:solidFill>
            <a:schemeClr val="accent1"/>
          </a:solidFill>
        </p:spPr>
        <p:txBody>
          <a:bodyPr wrap="square" rtlCol="0">
            <a:spAutoFit/>
          </a:bodyPr>
          <a:lstStyle/>
          <a:p>
            <a:r>
              <a:rPr lang="en-GB" sz="1400" dirty="0"/>
              <a:t>If you are writing about something historical or a famous person who isn’t alive any more. Then you can use the past tense.</a:t>
            </a:r>
          </a:p>
          <a:p>
            <a:endParaRPr lang="en-GB" sz="1400" dirty="0"/>
          </a:p>
          <a:p>
            <a:r>
              <a:rPr lang="en-GB" sz="1400" dirty="0"/>
              <a:t>The Romans were..</a:t>
            </a:r>
          </a:p>
          <a:p>
            <a:r>
              <a:rPr lang="en-GB" sz="1400" dirty="0"/>
              <a:t>Florence Nightingale was…</a:t>
            </a:r>
          </a:p>
        </p:txBody>
      </p:sp>
      <p:cxnSp>
        <p:nvCxnSpPr>
          <p:cNvPr id="7" name="Straight Arrow Connector 6">
            <a:extLst>
              <a:ext uri="{FF2B5EF4-FFF2-40B4-BE49-F238E27FC236}">
                <a16:creationId xmlns:a16="http://schemas.microsoft.com/office/drawing/2014/main" id="{C0BAD76F-507A-41DE-8AB6-6607FA89F4D7}"/>
              </a:ext>
            </a:extLst>
          </p:cNvPr>
          <p:cNvCxnSpPr/>
          <p:nvPr/>
        </p:nvCxnSpPr>
        <p:spPr>
          <a:xfrm flipV="1">
            <a:off x="6195527" y="811763"/>
            <a:ext cx="2313991" cy="1153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8DFB6-CFE4-4B74-B8F1-6AC8E3192B85}"/>
              </a:ext>
            </a:extLst>
          </p:cNvPr>
          <p:cNvSpPr>
            <a:spLocks noGrp="1"/>
          </p:cNvSpPr>
          <p:nvPr>
            <p:ph type="title"/>
          </p:nvPr>
        </p:nvSpPr>
        <p:spPr/>
        <p:txBody>
          <a:bodyPr/>
          <a:lstStyle/>
          <a:p>
            <a:r>
              <a:rPr lang="en-GB" dirty="0"/>
              <a:t>Great Job! You have planned a report all about a topic of your choice. </a:t>
            </a:r>
          </a:p>
        </p:txBody>
      </p:sp>
      <p:sp>
        <p:nvSpPr>
          <p:cNvPr id="3" name="Content Placeholder 2">
            <a:extLst>
              <a:ext uri="{FF2B5EF4-FFF2-40B4-BE49-F238E27FC236}">
                <a16:creationId xmlns:a16="http://schemas.microsoft.com/office/drawing/2014/main" id="{95F14D38-5B4B-483A-9874-70F0B87B3DEA}"/>
              </a:ext>
            </a:extLst>
          </p:cNvPr>
          <p:cNvSpPr>
            <a:spLocks noGrp="1"/>
          </p:cNvSpPr>
          <p:nvPr>
            <p:ph idx="1"/>
          </p:nvPr>
        </p:nvSpPr>
        <p:spPr/>
        <p:txBody>
          <a:bodyPr/>
          <a:lstStyle/>
          <a:p>
            <a:r>
              <a:rPr lang="en-GB" dirty="0"/>
              <a:t>Tomorrow, we are going to put all of this together to create a report that uses all the features that we have learnt about today. It might look something like these! Can you spot the features we have talked about today?</a:t>
            </a:r>
          </a:p>
        </p:txBody>
      </p:sp>
      <p:pic>
        <p:nvPicPr>
          <p:cNvPr id="4" name="Picture 3">
            <a:extLst>
              <a:ext uri="{FF2B5EF4-FFF2-40B4-BE49-F238E27FC236}">
                <a16:creationId xmlns:a16="http://schemas.microsoft.com/office/drawing/2014/main" id="{A97B02D4-E0FE-4C7B-8E23-B0C6CD85C466}"/>
              </a:ext>
            </a:extLst>
          </p:cNvPr>
          <p:cNvPicPr>
            <a:picLocks noChangeAspect="1"/>
          </p:cNvPicPr>
          <p:nvPr/>
        </p:nvPicPr>
        <p:blipFill>
          <a:blip r:embed="rId2"/>
          <a:stretch>
            <a:fillRect/>
          </a:stretch>
        </p:blipFill>
        <p:spPr>
          <a:xfrm>
            <a:off x="664292" y="3429000"/>
            <a:ext cx="4724831" cy="3284714"/>
          </a:xfrm>
          <a:prstGeom prst="rect">
            <a:avLst/>
          </a:prstGeom>
        </p:spPr>
      </p:pic>
      <p:pic>
        <p:nvPicPr>
          <p:cNvPr id="5" name="Picture 4">
            <a:extLst>
              <a:ext uri="{FF2B5EF4-FFF2-40B4-BE49-F238E27FC236}">
                <a16:creationId xmlns:a16="http://schemas.microsoft.com/office/drawing/2014/main" id="{CAC272AD-5C2A-4928-938C-F9A98FE6CFC5}"/>
              </a:ext>
            </a:extLst>
          </p:cNvPr>
          <p:cNvPicPr>
            <a:picLocks noChangeAspect="1"/>
          </p:cNvPicPr>
          <p:nvPr/>
        </p:nvPicPr>
        <p:blipFill>
          <a:blip r:embed="rId3"/>
          <a:stretch>
            <a:fillRect/>
          </a:stretch>
        </p:blipFill>
        <p:spPr>
          <a:xfrm>
            <a:off x="7133560" y="3112358"/>
            <a:ext cx="3848968" cy="4725832"/>
          </a:xfrm>
          <a:prstGeom prst="rect">
            <a:avLst/>
          </a:prstGeom>
        </p:spPr>
      </p:pic>
    </p:spTree>
    <p:extLst>
      <p:ext uri="{BB962C8B-B14F-4D97-AF65-F5344CB8AC3E}">
        <p14:creationId xmlns:p14="http://schemas.microsoft.com/office/powerpoint/2010/main" val="20226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eport writing cartoon transparent">
            <a:extLst>
              <a:ext uri="{FF2B5EF4-FFF2-40B4-BE49-F238E27FC236}">
                <a16:creationId xmlns:a16="http://schemas.microsoft.com/office/drawing/2014/main" id="{F582C26B-F8D1-4C61-A06A-865AD862EF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232" y="3130378"/>
            <a:ext cx="3015941" cy="31015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DA2030F-3651-4A66-9395-0475B5F0A070}"/>
              </a:ext>
            </a:extLst>
          </p:cNvPr>
          <p:cNvSpPr>
            <a:spLocks noGrp="1"/>
          </p:cNvSpPr>
          <p:nvPr>
            <p:ph type="title"/>
          </p:nvPr>
        </p:nvSpPr>
        <p:spPr>
          <a:xfrm>
            <a:off x="0" y="0"/>
            <a:ext cx="12192000" cy="1032387"/>
          </a:xfrm>
        </p:spPr>
        <p:txBody>
          <a:bodyPr>
            <a:normAutofit/>
          </a:bodyPr>
          <a:lstStyle/>
          <a:p>
            <a:r>
              <a:rPr lang="en-GB" sz="6600" b="1" dirty="0">
                <a:ln w="0">
                  <a:solidFill>
                    <a:srgbClr val="C00000"/>
                  </a:solidFill>
                </a:ln>
                <a:solidFill>
                  <a:srgbClr val="FF000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Non-Chronological reports</a:t>
            </a:r>
          </a:p>
        </p:txBody>
      </p:sp>
      <p:sp>
        <p:nvSpPr>
          <p:cNvPr id="3" name="Content Placeholder 2">
            <a:extLst>
              <a:ext uri="{FF2B5EF4-FFF2-40B4-BE49-F238E27FC236}">
                <a16:creationId xmlns:a16="http://schemas.microsoft.com/office/drawing/2014/main" id="{2ECA588C-72E6-4296-BBDC-8E22C22CE3A5}"/>
              </a:ext>
            </a:extLst>
          </p:cNvPr>
          <p:cNvSpPr>
            <a:spLocks noGrp="1"/>
          </p:cNvSpPr>
          <p:nvPr>
            <p:ph idx="1"/>
          </p:nvPr>
        </p:nvSpPr>
        <p:spPr>
          <a:xfrm>
            <a:off x="860072" y="1032387"/>
            <a:ext cx="8686800" cy="5825613"/>
          </a:xfrm>
        </p:spPr>
        <p:txBody>
          <a:bodyPr>
            <a:normAutofit/>
          </a:bodyPr>
          <a:lstStyle/>
          <a:p>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Aim to give us information on a topic.</a:t>
            </a:r>
          </a:p>
          <a:p>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Written to give other people </a:t>
            </a:r>
            <a:r>
              <a:rPr lang="en-GB" sz="3200" dirty="0">
                <a:ln w="0">
                  <a:solidFill>
                    <a:schemeClr val="accent4">
                      <a:lumMod val="50000"/>
                    </a:schemeClr>
                  </a:solidFill>
                </a:ln>
                <a:solidFill>
                  <a:srgbClr val="FFFF00"/>
                </a:solidFill>
                <a:effectLst>
                  <a:outerShdw blurRad="38100" dist="25400" dir="5400000" algn="ctr" rotWithShape="0">
                    <a:srgbClr val="6E747A">
                      <a:alpha val="43000"/>
                    </a:srgbClr>
                  </a:outerShdw>
                </a:effectLst>
                <a:ea typeface="Irish Grover" panose="02000000000000000000" pitchFamily="2" charset="0"/>
              </a:rPr>
              <a:t>information</a:t>
            </a:r>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a:t>
            </a:r>
          </a:p>
          <a:p>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Useful for </a:t>
            </a:r>
            <a:r>
              <a:rPr lang="en-GB" sz="3200" dirty="0">
                <a:ln w="0">
                  <a:solidFill>
                    <a:schemeClr val="accent4">
                      <a:lumMod val="50000"/>
                    </a:schemeClr>
                  </a:solidFill>
                </a:ln>
                <a:solidFill>
                  <a:srgbClr val="FFFF00"/>
                </a:solidFill>
                <a:effectLst>
                  <a:outerShdw blurRad="38100" dist="25400" dir="5400000" algn="ctr" rotWithShape="0">
                    <a:srgbClr val="6E747A">
                      <a:alpha val="43000"/>
                    </a:srgbClr>
                  </a:outerShdw>
                </a:effectLst>
                <a:ea typeface="Irish Grover" panose="02000000000000000000" pitchFamily="2" charset="0"/>
              </a:rPr>
              <a:t>studying</a:t>
            </a:r>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 things we don’t know a lot about.</a:t>
            </a:r>
          </a:p>
          <a:p>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Non-chronological reports can be read in </a:t>
            </a:r>
            <a:r>
              <a:rPr lang="en-GB" sz="3200" dirty="0">
                <a:ln w="0">
                  <a:solidFill>
                    <a:schemeClr val="accent4">
                      <a:lumMod val="50000"/>
                    </a:schemeClr>
                  </a:solidFill>
                </a:ln>
                <a:solidFill>
                  <a:srgbClr val="FFFF00"/>
                </a:solidFill>
                <a:effectLst>
                  <a:outerShdw blurRad="38100" dist="25400" dir="5400000" algn="ctr" rotWithShape="0">
                    <a:srgbClr val="6E747A">
                      <a:alpha val="43000"/>
                    </a:srgbClr>
                  </a:outerShdw>
                </a:effectLst>
                <a:ea typeface="Irish Grover" panose="02000000000000000000" pitchFamily="2" charset="0"/>
              </a:rPr>
              <a:t>any order</a:t>
            </a:r>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a:t>
            </a:r>
          </a:p>
          <a:p>
            <a:pPr marL="0" indent="0">
              <a:buNone/>
            </a:pPr>
            <a:endPar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endParaRPr>
          </a:p>
          <a:p>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Written in </a:t>
            </a:r>
            <a:r>
              <a:rPr lang="en-GB" sz="3200" dirty="0">
                <a:ln w="0">
                  <a:solidFill>
                    <a:schemeClr val="accent4">
                      <a:lumMod val="50000"/>
                    </a:schemeClr>
                  </a:solidFill>
                </a:ln>
                <a:solidFill>
                  <a:srgbClr val="FFFF00"/>
                </a:solidFill>
                <a:effectLst>
                  <a:outerShdw blurRad="38100" dist="25400" dir="5400000" algn="ctr" rotWithShape="0">
                    <a:srgbClr val="6E747A">
                      <a:alpha val="43000"/>
                    </a:srgbClr>
                  </a:outerShdw>
                </a:effectLst>
                <a:ea typeface="Irish Grover" panose="02000000000000000000" pitchFamily="2" charset="0"/>
              </a:rPr>
              <a:t>paragraphs</a:t>
            </a:r>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a:t>
            </a:r>
          </a:p>
          <a:p>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Contain an </a:t>
            </a:r>
            <a:r>
              <a:rPr lang="en-GB" sz="3200" dirty="0">
                <a:ln w="0">
                  <a:solidFill>
                    <a:schemeClr val="accent4">
                      <a:lumMod val="50000"/>
                    </a:schemeClr>
                  </a:solidFill>
                </a:ln>
                <a:solidFill>
                  <a:srgbClr val="FFFF00"/>
                </a:solidFill>
                <a:effectLst>
                  <a:outerShdw blurRad="38100" dist="25400" dir="5400000" algn="ctr" rotWithShape="0">
                    <a:srgbClr val="6E747A">
                      <a:alpha val="43000"/>
                    </a:srgbClr>
                  </a:outerShdw>
                </a:effectLst>
                <a:ea typeface="Irish Grover" panose="02000000000000000000" pitchFamily="2" charset="0"/>
              </a:rPr>
              <a:t>introduction</a:t>
            </a:r>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 and many </a:t>
            </a:r>
            <a:r>
              <a:rPr lang="en-GB" sz="3200" dirty="0">
                <a:ln w="0">
                  <a:solidFill>
                    <a:srgbClr val="002060"/>
                  </a:solidFill>
                </a:ln>
                <a:solidFill>
                  <a:srgbClr val="FFFF00"/>
                </a:solidFill>
                <a:effectLst>
                  <a:outerShdw blurRad="38100" dist="25400" dir="5400000" algn="ctr" rotWithShape="0">
                    <a:srgbClr val="6E747A">
                      <a:alpha val="43000"/>
                    </a:srgbClr>
                  </a:outerShdw>
                </a:effectLst>
                <a:ea typeface="Irish Grover" panose="02000000000000000000" pitchFamily="2" charset="0"/>
              </a:rPr>
              <a:t>small sections of information.</a:t>
            </a:r>
          </a:p>
          <a:p>
            <a:r>
              <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rPr>
              <a:t>Reports contain specific </a:t>
            </a:r>
            <a:r>
              <a:rPr lang="en-GB" sz="3200" dirty="0">
                <a:ln w="0">
                  <a:solidFill>
                    <a:schemeClr val="accent4">
                      <a:lumMod val="50000"/>
                    </a:schemeClr>
                  </a:solidFill>
                </a:ln>
                <a:solidFill>
                  <a:srgbClr val="FFFF00"/>
                </a:solidFill>
                <a:effectLst>
                  <a:outerShdw blurRad="38100" dist="25400" dir="5400000" algn="ctr" rotWithShape="0">
                    <a:srgbClr val="6E747A">
                      <a:alpha val="43000"/>
                    </a:srgbClr>
                  </a:outerShdw>
                </a:effectLst>
                <a:ea typeface="Irish Grover" panose="02000000000000000000" pitchFamily="2" charset="0"/>
              </a:rPr>
              <a:t>features.</a:t>
            </a:r>
            <a:endParaRPr lang="en-GB" sz="3200"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endParaRPr>
          </a:p>
          <a:p>
            <a:endParaRPr lang="en-GB"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endParaRPr>
          </a:p>
          <a:p>
            <a:endParaRPr lang="en-GB" dirty="0">
              <a:ln w="0">
                <a:solidFill>
                  <a:srgbClr val="002060"/>
                </a:solidFill>
              </a:ln>
              <a:solidFill>
                <a:srgbClr val="00B0F0"/>
              </a:solidFill>
              <a:effectLst>
                <a:outerShdw blurRad="38100" dist="25400" dir="5400000" algn="ctr" rotWithShape="0">
                  <a:srgbClr val="6E747A">
                    <a:alpha val="43000"/>
                  </a:srgbClr>
                </a:outerShdw>
              </a:effectLst>
              <a:ea typeface="Irish Grover" panose="02000000000000000000" pitchFamily="2" charset="0"/>
            </a:endParaRPr>
          </a:p>
        </p:txBody>
      </p:sp>
    </p:spTree>
    <p:extLst>
      <p:ext uri="{BB962C8B-B14F-4D97-AF65-F5344CB8AC3E}">
        <p14:creationId xmlns:p14="http://schemas.microsoft.com/office/powerpoint/2010/main" val="37533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B2C2-769C-467C-AE05-F4676F0AB622}"/>
              </a:ext>
            </a:extLst>
          </p:cNvPr>
          <p:cNvSpPr>
            <a:spLocks noGrp="1"/>
          </p:cNvSpPr>
          <p:nvPr>
            <p:ph type="title"/>
          </p:nvPr>
        </p:nvSpPr>
        <p:spPr>
          <a:xfrm>
            <a:off x="1027670" y="2696433"/>
            <a:ext cx="10515600" cy="1325563"/>
          </a:xfrm>
        </p:spPr>
        <p:txBody>
          <a:bodyPr>
            <a:noAutofit/>
          </a:bodyPr>
          <a:lstStyle/>
          <a:p>
            <a:pPr algn="ctr"/>
            <a:r>
              <a:rPr lang="en-GB" sz="2800" dirty="0"/>
              <a:t>Over the next two days, we are going to </a:t>
            </a:r>
            <a:br>
              <a:rPr lang="en-GB" sz="2800" dirty="0"/>
            </a:br>
            <a:r>
              <a:rPr lang="en-GB" sz="2800" dirty="0"/>
              <a:t>plan and write our own Non-Chronological</a:t>
            </a:r>
            <a:br>
              <a:rPr lang="en-GB" sz="2800" dirty="0"/>
            </a:br>
            <a:r>
              <a:rPr lang="en-GB" sz="2800" dirty="0"/>
              <a:t>reports.</a:t>
            </a:r>
            <a:br>
              <a:rPr lang="en-GB" sz="2800" dirty="0"/>
            </a:br>
            <a:br>
              <a:rPr lang="en-GB" sz="2800" dirty="0"/>
            </a:br>
            <a:r>
              <a:rPr lang="en-GB" sz="2800" dirty="0"/>
              <a:t>You have the freedom to plan a report about </a:t>
            </a:r>
            <a:br>
              <a:rPr lang="en-GB" sz="2800" dirty="0"/>
            </a:br>
            <a:r>
              <a:rPr lang="en-GB" sz="2800" dirty="0">
                <a:solidFill>
                  <a:srgbClr val="FF0000"/>
                </a:solidFill>
              </a:rPr>
              <a:t>anything</a:t>
            </a:r>
            <a:r>
              <a:rPr lang="en-GB" sz="2800" dirty="0"/>
              <a:t> you want to teach others about.</a:t>
            </a:r>
            <a:br>
              <a:rPr lang="en-GB" sz="2800" dirty="0"/>
            </a:br>
            <a:br>
              <a:rPr lang="en-GB" sz="2800" dirty="0"/>
            </a:br>
            <a:r>
              <a:rPr lang="en-GB" sz="2800" dirty="0"/>
              <a:t>You might choose:</a:t>
            </a:r>
            <a:br>
              <a:rPr lang="en-GB" sz="2800" dirty="0"/>
            </a:br>
            <a:r>
              <a:rPr lang="en-GB" sz="2800" dirty="0"/>
              <a:t>Your favourite animal</a:t>
            </a:r>
            <a:br>
              <a:rPr lang="en-GB" sz="2800" dirty="0"/>
            </a:br>
            <a:r>
              <a:rPr lang="en-GB" sz="2800" dirty="0"/>
              <a:t>Your favourite computer game</a:t>
            </a:r>
            <a:br>
              <a:rPr lang="en-GB" sz="2800" dirty="0"/>
            </a:br>
            <a:r>
              <a:rPr lang="en-GB" sz="2800" dirty="0"/>
              <a:t>Space and the planets</a:t>
            </a:r>
            <a:br>
              <a:rPr lang="en-GB" sz="2800" dirty="0"/>
            </a:br>
            <a:r>
              <a:rPr lang="en-GB" sz="2800" dirty="0"/>
              <a:t>A famous historical event</a:t>
            </a:r>
            <a:br>
              <a:rPr lang="en-GB" sz="2800" dirty="0"/>
            </a:br>
            <a:r>
              <a:rPr lang="en-GB" sz="2800" dirty="0"/>
              <a:t>A famous person</a:t>
            </a:r>
            <a:br>
              <a:rPr lang="en-GB" sz="2800" dirty="0"/>
            </a:br>
            <a:br>
              <a:rPr lang="en-GB" sz="2800" dirty="0"/>
            </a:br>
            <a:r>
              <a:rPr lang="en-GB" sz="2800" dirty="0"/>
              <a:t>The list is endless.. But remember, you have to know facts about the topic or be able to do some research. You are the author and the author must be an expert! </a:t>
            </a:r>
          </a:p>
        </p:txBody>
      </p:sp>
      <p:pic>
        <p:nvPicPr>
          <p:cNvPr id="1026" name="Picture 2" descr="Image result for an expert">
            <a:extLst>
              <a:ext uri="{FF2B5EF4-FFF2-40B4-BE49-F238E27FC236}">
                <a16:creationId xmlns:a16="http://schemas.microsoft.com/office/drawing/2014/main" id="{BA6F97FC-183C-4AB0-A7F9-E2B96C42B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430" y="3065892"/>
            <a:ext cx="3124200" cy="2008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9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A34-43B9-44EC-B84A-C541F7B0114F}"/>
              </a:ext>
            </a:extLst>
          </p:cNvPr>
          <p:cNvSpPr>
            <a:spLocks noGrp="1"/>
          </p:cNvSpPr>
          <p:nvPr>
            <p:ph type="title"/>
          </p:nvPr>
        </p:nvSpPr>
        <p:spPr>
          <a:xfrm>
            <a:off x="1612557" y="-260951"/>
            <a:ext cx="10515600" cy="1325563"/>
          </a:xfrm>
        </p:spPr>
        <p:txBody>
          <a:bodyPr/>
          <a:lstStyle/>
          <a:p>
            <a:r>
              <a:rPr lang="en-GB" dirty="0"/>
              <a:t>So what do we need in our report?</a:t>
            </a:r>
          </a:p>
        </p:txBody>
      </p:sp>
      <p:sp>
        <p:nvSpPr>
          <p:cNvPr id="3" name="Content Placeholder 2">
            <a:extLst>
              <a:ext uri="{FF2B5EF4-FFF2-40B4-BE49-F238E27FC236}">
                <a16:creationId xmlns:a16="http://schemas.microsoft.com/office/drawing/2014/main" id="{C4657B20-FD94-4C2F-AC30-652D7650D3E3}"/>
              </a:ext>
            </a:extLst>
          </p:cNvPr>
          <p:cNvSpPr>
            <a:spLocks noGrp="1"/>
          </p:cNvSpPr>
          <p:nvPr>
            <p:ph idx="1"/>
          </p:nvPr>
        </p:nvSpPr>
        <p:spPr>
          <a:xfrm>
            <a:off x="1151239" y="853559"/>
            <a:ext cx="10515600" cy="4863499"/>
          </a:xfrm>
        </p:spPr>
        <p:txBody>
          <a:bodyPr>
            <a:normAutofit fontScale="40000" lnSpcReduction="20000"/>
          </a:bodyPr>
          <a:lstStyle/>
          <a:p>
            <a:pPr marL="0" indent="0" algn="ctr">
              <a:buNone/>
            </a:pPr>
            <a:r>
              <a:rPr lang="en-GB" sz="9000" u="sng" dirty="0"/>
              <a:t>A clear title</a:t>
            </a:r>
          </a:p>
          <a:p>
            <a:pPr marL="0" indent="0" algn="ctr">
              <a:buNone/>
            </a:pPr>
            <a:r>
              <a:rPr lang="en-GB" sz="6700" dirty="0"/>
              <a:t>Your title needs to tell the reader exactly what your report is about. They can be plain and simple or you can add adjectives to draw the reader in.</a:t>
            </a:r>
          </a:p>
          <a:p>
            <a:pPr marL="0" indent="0" algn="ctr">
              <a:buNone/>
            </a:pPr>
            <a:r>
              <a:rPr lang="en-GB" sz="3600" dirty="0"/>
              <a:t> Here are some examples:</a:t>
            </a:r>
          </a:p>
          <a:p>
            <a:pPr marL="0" indent="0" algn="ctr">
              <a:buNone/>
            </a:pPr>
            <a:endParaRPr lang="en-GB" sz="3600" dirty="0"/>
          </a:p>
          <a:p>
            <a:pPr marL="0" indent="0" algn="ctr">
              <a:buNone/>
            </a:pPr>
            <a:r>
              <a:rPr lang="en-GB" sz="3600" dirty="0">
                <a:solidFill>
                  <a:srgbClr val="8F45C7"/>
                </a:solidFill>
              </a:rPr>
              <a:t>The wonderful world of Sloths</a:t>
            </a:r>
          </a:p>
          <a:p>
            <a:pPr marL="0" indent="0" algn="ctr">
              <a:buNone/>
            </a:pPr>
            <a:r>
              <a:rPr lang="en-GB" sz="3600" dirty="0">
                <a:solidFill>
                  <a:srgbClr val="FF4343"/>
                </a:solidFill>
              </a:rPr>
              <a:t>Dolphins</a:t>
            </a:r>
          </a:p>
          <a:p>
            <a:pPr marL="0" indent="0" algn="ctr">
              <a:buNone/>
            </a:pPr>
            <a:r>
              <a:rPr lang="en-GB" sz="3600" dirty="0">
                <a:solidFill>
                  <a:srgbClr val="002060"/>
                </a:solidFill>
              </a:rPr>
              <a:t>Fantastic Florence Nightingale</a:t>
            </a:r>
          </a:p>
          <a:p>
            <a:pPr marL="0" indent="0" algn="ctr">
              <a:buNone/>
            </a:pPr>
            <a:r>
              <a:rPr lang="en-GB" sz="3600" dirty="0">
                <a:solidFill>
                  <a:srgbClr val="C00000"/>
                </a:solidFill>
              </a:rPr>
              <a:t>Revolting Romans</a:t>
            </a:r>
          </a:p>
          <a:p>
            <a:pPr marL="0" indent="0" algn="ctr">
              <a:buNone/>
            </a:pPr>
            <a:r>
              <a:rPr lang="en-GB" sz="3600" dirty="0">
                <a:solidFill>
                  <a:srgbClr val="FABE00"/>
                </a:solidFill>
              </a:rPr>
              <a:t>Magical Minecraft</a:t>
            </a:r>
          </a:p>
          <a:p>
            <a:pPr marL="0" indent="0" algn="ctr">
              <a:buNone/>
            </a:pPr>
            <a:r>
              <a:rPr lang="en-GB" sz="3600" dirty="0">
                <a:solidFill>
                  <a:srgbClr val="00B0F0"/>
                </a:solidFill>
              </a:rPr>
              <a:t>The Great Fire of London</a:t>
            </a:r>
          </a:p>
          <a:p>
            <a:pPr marL="0" indent="0" algn="ctr">
              <a:buNone/>
            </a:pPr>
            <a:r>
              <a:rPr lang="en-GB" sz="3600" dirty="0">
                <a:solidFill>
                  <a:srgbClr val="8F45C7"/>
                </a:solidFill>
              </a:rPr>
              <a:t>Space</a:t>
            </a:r>
          </a:p>
          <a:p>
            <a:pPr marL="0" indent="0" algn="ctr">
              <a:buNone/>
            </a:pPr>
            <a:endParaRPr lang="en-GB" sz="4400" dirty="0"/>
          </a:p>
          <a:p>
            <a:pPr marL="0" indent="0" algn="ctr">
              <a:buNone/>
            </a:pPr>
            <a:r>
              <a:rPr lang="en-GB" sz="4400" dirty="0">
                <a:solidFill>
                  <a:srgbClr val="FF4343"/>
                </a:solidFill>
              </a:rPr>
              <a:t>Decide what your report is going to be about and plan your title now. Write it down at the top of your planning page </a:t>
            </a:r>
          </a:p>
        </p:txBody>
      </p:sp>
      <p:sp>
        <p:nvSpPr>
          <p:cNvPr id="4" name="TextBox 3">
            <a:extLst>
              <a:ext uri="{FF2B5EF4-FFF2-40B4-BE49-F238E27FC236}">
                <a16:creationId xmlns:a16="http://schemas.microsoft.com/office/drawing/2014/main" id="{D51C6986-5F5E-4B8F-A752-4E9B69E4FF6D}"/>
              </a:ext>
            </a:extLst>
          </p:cNvPr>
          <p:cNvSpPr txBox="1"/>
          <p:nvPr/>
        </p:nvSpPr>
        <p:spPr>
          <a:xfrm>
            <a:off x="4141573" y="6462236"/>
            <a:ext cx="8050427" cy="369332"/>
          </a:xfrm>
          <a:prstGeom prst="rect">
            <a:avLst/>
          </a:prstGeom>
          <a:noFill/>
        </p:spPr>
        <p:txBody>
          <a:bodyPr wrap="square" rtlCol="0">
            <a:spAutoFit/>
          </a:bodyPr>
          <a:lstStyle/>
          <a:p>
            <a:r>
              <a:rPr lang="en-GB" dirty="0"/>
              <a:t>I wonder……Can you guess my title Year Two?</a:t>
            </a:r>
          </a:p>
        </p:txBody>
      </p:sp>
      <p:pic>
        <p:nvPicPr>
          <p:cNvPr id="5" name="Picture 4">
            <a:extLst>
              <a:ext uri="{FF2B5EF4-FFF2-40B4-BE49-F238E27FC236}">
                <a16:creationId xmlns:a16="http://schemas.microsoft.com/office/drawing/2014/main" id="{8C1604BD-845F-4BAA-89B5-027E11BBC5DA}"/>
              </a:ext>
            </a:extLst>
          </p:cNvPr>
          <p:cNvPicPr>
            <a:picLocks noChangeAspect="1"/>
          </p:cNvPicPr>
          <p:nvPr/>
        </p:nvPicPr>
        <p:blipFill>
          <a:blip r:embed="rId2"/>
          <a:stretch>
            <a:fillRect/>
          </a:stretch>
        </p:blipFill>
        <p:spPr>
          <a:xfrm>
            <a:off x="3383421" y="5194609"/>
            <a:ext cx="5258071" cy="1340167"/>
          </a:xfrm>
          <a:prstGeom prst="rect">
            <a:avLst/>
          </a:prstGeom>
        </p:spPr>
      </p:pic>
      <p:sp>
        <p:nvSpPr>
          <p:cNvPr id="6" name="Rectangle 5">
            <a:extLst>
              <a:ext uri="{FF2B5EF4-FFF2-40B4-BE49-F238E27FC236}">
                <a16:creationId xmlns:a16="http://schemas.microsoft.com/office/drawing/2014/main" id="{45D0AD58-E245-43D1-9A5F-856DCCF6208B}"/>
              </a:ext>
            </a:extLst>
          </p:cNvPr>
          <p:cNvSpPr/>
          <p:nvPr/>
        </p:nvSpPr>
        <p:spPr>
          <a:xfrm>
            <a:off x="4868562" y="6079524"/>
            <a:ext cx="2372497" cy="205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375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A34-43B9-44EC-B84A-C541F7B0114F}"/>
              </a:ext>
            </a:extLst>
          </p:cNvPr>
          <p:cNvSpPr>
            <a:spLocks noGrp="1"/>
          </p:cNvSpPr>
          <p:nvPr>
            <p:ph type="title"/>
          </p:nvPr>
        </p:nvSpPr>
        <p:spPr>
          <a:xfrm>
            <a:off x="1612557" y="-260951"/>
            <a:ext cx="10515600" cy="1325563"/>
          </a:xfrm>
        </p:spPr>
        <p:txBody>
          <a:bodyPr/>
          <a:lstStyle/>
          <a:p>
            <a:r>
              <a:rPr lang="en-GB" dirty="0"/>
              <a:t>So what do we need in our report?</a:t>
            </a:r>
          </a:p>
        </p:txBody>
      </p:sp>
      <p:sp>
        <p:nvSpPr>
          <p:cNvPr id="3" name="Content Placeholder 2">
            <a:extLst>
              <a:ext uri="{FF2B5EF4-FFF2-40B4-BE49-F238E27FC236}">
                <a16:creationId xmlns:a16="http://schemas.microsoft.com/office/drawing/2014/main" id="{C4657B20-FD94-4C2F-AC30-652D7650D3E3}"/>
              </a:ext>
            </a:extLst>
          </p:cNvPr>
          <p:cNvSpPr>
            <a:spLocks noGrp="1"/>
          </p:cNvSpPr>
          <p:nvPr>
            <p:ph idx="1"/>
          </p:nvPr>
        </p:nvSpPr>
        <p:spPr>
          <a:xfrm>
            <a:off x="1151239" y="853559"/>
            <a:ext cx="10515600" cy="4863499"/>
          </a:xfrm>
        </p:spPr>
        <p:txBody>
          <a:bodyPr>
            <a:normAutofit/>
          </a:bodyPr>
          <a:lstStyle/>
          <a:p>
            <a:pPr marL="0" indent="0" algn="ctr">
              <a:buNone/>
            </a:pPr>
            <a:r>
              <a:rPr lang="en-GB" sz="4400" u="sng" dirty="0"/>
              <a:t>An introduction paragraph</a:t>
            </a:r>
          </a:p>
          <a:p>
            <a:pPr marL="0" indent="0" algn="ctr">
              <a:buNone/>
            </a:pPr>
            <a:r>
              <a:rPr lang="en-GB" sz="2200" dirty="0"/>
              <a:t>This tells the reader what your report is about. This is general information. You are going to give them more detail in your sections. It’s a good idea to include a question to engage the reader too!</a:t>
            </a:r>
          </a:p>
          <a:p>
            <a:pPr marL="0" indent="0" algn="ctr">
              <a:buNone/>
            </a:pPr>
            <a:endParaRPr lang="en-GB" sz="2200" dirty="0">
              <a:solidFill>
                <a:srgbClr val="FF4343"/>
              </a:solidFill>
            </a:endParaRPr>
          </a:p>
          <a:p>
            <a:pPr marL="0" indent="0" algn="ctr">
              <a:buNone/>
            </a:pPr>
            <a:r>
              <a:rPr lang="en-GB" sz="2200" dirty="0">
                <a:solidFill>
                  <a:srgbClr val="FF4343"/>
                </a:solidFill>
              </a:rPr>
              <a:t>Think of a couple of things you want to tell your reader in the introduction and make notes on your plan. Today we are planning. You don’t need to write full sentences, just notes to remind you.</a:t>
            </a:r>
          </a:p>
        </p:txBody>
      </p:sp>
      <p:sp>
        <p:nvSpPr>
          <p:cNvPr id="4" name="TextBox 3">
            <a:extLst>
              <a:ext uri="{FF2B5EF4-FFF2-40B4-BE49-F238E27FC236}">
                <a16:creationId xmlns:a16="http://schemas.microsoft.com/office/drawing/2014/main" id="{D51C6986-5F5E-4B8F-A752-4E9B69E4FF6D}"/>
              </a:ext>
            </a:extLst>
          </p:cNvPr>
          <p:cNvSpPr txBox="1"/>
          <p:nvPr/>
        </p:nvSpPr>
        <p:spPr>
          <a:xfrm>
            <a:off x="4487563" y="3611944"/>
            <a:ext cx="8050427" cy="369332"/>
          </a:xfrm>
          <a:prstGeom prst="rect">
            <a:avLst/>
          </a:prstGeom>
          <a:noFill/>
        </p:spPr>
        <p:txBody>
          <a:bodyPr wrap="square" rtlCol="0">
            <a:spAutoFit/>
          </a:bodyPr>
          <a:lstStyle/>
          <a:p>
            <a:r>
              <a:rPr lang="en-GB" dirty="0"/>
              <a:t>Here is mine to give you an idea…</a:t>
            </a:r>
          </a:p>
        </p:txBody>
      </p:sp>
      <p:pic>
        <p:nvPicPr>
          <p:cNvPr id="5" name="Picture 4">
            <a:extLst>
              <a:ext uri="{FF2B5EF4-FFF2-40B4-BE49-F238E27FC236}">
                <a16:creationId xmlns:a16="http://schemas.microsoft.com/office/drawing/2014/main" id="{98B70E95-A033-4ABE-8F2B-CD356CADD2CD}"/>
              </a:ext>
            </a:extLst>
          </p:cNvPr>
          <p:cNvPicPr>
            <a:picLocks noChangeAspect="1"/>
          </p:cNvPicPr>
          <p:nvPr/>
        </p:nvPicPr>
        <p:blipFill>
          <a:blip r:embed="rId3"/>
          <a:stretch>
            <a:fillRect/>
          </a:stretch>
        </p:blipFill>
        <p:spPr>
          <a:xfrm>
            <a:off x="2971529" y="4174432"/>
            <a:ext cx="6248942" cy="2133785"/>
          </a:xfrm>
          <a:prstGeom prst="rect">
            <a:avLst/>
          </a:prstGeom>
        </p:spPr>
      </p:pic>
    </p:spTree>
    <p:extLst>
      <p:ext uri="{BB962C8B-B14F-4D97-AF65-F5344CB8AC3E}">
        <p14:creationId xmlns:p14="http://schemas.microsoft.com/office/powerpoint/2010/main" val="26810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A34-43B9-44EC-B84A-C541F7B0114F}"/>
              </a:ext>
            </a:extLst>
          </p:cNvPr>
          <p:cNvSpPr>
            <a:spLocks noGrp="1"/>
          </p:cNvSpPr>
          <p:nvPr>
            <p:ph type="title"/>
          </p:nvPr>
        </p:nvSpPr>
        <p:spPr>
          <a:xfrm>
            <a:off x="1612557" y="-260951"/>
            <a:ext cx="10515600" cy="1325563"/>
          </a:xfrm>
        </p:spPr>
        <p:txBody>
          <a:bodyPr/>
          <a:lstStyle/>
          <a:p>
            <a:r>
              <a:rPr lang="en-GB" dirty="0"/>
              <a:t>So what do we need in our report?</a:t>
            </a:r>
          </a:p>
        </p:txBody>
      </p:sp>
      <p:sp>
        <p:nvSpPr>
          <p:cNvPr id="3" name="Content Placeholder 2">
            <a:extLst>
              <a:ext uri="{FF2B5EF4-FFF2-40B4-BE49-F238E27FC236}">
                <a16:creationId xmlns:a16="http://schemas.microsoft.com/office/drawing/2014/main" id="{C4657B20-FD94-4C2F-AC30-652D7650D3E3}"/>
              </a:ext>
            </a:extLst>
          </p:cNvPr>
          <p:cNvSpPr>
            <a:spLocks noGrp="1"/>
          </p:cNvSpPr>
          <p:nvPr>
            <p:ph idx="1"/>
          </p:nvPr>
        </p:nvSpPr>
        <p:spPr>
          <a:xfrm>
            <a:off x="1151239" y="853559"/>
            <a:ext cx="10515600" cy="4863499"/>
          </a:xfrm>
        </p:spPr>
        <p:txBody>
          <a:bodyPr>
            <a:normAutofit/>
          </a:bodyPr>
          <a:lstStyle/>
          <a:p>
            <a:pPr marL="0" indent="0" algn="ctr">
              <a:buNone/>
            </a:pPr>
            <a:r>
              <a:rPr lang="en-GB" sz="4400" u="sng" dirty="0"/>
              <a:t>Subheadings</a:t>
            </a:r>
          </a:p>
          <a:p>
            <a:pPr marL="0" indent="0" algn="ctr">
              <a:buNone/>
            </a:pPr>
            <a:r>
              <a:rPr lang="en-GB" sz="2200" dirty="0"/>
              <a:t>These are mini titles that tell you what a small section of writing is going to be about. They can be questions or simple statements.</a:t>
            </a:r>
          </a:p>
          <a:p>
            <a:pPr marL="0" indent="0" algn="ctr">
              <a:buNone/>
            </a:pPr>
            <a:r>
              <a:rPr lang="en-GB" sz="2200" dirty="0"/>
              <a:t>What do sloths look like?                  or                                  Appearance</a:t>
            </a:r>
          </a:p>
          <a:p>
            <a:pPr marL="0" indent="0" algn="ctr">
              <a:buNone/>
            </a:pPr>
            <a:endParaRPr lang="en-GB" sz="2200" dirty="0"/>
          </a:p>
          <a:p>
            <a:pPr marL="0" indent="0" algn="ctr">
              <a:buNone/>
            </a:pPr>
            <a:r>
              <a:rPr lang="en-GB" sz="2200" dirty="0">
                <a:solidFill>
                  <a:srgbClr val="FF4343"/>
                </a:solidFill>
              </a:rPr>
              <a:t>Plan your first section… What is your subheading?</a:t>
            </a:r>
          </a:p>
          <a:p>
            <a:pPr marL="0" indent="0" algn="ctr">
              <a:buNone/>
            </a:pPr>
            <a:endParaRPr lang="en-GB" sz="2200" dirty="0">
              <a:solidFill>
                <a:srgbClr val="FF4343"/>
              </a:solidFill>
            </a:endParaRPr>
          </a:p>
          <a:p>
            <a:pPr marL="0" indent="0" algn="ctr">
              <a:buNone/>
            </a:pPr>
            <a:r>
              <a:rPr lang="en-GB" sz="2200" dirty="0">
                <a:solidFill>
                  <a:srgbClr val="FF4343"/>
                </a:solidFill>
              </a:rPr>
              <a:t>What are you going to tell people in this section? Make notes like you did for your introduction. If you need to do some research to get extra facts, now is a good time to build this in.</a:t>
            </a:r>
          </a:p>
        </p:txBody>
      </p:sp>
      <p:sp>
        <p:nvSpPr>
          <p:cNvPr id="6" name="TextBox 5">
            <a:extLst>
              <a:ext uri="{FF2B5EF4-FFF2-40B4-BE49-F238E27FC236}">
                <a16:creationId xmlns:a16="http://schemas.microsoft.com/office/drawing/2014/main" id="{15A75145-EF18-46CE-8F38-A907ECAE19E3}"/>
              </a:ext>
            </a:extLst>
          </p:cNvPr>
          <p:cNvSpPr txBox="1"/>
          <p:nvPr/>
        </p:nvSpPr>
        <p:spPr>
          <a:xfrm>
            <a:off x="930876" y="4992129"/>
            <a:ext cx="3196281" cy="1754326"/>
          </a:xfrm>
          <a:prstGeom prst="rect">
            <a:avLst/>
          </a:prstGeom>
          <a:solidFill>
            <a:schemeClr val="accent1"/>
          </a:solidFill>
        </p:spPr>
        <p:txBody>
          <a:bodyPr wrap="square" rtlCol="0">
            <a:spAutoFit/>
          </a:bodyPr>
          <a:lstStyle/>
          <a:p>
            <a:r>
              <a:rPr lang="en-GB" dirty="0"/>
              <a:t>You could research using books you have at home, using the internet or even watching video clips like animal documentaries. Check with an adult before you watch any videos online please.</a:t>
            </a:r>
          </a:p>
        </p:txBody>
      </p:sp>
      <p:pic>
        <p:nvPicPr>
          <p:cNvPr id="7" name="Picture 6">
            <a:extLst>
              <a:ext uri="{FF2B5EF4-FFF2-40B4-BE49-F238E27FC236}">
                <a16:creationId xmlns:a16="http://schemas.microsoft.com/office/drawing/2014/main" id="{DEB8D81D-ED71-4FD4-8093-341598AB546F}"/>
              </a:ext>
            </a:extLst>
          </p:cNvPr>
          <p:cNvPicPr>
            <a:picLocks noChangeAspect="1"/>
          </p:cNvPicPr>
          <p:nvPr/>
        </p:nvPicPr>
        <p:blipFill>
          <a:blip r:embed="rId3"/>
          <a:stretch>
            <a:fillRect/>
          </a:stretch>
        </p:blipFill>
        <p:spPr>
          <a:xfrm>
            <a:off x="5012182" y="4806389"/>
            <a:ext cx="6248942" cy="1821338"/>
          </a:xfrm>
          <a:prstGeom prst="rect">
            <a:avLst/>
          </a:prstGeom>
        </p:spPr>
      </p:pic>
    </p:spTree>
    <p:extLst>
      <p:ext uri="{BB962C8B-B14F-4D97-AF65-F5344CB8AC3E}">
        <p14:creationId xmlns:p14="http://schemas.microsoft.com/office/powerpoint/2010/main" val="347564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A34-43B9-44EC-B84A-C541F7B0114F}"/>
              </a:ext>
            </a:extLst>
          </p:cNvPr>
          <p:cNvSpPr>
            <a:spLocks noGrp="1"/>
          </p:cNvSpPr>
          <p:nvPr>
            <p:ph type="title"/>
          </p:nvPr>
        </p:nvSpPr>
        <p:spPr>
          <a:xfrm>
            <a:off x="1612557" y="-260951"/>
            <a:ext cx="10515600" cy="1325563"/>
          </a:xfrm>
        </p:spPr>
        <p:txBody>
          <a:bodyPr/>
          <a:lstStyle/>
          <a:p>
            <a:r>
              <a:rPr lang="en-GB" dirty="0"/>
              <a:t>So what do we need in our report?</a:t>
            </a:r>
          </a:p>
        </p:txBody>
      </p:sp>
      <p:sp>
        <p:nvSpPr>
          <p:cNvPr id="3" name="Content Placeholder 2">
            <a:extLst>
              <a:ext uri="{FF2B5EF4-FFF2-40B4-BE49-F238E27FC236}">
                <a16:creationId xmlns:a16="http://schemas.microsoft.com/office/drawing/2014/main" id="{C4657B20-FD94-4C2F-AC30-652D7650D3E3}"/>
              </a:ext>
            </a:extLst>
          </p:cNvPr>
          <p:cNvSpPr>
            <a:spLocks noGrp="1"/>
          </p:cNvSpPr>
          <p:nvPr>
            <p:ph idx="1"/>
          </p:nvPr>
        </p:nvSpPr>
        <p:spPr>
          <a:xfrm>
            <a:off x="1151239" y="853559"/>
            <a:ext cx="10515600" cy="4863499"/>
          </a:xfrm>
        </p:spPr>
        <p:txBody>
          <a:bodyPr>
            <a:normAutofit/>
          </a:bodyPr>
          <a:lstStyle/>
          <a:p>
            <a:pPr marL="0" indent="0" algn="ctr">
              <a:buNone/>
            </a:pPr>
            <a:r>
              <a:rPr lang="en-GB" sz="4400" u="sng" dirty="0"/>
              <a:t>Subheadings</a:t>
            </a:r>
          </a:p>
          <a:p>
            <a:pPr marL="0" indent="0" algn="ctr">
              <a:buNone/>
            </a:pPr>
            <a:endParaRPr lang="en-GB" sz="2200" dirty="0"/>
          </a:p>
          <a:p>
            <a:pPr marL="0" indent="0" algn="ctr">
              <a:buNone/>
            </a:pPr>
            <a:r>
              <a:rPr lang="en-GB" sz="2200" dirty="0">
                <a:solidFill>
                  <a:srgbClr val="FF4343"/>
                </a:solidFill>
              </a:rPr>
              <a:t>Now plan another 2 sections for your report in the same way. </a:t>
            </a:r>
          </a:p>
          <a:p>
            <a:pPr marL="0" indent="0" algn="ctr">
              <a:buNone/>
            </a:pPr>
            <a:endParaRPr lang="en-GB" sz="2200" dirty="0">
              <a:solidFill>
                <a:srgbClr val="FF4343"/>
              </a:solidFill>
            </a:endParaRPr>
          </a:p>
          <a:p>
            <a:pPr marL="0" indent="0" algn="ctr">
              <a:buNone/>
            </a:pPr>
            <a:r>
              <a:rPr lang="en-GB" sz="2200" dirty="0">
                <a:solidFill>
                  <a:srgbClr val="FF4343"/>
                </a:solidFill>
              </a:rPr>
              <a:t>Remember: What is your subheading?</a:t>
            </a:r>
          </a:p>
          <a:p>
            <a:pPr marL="0" indent="0" algn="ctr">
              <a:buNone/>
            </a:pPr>
            <a:r>
              <a:rPr lang="en-GB" sz="2200" dirty="0">
                <a:solidFill>
                  <a:srgbClr val="FF4343"/>
                </a:solidFill>
              </a:rPr>
              <a:t>What do you want to tell the reader in that section. </a:t>
            </a:r>
          </a:p>
          <a:p>
            <a:pPr marL="0" indent="0" algn="ctr">
              <a:buNone/>
            </a:pPr>
            <a:r>
              <a:rPr lang="en-GB" sz="2200" dirty="0">
                <a:solidFill>
                  <a:srgbClr val="FF4343"/>
                </a:solidFill>
              </a:rPr>
              <a:t>Research if you need to.</a:t>
            </a:r>
          </a:p>
        </p:txBody>
      </p:sp>
      <p:sp>
        <p:nvSpPr>
          <p:cNvPr id="6" name="TextBox 5">
            <a:extLst>
              <a:ext uri="{FF2B5EF4-FFF2-40B4-BE49-F238E27FC236}">
                <a16:creationId xmlns:a16="http://schemas.microsoft.com/office/drawing/2014/main" id="{15A75145-EF18-46CE-8F38-A907ECAE19E3}"/>
              </a:ext>
            </a:extLst>
          </p:cNvPr>
          <p:cNvSpPr txBox="1"/>
          <p:nvPr/>
        </p:nvSpPr>
        <p:spPr>
          <a:xfrm>
            <a:off x="525161" y="1521090"/>
            <a:ext cx="2626601" cy="2308324"/>
          </a:xfrm>
          <a:prstGeom prst="rect">
            <a:avLst/>
          </a:prstGeom>
          <a:solidFill>
            <a:schemeClr val="accent1"/>
          </a:solidFill>
        </p:spPr>
        <p:txBody>
          <a:bodyPr wrap="square" rtlCol="0">
            <a:spAutoFit/>
          </a:bodyPr>
          <a:lstStyle/>
          <a:p>
            <a:r>
              <a:rPr lang="en-GB" dirty="0"/>
              <a:t>You could research using books you have at home, using the internet or even watching video clips like animal documentaries. Check with an adult before you watch any videos online please.</a:t>
            </a:r>
          </a:p>
        </p:txBody>
      </p:sp>
      <p:pic>
        <p:nvPicPr>
          <p:cNvPr id="4" name="Picture 3">
            <a:extLst>
              <a:ext uri="{FF2B5EF4-FFF2-40B4-BE49-F238E27FC236}">
                <a16:creationId xmlns:a16="http://schemas.microsoft.com/office/drawing/2014/main" id="{8764A7CE-9B53-4F37-8D59-DA4D22E36B58}"/>
              </a:ext>
            </a:extLst>
          </p:cNvPr>
          <p:cNvPicPr>
            <a:picLocks noChangeAspect="1"/>
          </p:cNvPicPr>
          <p:nvPr/>
        </p:nvPicPr>
        <p:blipFill>
          <a:blip r:embed="rId3"/>
          <a:stretch>
            <a:fillRect/>
          </a:stretch>
        </p:blipFill>
        <p:spPr>
          <a:xfrm>
            <a:off x="364516" y="4496945"/>
            <a:ext cx="5752320" cy="1676591"/>
          </a:xfrm>
          <a:prstGeom prst="rect">
            <a:avLst/>
          </a:prstGeom>
        </p:spPr>
      </p:pic>
      <p:pic>
        <p:nvPicPr>
          <p:cNvPr id="5" name="Picture 4">
            <a:extLst>
              <a:ext uri="{FF2B5EF4-FFF2-40B4-BE49-F238E27FC236}">
                <a16:creationId xmlns:a16="http://schemas.microsoft.com/office/drawing/2014/main" id="{7B8F2622-651B-4166-BA74-04648C0DE213}"/>
              </a:ext>
            </a:extLst>
          </p:cNvPr>
          <p:cNvPicPr>
            <a:picLocks noChangeAspect="1"/>
          </p:cNvPicPr>
          <p:nvPr/>
        </p:nvPicPr>
        <p:blipFill>
          <a:blip r:embed="rId4"/>
          <a:stretch>
            <a:fillRect/>
          </a:stretch>
        </p:blipFill>
        <p:spPr>
          <a:xfrm>
            <a:off x="6116836" y="4352467"/>
            <a:ext cx="6035563" cy="2141406"/>
          </a:xfrm>
          <a:prstGeom prst="rect">
            <a:avLst/>
          </a:prstGeom>
        </p:spPr>
      </p:pic>
    </p:spTree>
    <p:extLst>
      <p:ext uri="{BB962C8B-B14F-4D97-AF65-F5344CB8AC3E}">
        <p14:creationId xmlns:p14="http://schemas.microsoft.com/office/powerpoint/2010/main" val="29214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A34-43B9-44EC-B84A-C541F7B0114F}"/>
              </a:ext>
            </a:extLst>
          </p:cNvPr>
          <p:cNvSpPr>
            <a:spLocks noGrp="1"/>
          </p:cNvSpPr>
          <p:nvPr>
            <p:ph type="title"/>
          </p:nvPr>
        </p:nvSpPr>
        <p:spPr>
          <a:xfrm>
            <a:off x="1612557" y="-260951"/>
            <a:ext cx="10515600" cy="1325563"/>
          </a:xfrm>
        </p:spPr>
        <p:txBody>
          <a:bodyPr/>
          <a:lstStyle/>
          <a:p>
            <a:r>
              <a:rPr lang="en-GB" dirty="0"/>
              <a:t>So what do we need in our report?</a:t>
            </a:r>
          </a:p>
        </p:txBody>
      </p:sp>
      <p:sp>
        <p:nvSpPr>
          <p:cNvPr id="3" name="Content Placeholder 2">
            <a:extLst>
              <a:ext uri="{FF2B5EF4-FFF2-40B4-BE49-F238E27FC236}">
                <a16:creationId xmlns:a16="http://schemas.microsoft.com/office/drawing/2014/main" id="{C4657B20-FD94-4C2F-AC30-652D7650D3E3}"/>
              </a:ext>
            </a:extLst>
          </p:cNvPr>
          <p:cNvSpPr>
            <a:spLocks noGrp="1"/>
          </p:cNvSpPr>
          <p:nvPr>
            <p:ph idx="1"/>
          </p:nvPr>
        </p:nvSpPr>
        <p:spPr>
          <a:xfrm>
            <a:off x="1151239" y="853559"/>
            <a:ext cx="10515600" cy="4863499"/>
          </a:xfrm>
        </p:spPr>
        <p:txBody>
          <a:bodyPr>
            <a:normAutofit/>
          </a:bodyPr>
          <a:lstStyle/>
          <a:p>
            <a:pPr marL="0" indent="0" algn="ctr">
              <a:buNone/>
            </a:pPr>
            <a:r>
              <a:rPr lang="en-GB" sz="4400" u="sng" dirty="0"/>
              <a:t>Fact boxes </a:t>
            </a:r>
          </a:p>
          <a:p>
            <a:pPr marL="0" indent="0" algn="ctr">
              <a:buNone/>
            </a:pPr>
            <a:r>
              <a:rPr lang="en-GB" sz="3600" dirty="0"/>
              <a:t>These are a great way to draw your reader in by giving them extra, really interesting facts that might not always fit into your subheadings.</a:t>
            </a:r>
          </a:p>
          <a:p>
            <a:pPr marL="0" indent="0" algn="ctr">
              <a:buNone/>
            </a:pPr>
            <a:endParaRPr lang="en-GB" sz="2200" dirty="0"/>
          </a:p>
          <a:p>
            <a:pPr marL="0" indent="0" algn="ctr">
              <a:buNone/>
            </a:pPr>
            <a:r>
              <a:rPr lang="en-GB" sz="2200" dirty="0">
                <a:solidFill>
                  <a:srgbClr val="FF4343"/>
                </a:solidFill>
              </a:rPr>
              <a:t>Plan yourself at least 1 fact box to surprise your reader.</a:t>
            </a:r>
          </a:p>
        </p:txBody>
      </p:sp>
      <p:pic>
        <p:nvPicPr>
          <p:cNvPr id="8" name="Picture 7">
            <a:extLst>
              <a:ext uri="{FF2B5EF4-FFF2-40B4-BE49-F238E27FC236}">
                <a16:creationId xmlns:a16="http://schemas.microsoft.com/office/drawing/2014/main" id="{F4D484AF-5AA2-4A84-9E61-1E94910CDC82}"/>
              </a:ext>
            </a:extLst>
          </p:cNvPr>
          <p:cNvPicPr>
            <a:picLocks noChangeAspect="1"/>
          </p:cNvPicPr>
          <p:nvPr/>
        </p:nvPicPr>
        <p:blipFill>
          <a:blip r:embed="rId3"/>
          <a:stretch>
            <a:fillRect/>
          </a:stretch>
        </p:blipFill>
        <p:spPr>
          <a:xfrm>
            <a:off x="5277055" y="4091468"/>
            <a:ext cx="3370835" cy="2535090"/>
          </a:xfrm>
          <a:prstGeom prst="rect">
            <a:avLst/>
          </a:prstGeom>
        </p:spPr>
      </p:pic>
    </p:spTree>
    <p:extLst>
      <p:ext uri="{BB962C8B-B14F-4D97-AF65-F5344CB8AC3E}">
        <p14:creationId xmlns:p14="http://schemas.microsoft.com/office/powerpoint/2010/main" val="348692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6A34-43B9-44EC-B84A-C541F7B0114F}"/>
              </a:ext>
            </a:extLst>
          </p:cNvPr>
          <p:cNvSpPr>
            <a:spLocks noGrp="1"/>
          </p:cNvSpPr>
          <p:nvPr>
            <p:ph type="title"/>
          </p:nvPr>
        </p:nvSpPr>
        <p:spPr>
          <a:xfrm>
            <a:off x="1612557" y="-260951"/>
            <a:ext cx="10515600" cy="1325563"/>
          </a:xfrm>
        </p:spPr>
        <p:txBody>
          <a:bodyPr/>
          <a:lstStyle/>
          <a:p>
            <a:r>
              <a:rPr lang="en-GB" dirty="0"/>
              <a:t>So what do we need in our report?</a:t>
            </a:r>
          </a:p>
        </p:txBody>
      </p:sp>
      <p:sp>
        <p:nvSpPr>
          <p:cNvPr id="3" name="Content Placeholder 2">
            <a:extLst>
              <a:ext uri="{FF2B5EF4-FFF2-40B4-BE49-F238E27FC236}">
                <a16:creationId xmlns:a16="http://schemas.microsoft.com/office/drawing/2014/main" id="{C4657B20-FD94-4C2F-AC30-652D7650D3E3}"/>
              </a:ext>
            </a:extLst>
          </p:cNvPr>
          <p:cNvSpPr>
            <a:spLocks noGrp="1"/>
          </p:cNvSpPr>
          <p:nvPr>
            <p:ph idx="1"/>
          </p:nvPr>
        </p:nvSpPr>
        <p:spPr>
          <a:xfrm>
            <a:off x="1612557" y="997250"/>
            <a:ext cx="10515600" cy="4863499"/>
          </a:xfrm>
        </p:spPr>
        <p:txBody>
          <a:bodyPr>
            <a:normAutofit/>
          </a:bodyPr>
          <a:lstStyle/>
          <a:p>
            <a:pPr marL="0" indent="0" algn="ctr">
              <a:buNone/>
            </a:pPr>
            <a:r>
              <a:rPr lang="en-GB" sz="4400" u="sng" dirty="0"/>
              <a:t>Pictures and captions</a:t>
            </a:r>
          </a:p>
          <a:p>
            <a:pPr marL="0" indent="0" algn="ctr">
              <a:buNone/>
            </a:pPr>
            <a:r>
              <a:rPr lang="en-GB" dirty="0"/>
              <a:t>Pictures help the reader see what you are talking about. </a:t>
            </a:r>
          </a:p>
          <a:p>
            <a:pPr marL="0" indent="0" algn="ctr">
              <a:buNone/>
            </a:pPr>
            <a:endParaRPr lang="en-GB" dirty="0"/>
          </a:p>
          <a:p>
            <a:pPr marL="0" indent="0" algn="ctr">
              <a:buNone/>
            </a:pPr>
            <a:r>
              <a:rPr lang="en-GB" dirty="0"/>
              <a:t>Captions are a short sentence to say what is happening in the picture.</a:t>
            </a:r>
          </a:p>
          <a:p>
            <a:pPr marL="0" indent="0" algn="ctr">
              <a:buNone/>
            </a:pPr>
            <a:endParaRPr lang="en-GB" sz="2200" dirty="0"/>
          </a:p>
          <a:p>
            <a:pPr marL="0" indent="0" algn="ctr">
              <a:buNone/>
            </a:pPr>
            <a:r>
              <a:rPr lang="en-GB" sz="2200" dirty="0">
                <a:solidFill>
                  <a:srgbClr val="FF4343"/>
                </a:solidFill>
              </a:rPr>
              <a:t>What pictures and captions will you include? Plan at least 1.</a:t>
            </a:r>
          </a:p>
        </p:txBody>
      </p:sp>
      <p:sp>
        <p:nvSpPr>
          <p:cNvPr id="6" name="TextBox 5">
            <a:extLst>
              <a:ext uri="{FF2B5EF4-FFF2-40B4-BE49-F238E27FC236}">
                <a16:creationId xmlns:a16="http://schemas.microsoft.com/office/drawing/2014/main" id="{15A75145-EF18-46CE-8F38-A907ECAE19E3}"/>
              </a:ext>
            </a:extLst>
          </p:cNvPr>
          <p:cNvSpPr txBox="1"/>
          <p:nvPr/>
        </p:nvSpPr>
        <p:spPr>
          <a:xfrm>
            <a:off x="943451" y="5645619"/>
            <a:ext cx="2626601" cy="923330"/>
          </a:xfrm>
          <a:prstGeom prst="rect">
            <a:avLst/>
          </a:prstGeom>
          <a:solidFill>
            <a:schemeClr val="accent1"/>
          </a:solidFill>
        </p:spPr>
        <p:txBody>
          <a:bodyPr wrap="square" rtlCol="0">
            <a:spAutoFit/>
          </a:bodyPr>
          <a:lstStyle/>
          <a:p>
            <a:r>
              <a:rPr lang="en-GB" dirty="0"/>
              <a:t>You could use pictures from the internet in your report or you could draw your own!</a:t>
            </a:r>
          </a:p>
        </p:txBody>
      </p:sp>
      <p:pic>
        <p:nvPicPr>
          <p:cNvPr id="7" name="Picture 6">
            <a:extLst>
              <a:ext uri="{FF2B5EF4-FFF2-40B4-BE49-F238E27FC236}">
                <a16:creationId xmlns:a16="http://schemas.microsoft.com/office/drawing/2014/main" id="{9256EE82-AAD8-48D5-9302-2CF6ADF3C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063" y="4495385"/>
            <a:ext cx="1513259" cy="1319835"/>
          </a:xfrm>
          <a:prstGeom prst="rect">
            <a:avLst/>
          </a:prstGeom>
        </p:spPr>
      </p:pic>
      <p:pic>
        <p:nvPicPr>
          <p:cNvPr id="10" name="Picture 9">
            <a:extLst>
              <a:ext uri="{FF2B5EF4-FFF2-40B4-BE49-F238E27FC236}">
                <a16:creationId xmlns:a16="http://schemas.microsoft.com/office/drawing/2014/main" id="{DC41179C-DE10-4E44-9B6A-7CCB9A537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0040" y="4495385"/>
            <a:ext cx="2090516" cy="1302871"/>
          </a:xfrm>
          <a:prstGeom prst="rect">
            <a:avLst/>
          </a:prstGeom>
        </p:spPr>
      </p:pic>
      <p:sp>
        <p:nvSpPr>
          <p:cNvPr id="4" name="TextBox 3">
            <a:extLst>
              <a:ext uri="{FF2B5EF4-FFF2-40B4-BE49-F238E27FC236}">
                <a16:creationId xmlns:a16="http://schemas.microsoft.com/office/drawing/2014/main" id="{16908FF7-870E-4FDB-87A6-1F2D50185D2A}"/>
              </a:ext>
            </a:extLst>
          </p:cNvPr>
          <p:cNvSpPr txBox="1"/>
          <p:nvPr/>
        </p:nvSpPr>
        <p:spPr>
          <a:xfrm>
            <a:off x="4786604" y="5860749"/>
            <a:ext cx="5262465" cy="369332"/>
          </a:xfrm>
          <a:prstGeom prst="rect">
            <a:avLst/>
          </a:prstGeom>
          <a:noFill/>
        </p:spPr>
        <p:txBody>
          <a:bodyPr wrap="square" rtlCol="0">
            <a:spAutoFit/>
          </a:bodyPr>
          <a:lstStyle/>
          <a:p>
            <a:r>
              <a:rPr lang="en-GB" dirty="0"/>
              <a:t>A two-toed sloth                                      A three-toed sloth</a:t>
            </a:r>
          </a:p>
        </p:txBody>
      </p:sp>
    </p:spTree>
    <p:extLst>
      <p:ext uri="{BB962C8B-B14F-4D97-AF65-F5344CB8AC3E}">
        <p14:creationId xmlns:p14="http://schemas.microsoft.com/office/powerpoint/2010/main" val="93602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SOURCES">
      <a:majorFont>
        <a:latin typeface="Berlin Sans FB Demi"/>
        <a:ea typeface=""/>
        <a:cs typeface=""/>
      </a:majorFont>
      <a:minorFont>
        <a:latin typeface="Franklin Gothic Demi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1632</TotalTime>
  <Words>776</Words>
  <Application>Microsoft Office PowerPoint</Application>
  <PresentationFormat>Widescreen</PresentationFormat>
  <Paragraphs>85</Paragraphs>
  <Slides>11</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Berlin Sans FB Demi</vt:lpstr>
      <vt:lpstr>Calibri</vt:lpstr>
      <vt:lpstr>Franklin Gothic Demi Cond</vt:lpstr>
      <vt:lpstr>Irish Grover</vt:lpstr>
      <vt:lpstr>Office Theme</vt:lpstr>
      <vt:lpstr>PowerPoint Presentation</vt:lpstr>
      <vt:lpstr>Non-Chronological reports</vt:lpstr>
      <vt:lpstr>Over the next two days, we are going to  plan and write our own Non-Chronological reports.  You have the freedom to plan a report about  anything you want to teach others about.  You might choose: Your favourite animal Your favourite computer game Space and the planets A famous historical event A famous person  The list is endless.. But remember, you have to know facts about the topic or be able to do some research. You are the author and the author must be an expert! </vt:lpstr>
      <vt:lpstr>So what do we need in our report?</vt:lpstr>
      <vt:lpstr>So what do we need in our report?</vt:lpstr>
      <vt:lpstr>So what do we need in our report?</vt:lpstr>
      <vt:lpstr>So what do we need in our report?</vt:lpstr>
      <vt:lpstr>So what do we need in our report?</vt:lpstr>
      <vt:lpstr>So what do we need in our report?</vt:lpstr>
      <vt:lpstr>Other things to know…</vt:lpstr>
      <vt:lpstr>Great Job! You have planned a report all about a topic of your choice.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Hollywood</dc:creator>
  <cp:lastModifiedBy>Jay Lacey</cp:lastModifiedBy>
  <cp:revision>127</cp:revision>
  <dcterms:created xsi:type="dcterms:W3CDTF">2018-02-19T22:05:30Z</dcterms:created>
  <dcterms:modified xsi:type="dcterms:W3CDTF">2020-05-25T11:01:19Z</dcterms:modified>
</cp:coreProperties>
</file>