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26"/>
  </p:notesMasterIdLst>
  <p:sldIdLst>
    <p:sldId id="277" r:id="rId3"/>
    <p:sldId id="328" r:id="rId4"/>
    <p:sldId id="347" r:id="rId5"/>
    <p:sldId id="346" r:id="rId6"/>
    <p:sldId id="348" r:id="rId7"/>
    <p:sldId id="349" r:id="rId8"/>
    <p:sldId id="350" r:id="rId9"/>
    <p:sldId id="351" r:id="rId10"/>
    <p:sldId id="341" r:id="rId11"/>
    <p:sldId id="352" r:id="rId12"/>
    <p:sldId id="353" r:id="rId13"/>
    <p:sldId id="354" r:id="rId14"/>
    <p:sldId id="355" r:id="rId15"/>
    <p:sldId id="356" r:id="rId16"/>
    <p:sldId id="344" r:id="rId17"/>
    <p:sldId id="357" r:id="rId18"/>
    <p:sldId id="280" r:id="rId19"/>
    <p:sldId id="359" r:id="rId20"/>
    <p:sldId id="360" r:id="rId21"/>
    <p:sldId id="361" r:id="rId22"/>
    <p:sldId id="362" r:id="rId23"/>
    <p:sldId id="35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28"/>
            <p14:sldId id="347"/>
            <p14:sldId id="346"/>
            <p14:sldId id="348"/>
            <p14:sldId id="349"/>
            <p14:sldId id="350"/>
            <p14:sldId id="351"/>
            <p14:sldId id="341"/>
            <p14:sldId id="352"/>
            <p14:sldId id="353"/>
            <p14:sldId id="354"/>
            <p14:sldId id="355"/>
            <p14:sldId id="356"/>
            <p14:sldId id="344"/>
            <p14:sldId id="357"/>
            <p14:sldId id="280"/>
            <p14:sldId id="359"/>
            <p14:sldId id="360"/>
            <p14:sldId id="361"/>
            <p14:sldId id="362"/>
            <p14:sldId id="358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4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8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s7XtU8h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Wednesday  17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E733-14BC-4E8D-8AA9-56C92EFB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69" y="418525"/>
            <a:ext cx="8258175" cy="1634294"/>
          </a:xfrm>
        </p:spPr>
        <p:txBody>
          <a:bodyPr>
            <a:normAutofit/>
          </a:bodyPr>
          <a:lstStyle/>
          <a:p>
            <a:r>
              <a:rPr lang="en-GB" dirty="0"/>
              <a:t>Let's think about it like this....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B59E-8283-438A-92B5-0322DBB197D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5088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4D9D5-7712-4BBD-8870-8B2F3B8F07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15088"/>
            <a:ext cx="2057400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8A8E7-A883-4E31-BD69-3E3DFC66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55" y="2008021"/>
            <a:ext cx="1577201" cy="1634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83387-8973-425A-8576-5C64DD8ACB8A}"/>
              </a:ext>
            </a:extLst>
          </p:cNvPr>
          <p:cNvSpPr/>
          <p:nvPr/>
        </p:nvSpPr>
        <p:spPr>
          <a:xfrm>
            <a:off x="115412" y="4240044"/>
            <a:ext cx="302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The player hits the ball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8BF2B-D2AB-4C3A-BCFD-2A13718E0E1F}"/>
              </a:ext>
            </a:extLst>
          </p:cNvPr>
          <p:cNvSpPr/>
          <p:nvPr/>
        </p:nvSpPr>
        <p:spPr>
          <a:xfrm>
            <a:off x="5224594" y="4240044"/>
            <a:ext cx="3428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it whizzes through the air</a:t>
            </a:r>
            <a:r>
              <a:rPr lang="en-GB" sz="2800" dirty="0">
                <a:solidFill>
                  <a:srgbClr val="000000"/>
                </a:solidFill>
                <a:latin typeface="NTPreCursivefk"/>
              </a:rPr>
              <a:t>.</a:t>
            </a:r>
            <a:endParaRPr lang="en-GB" sz="28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ED8107-97B0-42A7-B127-6772BDFE0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10020"/>
              </p:ext>
            </p:extLst>
          </p:nvPr>
        </p:nvGraphicFramePr>
        <p:xfrm>
          <a:off x="1257300" y="5553298"/>
          <a:ext cx="7886700" cy="4267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315397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This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94182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715A93-D67F-4F81-8DA7-807975716A91}"/>
              </a:ext>
            </a:extLst>
          </p:cNvPr>
          <p:cNvCxnSpPr>
            <a:cxnSpLocks/>
          </p:cNvCxnSpPr>
          <p:nvPr/>
        </p:nvCxnSpPr>
        <p:spPr>
          <a:xfrm flipH="1">
            <a:off x="1626466" y="4701709"/>
            <a:ext cx="539685" cy="85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B39E6-DD20-42C5-A41D-118B0D35E518}"/>
              </a:ext>
            </a:extLst>
          </p:cNvPr>
          <p:cNvCxnSpPr>
            <a:cxnSpLocks/>
          </p:cNvCxnSpPr>
          <p:nvPr/>
        </p:nvCxnSpPr>
        <p:spPr>
          <a:xfrm>
            <a:off x="6006481" y="4693913"/>
            <a:ext cx="571872" cy="92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955EC3-7354-49A2-8730-F4F08F466A23}"/>
              </a:ext>
            </a:extLst>
          </p:cNvPr>
          <p:cNvSpPr txBox="1"/>
          <p:nvPr/>
        </p:nvSpPr>
        <p:spPr>
          <a:xfrm>
            <a:off x="3287000" y="4321099"/>
            <a:ext cx="1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1E648-6C11-4FBD-99B9-6AA249A02750}"/>
              </a:ext>
            </a:extLst>
          </p:cNvPr>
          <p:cNvSpPr txBox="1"/>
          <p:nvPr/>
        </p:nvSpPr>
        <p:spPr>
          <a:xfrm>
            <a:off x="6292417" y="1572951"/>
            <a:ext cx="215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causal conjunction would go here.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54668A-CB70-438C-BD00-2499E54BDECE}"/>
              </a:ext>
            </a:extLst>
          </p:cNvPr>
          <p:cNvCxnSpPr>
            <a:endCxn id="19" idx="0"/>
          </p:cNvCxnSpPr>
          <p:nvPr/>
        </p:nvCxnSpPr>
        <p:spPr>
          <a:xfrm flipH="1">
            <a:off x="4236911" y="2650548"/>
            <a:ext cx="2181644" cy="167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BA2596B-80C9-441B-92DD-581066B34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46959"/>
              </p:ext>
            </p:extLst>
          </p:nvPr>
        </p:nvGraphicFramePr>
        <p:xfrm>
          <a:off x="3782255" y="5515739"/>
          <a:ext cx="7886700" cy="7620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315397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made</a:t>
                      </a:r>
                    </a:p>
                    <a:p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(caused)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9418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74AEF96-E813-4FE6-A214-A67880EE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67597"/>
              </p:ext>
            </p:extLst>
          </p:nvPr>
        </p:nvGraphicFramePr>
        <p:xfrm>
          <a:off x="5866151" y="5515239"/>
          <a:ext cx="7886700" cy="4267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315397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this happen.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94182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8F8879E-C2D2-45DC-8B7E-46C6642C8E7F}"/>
              </a:ext>
            </a:extLst>
          </p:cNvPr>
          <p:cNvSpPr txBox="1"/>
          <p:nvPr/>
        </p:nvSpPr>
        <p:spPr>
          <a:xfrm>
            <a:off x="3654293" y="4271742"/>
            <a:ext cx="135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 that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D97C23-E74C-4F8F-83D6-32C1F972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62" y="4727990"/>
            <a:ext cx="1221097" cy="5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A7B02-87B5-4D01-BCE7-7C388940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93" y="622103"/>
            <a:ext cx="8258175" cy="1634294"/>
          </a:xfrm>
        </p:spPr>
        <p:txBody>
          <a:bodyPr/>
          <a:lstStyle/>
          <a:p>
            <a:r>
              <a:rPr lang="en-GB" dirty="0"/>
              <a:t>Examples of causal conjunctions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0096DD-0CD0-417C-93EC-DDECEA2D9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81014"/>
              </p:ext>
            </p:extLst>
          </p:nvPr>
        </p:nvGraphicFramePr>
        <p:xfrm>
          <a:off x="829818" y="3206635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930667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now that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785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62DE73-3068-4BAB-810E-423FFF820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75290"/>
              </p:ext>
            </p:extLst>
          </p:nvPr>
        </p:nvGraphicFramePr>
        <p:xfrm>
          <a:off x="1479042" y="4493118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053970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consequently   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26253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508C67-9252-47A1-8344-4BC00930B3A8}"/>
              </a:ext>
            </a:extLst>
          </p:cNvPr>
          <p:cNvSpPr/>
          <p:nvPr/>
        </p:nvSpPr>
        <p:spPr>
          <a:xfrm>
            <a:off x="4572000" y="4493118"/>
            <a:ext cx="18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100" dirty="0">
                <a:solidFill>
                  <a:srgbClr val="000096"/>
                </a:solidFill>
                <a:latin typeface="NTPreCursivefk"/>
              </a:rPr>
              <a:t>as a result</a:t>
            </a:r>
            <a:endParaRPr lang="en-GB" sz="31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32EFC24-4C3D-48F0-B548-010E12984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59376"/>
              </p:ext>
            </p:extLst>
          </p:nvPr>
        </p:nvGraphicFramePr>
        <p:xfrm>
          <a:off x="3985241" y="3227530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939989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therefore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0656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0DAF06-703E-4218-A261-21748B047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01253"/>
              </p:ext>
            </p:extLst>
          </p:nvPr>
        </p:nvGraphicFramePr>
        <p:xfrm>
          <a:off x="6524810" y="3212273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831079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so that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900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76EF40C-4F96-4EA2-A0B7-A570D2D7401D}"/>
              </a:ext>
            </a:extLst>
          </p:cNvPr>
          <p:cNvSpPr/>
          <p:nvPr/>
        </p:nvSpPr>
        <p:spPr>
          <a:xfrm>
            <a:off x="3047612" y="5651122"/>
            <a:ext cx="1935082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100" dirty="0">
                <a:solidFill>
                  <a:srgbClr val="000096"/>
                </a:solidFill>
                <a:latin typeface="NTPreCursivefk"/>
              </a:rPr>
              <a:t>this causes</a:t>
            </a:r>
            <a:endParaRPr lang="en-GB" sz="3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2252F5-E842-4E28-8E49-76318A7D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46" y="5277221"/>
            <a:ext cx="2308232" cy="10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D68D85-90F7-45A9-8CA0-F74E6878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290857"/>
            <a:ext cx="8258175" cy="1135696"/>
          </a:xfrm>
        </p:spPr>
        <p:txBody>
          <a:bodyPr/>
          <a:lstStyle/>
          <a:p>
            <a:r>
              <a:rPr lang="en-GB" sz="3600" dirty="0"/>
              <a:t>Let's read some of the teacher pleaser and spot some causal conjunctions.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29F9B-A812-43C5-B783-8E598013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1" y="1699144"/>
            <a:ext cx="8258175" cy="4867999"/>
          </a:xfrm>
        </p:spPr>
        <p:txBody>
          <a:bodyPr/>
          <a:lstStyle/>
          <a:p>
            <a:r>
              <a:rPr lang="en-GB" dirty="0"/>
              <a:t>To start the machine running, you have to wind up the handle this causes a large wheel to begin to turn. As the wheel spins, a hot cup of tea is made. Your teacher receives a lovely cup of tea therefore, she will feel in a good mood instantly.</a:t>
            </a:r>
          </a:p>
          <a:p>
            <a:endParaRPr lang="en-GB" dirty="0"/>
          </a:p>
          <a:p>
            <a:r>
              <a:rPr lang="en-GB" dirty="0"/>
              <a:t>Finally, there is an in-built calendar which alerts you to your teacher's birthday so that you can remember to buy a present.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A85B2C-B081-4454-86E3-9B012C008584}"/>
              </a:ext>
            </a:extLst>
          </p:cNvPr>
          <p:cNvSpPr/>
          <p:nvPr/>
        </p:nvSpPr>
        <p:spPr>
          <a:xfrm>
            <a:off x="3391270" y="2175029"/>
            <a:ext cx="2006353" cy="4882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A0AFB7-0F91-4AD5-9B50-3A8A5ABFDA54}"/>
              </a:ext>
            </a:extLst>
          </p:cNvPr>
          <p:cNvSpPr/>
          <p:nvPr/>
        </p:nvSpPr>
        <p:spPr>
          <a:xfrm>
            <a:off x="1697114" y="3554028"/>
            <a:ext cx="2006353" cy="4882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AB71F-D9BC-4056-A450-00C53C4218AB}"/>
              </a:ext>
            </a:extLst>
          </p:cNvPr>
          <p:cNvSpPr/>
          <p:nvPr/>
        </p:nvSpPr>
        <p:spPr>
          <a:xfrm>
            <a:off x="6890552" y="5576656"/>
            <a:ext cx="2006353" cy="4882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22BD4-8DE7-476C-A7DA-ECD0F2BD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25" y="195975"/>
            <a:ext cx="8258175" cy="1634294"/>
          </a:xfrm>
        </p:spPr>
        <p:txBody>
          <a:bodyPr/>
          <a:lstStyle/>
          <a:p>
            <a:r>
              <a:rPr lang="en-GB" sz="3600" dirty="0"/>
              <a:t>Help me to add causal conjunctions to these sentences for the teacher pleaser machine.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B1A9-B7B7-40D1-84DF-73F33E9D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16" y="2212009"/>
            <a:ext cx="8258175" cy="3039807"/>
          </a:xfrm>
        </p:spPr>
        <p:txBody>
          <a:bodyPr/>
          <a:lstStyle/>
          <a:p>
            <a:r>
              <a:rPr lang="en-GB" dirty="0"/>
              <a:t>Press the green button______________ a pen will pop out and mark all the books in the classroom.</a:t>
            </a:r>
          </a:p>
          <a:p>
            <a:endParaRPr lang="en-GB" dirty="0"/>
          </a:p>
          <a:p>
            <a:r>
              <a:rPr lang="en-GB" dirty="0"/>
              <a:t>The books are all marked _________your tired teacher can have a nap.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1BB1B-0747-4054-8035-46D4E3A65007}"/>
              </a:ext>
            </a:extLst>
          </p:cNvPr>
          <p:cNvSpPr txBox="1"/>
          <p:nvPr/>
        </p:nvSpPr>
        <p:spPr>
          <a:xfrm>
            <a:off x="497150" y="6090082"/>
            <a:ext cx="774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              so that          consequently         as a result        this causes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23F1B-0AF0-4A16-9AB4-98AB4E6E2F5D}"/>
              </a:ext>
            </a:extLst>
          </p:cNvPr>
          <p:cNvSpPr txBox="1"/>
          <p:nvPr/>
        </p:nvSpPr>
        <p:spPr>
          <a:xfrm>
            <a:off x="1997476" y="1748717"/>
            <a:ext cx="54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 chose these, but you could use any that make sense.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D5B70-7AC7-4FBF-A38A-D6422A80D09B}"/>
              </a:ext>
            </a:extLst>
          </p:cNvPr>
          <p:cNvSpPr txBox="1"/>
          <p:nvPr/>
        </p:nvSpPr>
        <p:spPr>
          <a:xfrm>
            <a:off x="4972975" y="2315123"/>
            <a:ext cx="54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consequently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71BA4-3039-4718-89D0-DBF46E89FC15}"/>
              </a:ext>
            </a:extLst>
          </p:cNvPr>
          <p:cNvSpPr txBox="1"/>
          <p:nvPr/>
        </p:nvSpPr>
        <p:spPr>
          <a:xfrm>
            <a:off x="4832412" y="4322956"/>
            <a:ext cx="54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as a result</a:t>
            </a:r>
          </a:p>
        </p:txBody>
      </p:sp>
    </p:spTree>
    <p:extLst>
      <p:ext uri="{BB962C8B-B14F-4D97-AF65-F5344CB8AC3E}">
        <p14:creationId xmlns:p14="http://schemas.microsoft.com/office/powerpoint/2010/main" val="6651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22BD4-8DE7-476C-A7DA-ECD0F2BD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25" y="195975"/>
            <a:ext cx="8258175" cy="1634294"/>
          </a:xfrm>
        </p:spPr>
        <p:txBody>
          <a:bodyPr/>
          <a:lstStyle/>
          <a:p>
            <a:r>
              <a:rPr lang="en-GB" sz="3600" dirty="0"/>
              <a:t>Help me to finish these sentences to make our own sentences for ‘The Teacher Pleaser’ that use causal conjunctions.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B1A9-B7B7-40D1-84DF-73F33E9D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16" y="2212009"/>
            <a:ext cx="8258175" cy="2228302"/>
          </a:xfrm>
        </p:spPr>
        <p:txBody>
          <a:bodyPr/>
          <a:lstStyle/>
          <a:p>
            <a:r>
              <a:rPr lang="en-GB" dirty="0"/>
              <a:t>Pull the purple lever…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Turn the blue dial….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1BB1B-0747-4054-8035-46D4E3A65007}"/>
              </a:ext>
            </a:extLst>
          </p:cNvPr>
          <p:cNvSpPr txBox="1"/>
          <p:nvPr/>
        </p:nvSpPr>
        <p:spPr>
          <a:xfrm>
            <a:off x="497150" y="6090082"/>
            <a:ext cx="774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              so that          consequently         as a result        this causes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23F1B-0AF0-4A16-9AB4-98AB4E6E2F5D}"/>
              </a:ext>
            </a:extLst>
          </p:cNvPr>
          <p:cNvSpPr txBox="1"/>
          <p:nvPr/>
        </p:nvSpPr>
        <p:spPr>
          <a:xfrm>
            <a:off x="1997476" y="1748717"/>
            <a:ext cx="54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 chose these, but you could use any that make sense.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8FD27-D62E-487D-BDA1-5671ED26F912}"/>
              </a:ext>
            </a:extLst>
          </p:cNvPr>
          <p:cNvSpPr txBox="1"/>
          <p:nvPr/>
        </p:nvSpPr>
        <p:spPr>
          <a:xfrm>
            <a:off x="1699588" y="2844490"/>
            <a:ext cx="549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Pull the purple lever to start the compliment giver. The machine will say nice things to your teachers this causes them to be instantly happier.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CF2D9-79B6-4371-BB3C-566D81DAE90A}"/>
              </a:ext>
            </a:extLst>
          </p:cNvPr>
          <p:cNvSpPr txBox="1"/>
          <p:nvPr/>
        </p:nvSpPr>
        <p:spPr>
          <a:xfrm>
            <a:off x="1752854" y="4498885"/>
            <a:ext cx="549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Turn the blue dial, as a result the machine will begin to vacuum the whole classroom leaving it clean and tidy.</a:t>
            </a:r>
          </a:p>
        </p:txBody>
      </p:sp>
    </p:spTree>
    <p:extLst>
      <p:ext uri="{BB962C8B-B14F-4D97-AF65-F5344CB8AC3E}">
        <p14:creationId xmlns:p14="http://schemas.microsoft.com/office/powerpoint/2010/main" val="21767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637C-675B-4F1A-9AEB-6E16671D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explanations need?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D887B-31D2-4458-B621-66D1CE35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61BB-E822-4195-83BF-38EECE28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2406-E656-4387-91E2-A26B088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8DCB2-4679-408F-A25A-B677ADBA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688" y="3932706"/>
            <a:ext cx="1799638" cy="1217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6ECB0-60BD-4C82-9F29-4EB7345D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47" y="5388625"/>
            <a:ext cx="1331116" cy="1164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716F17-9D15-4078-B877-808676A5E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553" y="5089007"/>
            <a:ext cx="1487506" cy="18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8C77-BBAE-49FB-A371-D73E74C2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Complete your two tasks using causal conjunctions to make sentences about ‘The Teacher Pleaser’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BC10-46FC-4BF7-B071-82895628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790D-ED7D-4FA3-92B7-19757587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6E3FF-532A-4815-BA9D-C43309D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12FC-D20A-49F4-8150-B18E72FA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14" y="507684"/>
            <a:ext cx="8191500" cy="1605156"/>
          </a:xfrm>
        </p:spPr>
        <p:txBody>
          <a:bodyPr>
            <a:normAutofit fontScale="90000"/>
          </a:bodyPr>
          <a:lstStyle/>
          <a:p>
            <a:r>
              <a:rPr lang="en-US" dirty="0"/>
              <a:t>Time for our reading session</a:t>
            </a:r>
            <a:br>
              <a:rPr lang="en-US" dirty="0"/>
            </a:br>
            <a:r>
              <a:rPr lang="en-US" dirty="0"/>
              <a:t>Chapter 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6250" y="2223647"/>
            <a:ext cx="8191500" cy="835006"/>
          </a:xfrm>
        </p:spPr>
        <p:txBody>
          <a:bodyPr/>
          <a:lstStyle/>
          <a:p>
            <a:r>
              <a:rPr lang="en-US" dirty="0"/>
              <a:t>The Pig, The Bullocks, The Nanny Goat, The Sheep, The Pony and The Nanny Goat.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6504" y="4610356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If you would prefer to listen, this chapter is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/>
              </a:rPr>
              <a:t>avaible</a:t>
            </a: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17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934268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https://www.youtube.com/watch?v=Xls7XtU8hq0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9F46-9D6C-438F-AE58-434A59C6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5264-2FA4-4AE9-A06C-CF3A56D3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7210-A162-456F-80F2-8B0BD69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699B4-F4CC-4F4D-9B59-4FC40DB3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974" y="358875"/>
            <a:ext cx="5572741" cy="5694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DB91E-AD04-4BAD-B48A-5BA70A09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77" y="79632"/>
            <a:ext cx="4324102" cy="65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C97F-82D5-4885-B42B-67CD242B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01472-C963-4C6E-885A-45BFF71A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E51A8-1E9E-4172-96A4-AC14E8C7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9F8D6-3CA6-47FE-A2F2-F2163C05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329C0-D6CE-4D3E-9055-F089A0E71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63" y="333756"/>
            <a:ext cx="4813638" cy="6190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F9702-85C7-426B-A90E-8D7CD6A3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92" y="365126"/>
            <a:ext cx="4456924" cy="65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E031-EF92-43E8-ABF7-ABD55B0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0" y="213064"/>
            <a:ext cx="8706219" cy="21217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are going to read some more of ‘George’s Marvellous Medicine’ later in the session.</a:t>
            </a:r>
          </a:p>
          <a:p>
            <a:endParaRPr lang="en-GB" dirty="0"/>
          </a:p>
          <a:p>
            <a:r>
              <a:rPr lang="en-GB" dirty="0"/>
              <a:t>First, we are going to look a little deeper at </a:t>
            </a:r>
          </a:p>
          <a:p>
            <a:endParaRPr lang="en-GB" dirty="0"/>
          </a:p>
          <a:p>
            <a:r>
              <a:rPr lang="en-GB" sz="6200" dirty="0"/>
              <a:t>Causal conjunctions.</a:t>
            </a:r>
          </a:p>
        </p:txBody>
      </p:sp>
    </p:spTree>
    <p:extLst>
      <p:ext uri="{BB962C8B-B14F-4D97-AF65-F5344CB8AC3E}">
        <p14:creationId xmlns:p14="http://schemas.microsoft.com/office/powerpoint/2010/main" val="298646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DDDF-759F-469F-AF36-4A026735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751A5-D975-48CC-A6D9-5B4E5425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D6234-6A17-4AF3-99AE-6716EC6D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85F5-0BCA-4C3E-AB46-A8CEB8A0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49610-FA30-474B-BD08-BAF36C91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027" y="0"/>
            <a:ext cx="4609632" cy="6779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484E2-A2A1-4C4A-ACF9-D91BBAA8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05" y="0"/>
            <a:ext cx="4609632" cy="67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EDE3-F3E7-4D1C-AF75-F3393A90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0B236-9FC3-4008-ACED-A5383038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A5507-7632-43FF-96A7-B4EE2DF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6466-33EF-487E-9BF6-7155B8BA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D563-3057-4BE7-8600-D923E616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3464-D849-418D-9EA0-31E2E2865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B0F1-23A5-410E-A409-7655216C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83FF8-D282-485F-81ED-086B3764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3345-0732-4A7A-8DB4-8B001003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tomorrow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9A81-5300-4208-AB92-2AF7309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8" y="1078035"/>
            <a:ext cx="8191500" cy="1605156"/>
          </a:xfrm>
        </p:spPr>
        <p:txBody>
          <a:bodyPr>
            <a:normAutofit fontScale="90000"/>
          </a:bodyPr>
          <a:lstStyle/>
          <a:p>
            <a:r>
              <a:rPr lang="en-GB" dirty="0"/>
              <a:t>Before we start, let’s read a new example of an explanation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57E56-8E0C-4160-8953-87C3D778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95FFD-E061-45C9-B27D-0553D764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537" y="2394063"/>
            <a:ext cx="8191500" cy="835006"/>
          </a:xfrm>
        </p:spPr>
        <p:txBody>
          <a:bodyPr/>
          <a:lstStyle/>
          <a:p>
            <a:r>
              <a:rPr lang="en-GB" dirty="0"/>
              <a:t>What do you think this machine might be for?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DB77D-D789-4381-B294-64D2A6A3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65EB-7112-416F-88FA-C396B39F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4B2D3E-D8C7-4C3A-8B95-12F0B738D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16377"/>
              </p:ext>
            </p:extLst>
          </p:nvPr>
        </p:nvGraphicFramePr>
        <p:xfrm>
          <a:off x="476250" y="-1873495"/>
          <a:ext cx="7886700" cy="41452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725019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  <a:p>
                      <a:pPr algn="ctr"/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  <a:p>
                      <a:pPr algn="ctr"/>
                      <a:br>
                        <a:rPr lang="en-GB" sz="3400" u="sng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</a:br>
                      <a:endParaRPr lang="en-GB" sz="3400" u="sng" dirty="0">
                        <a:solidFill>
                          <a:srgbClr val="000000"/>
                        </a:solidFill>
                        <a:effectLst/>
                        <a:latin typeface="NTPreCursivefk"/>
                      </a:endParaRPr>
                    </a:p>
                    <a:p>
                      <a:pPr algn="ctr"/>
                      <a:r>
                        <a:rPr lang="en-GB" sz="7200" u="sng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The Teacher Pleaser!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487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AE805E-51B7-4059-98EB-895F549E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15" y="3792143"/>
            <a:ext cx="2892743" cy="2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0E7400-EB45-4C9C-ADA5-991F00DE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A0C3-DB40-46B4-A6FD-451C6E09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0FD3-964B-4EA9-A44C-8DF3E89A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213C-6B24-4F61-B4DF-24B131E0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DC297-71B1-4C64-ADAA-44A73FC9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376" cy="677953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2CBD81-D95C-4B4D-B4E1-B92235C0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43191"/>
              </p:ext>
            </p:extLst>
          </p:nvPr>
        </p:nvGraphicFramePr>
        <p:xfrm>
          <a:off x="57149" y="181928"/>
          <a:ext cx="6210486" cy="3955065"/>
        </p:xfrm>
        <a:graphic>
          <a:graphicData uri="http://schemas.openxmlformats.org/drawingml/2006/table">
            <a:tbl>
              <a:tblPr/>
              <a:tblGrid>
                <a:gridCol w="6210486">
                  <a:extLst>
                    <a:ext uri="{9D8B030D-6E8A-4147-A177-3AD203B41FA5}">
                      <a16:colId xmlns:a16="http://schemas.microsoft.com/office/drawing/2014/main" val="29275503"/>
                    </a:ext>
                  </a:extLst>
                </a:gridCol>
              </a:tblGrid>
              <a:tr h="3955065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rgbClr val="FFFFFF"/>
                          </a:solidFill>
                          <a:effectLst/>
                          <a:latin typeface="Lucida Handwriting" panose="03010101010101010101" pitchFamily="66" charset="0"/>
                        </a:rPr>
                        <a:t>The ‘Teacher Pleaser’ machine</a:t>
                      </a:r>
                      <a:r>
                        <a:rPr lang="en-GB" sz="3000" dirty="0">
                          <a:effectLst/>
                          <a:latin typeface="MS Shell Dlg 2" panose="020B0604030504040204" pitchFamily="34" charset="0"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800" dirty="0">
                          <a:effectLst/>
                          <a:latin typeface="Lucida Handwriting" panose="03010101010101010101" pitchFamily="66" charset="0"/>
                        </a:rPr>
                        <a:t>Do you suffer from a grumpy teacher? If so, then use the 'Teacher-Pleaser' machine and soon your teacher will become the jolliest person in school. How does the machine work?</a:t>
                      </a:r>
                    </a:p>
                    <a:p>
                      <a:endParaRPr lang="en-GB" dirty="0">
                        <a:effectLst/>
                      </a:endParaRPr>
                    </a:p>
                    <a:p>
                      <a:r>
                        <a:rPr lang="en-GB" sz="1800" dirty="0">
                          <a:effectLst/>
                          <a:latin typeface="Lucida Handwriting" panose="03010101010101010101" pitchFamily="66" charset="0"/>
                        </a:rPr>
                        <a:t>To start the machine running, you have to wind up the handle this causes a large wheel to begin to turn .As the wheel spins, a hot cup of tea is made. Your teacher receives a lovely cup of tea therefore, she will feel in a good mood instantly.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7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0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7DB2-B145-4584-90B8-D7DA54EE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F248B-C373-4B87-9E0C-3C9F6673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050C-8A07-41D1-BF38-D7261C7E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4373-FC03-4282-A316-F974EE30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75F7D-A165-4C40-B295-FA01BA36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564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3B52AE-1AFA-4C36-B244-C4515306D7CC}"/>
              </a:ext>
            </a:extLst>
          </p:cNvPr>
          <p:cNvSpPr/>
          <p:nvPr/>
        </p:nvSpPr>
        <p:spPr>
          <a:xfrm>
            <a:off x="448322" y="174564"/>
            <a:ext cx="5666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Handwriting" panose="03010101010101010101" pitchFamily="66" charset="0"/>
              </a:rPr>
              <a:t>You can also turn on one of the best features of the 'Teacher-Pleaser'. Press the red button on the top of the machine so that, the pencil sharpener is switched on.</a:t>
            </a:r>
            <a:endParaRPr lang="en-GB" dirty="0"/>
          </a:p>
          <a:p>
            <a:r>
              <a:rPr lang="en-GB" dirty="0">
                <a:latin typeface="Lucida Handwriting" panose="03010101010101010101" pitchFamily="66" charset="0"/>
              </a:rPr>
              <a:t>The pencil sharpener is extremely fast consequently, in 30 seconds you can sharpen every pencil!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11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AE46-4B6A-4F17-B543-43930745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D87DF-963D-48CB-9F98-52DE6612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6E1BA-9269-4862-87A7-D19259EE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037C6-F8FC-496D-89C5-68DEDB2C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C3559-593E-43EE-B535-31210378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AEED3E-B6B5-4406-B66B-A3EE9F5589F4}"/>
              </a:ext>
            </a:extLst>
          </p:cNvPr>
          <p:cNvSpPr/>
          <p:nvPr/>
        </p:nvSpPr>
        <p:spPr>
          <a:xfrm>
            <a:off x="154928" y="197320"/>
            <a:ext cx="65170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Handwriting" panose="03010101010101010101" pitchFamily="66" charset="0"/>
              </a:rPr>
              <a:t>The 'Teacher-Pleaser' also writes notes saying, “You are the best teacher in the world” because these make a teacher smile.</a:t>
            </a:r>
          </a:p>
          <a:p>
            <a:endParaRPr lang="en-GB" sz="1600" dirty="0"/>
          </a:p>
          <a:p>
            <a:r>
              <a:rPr lang="en-GB" sz="1600" dirty="0">
                <a:latin typeface="Lucida Handwriting" panose="03010101010101010101" pitchFamily="66" charset="0"/>
              </a:rPr>
              <a:t>Finally, there is an in-built calendar which alerts you to your teacher's birthday so that you can remember to buy a present. </a:t>
            </a:r>
          </a:p>
          <a:p>
            <a:endParaRPr lang="en-GB" sz="1600" dirty="0"/>
          </a:p>
          <a:p>
            <a:r>
              <a:rPr lang="en-GB" sz="1600" dirty="0">
                <a:latin typeface="Lucida Handwriting" panose="03010101010101010101" pitchFamily="66" charset="0"/>
              </a:rPr>
              <a:t>Use the machine with care. Make sure the water tank is always filled otherwise the tea function will boil over causing the machine to explode.</a:t>
            </a:r>
            <a:r>
              <a:rPr lang="en-GB" dirty="0">
                <a:latin typeface="Arial" panose="020B0604020202020204" pitchFamily="34" charset="0"/>
              </a:rPr>
              <a:t> </a:t>
            </a:r>
          </a:p>
          <a:p>
            <a:endParaRPr lang="en-GB" sz="1600" dirty="0"/>
          </a:p>
          <a:p>
            <a:r>
              <a:rPr lang="en-GB" sz="1600" dirty="0">
                <a:latin typeface="Lucida Handwriting" panose="03010101010101010101" pitchFamily="66" charset="0"/>
              </a:rPr>
              <a:t>Use one of these amazing machines because it will keep your teacher happy therefore your school life will be a breeze! What an amazing invention it is!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572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7E63-F12A-456F-BF13-55354BFC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17" y="702477"/>
            <a:ext cx="651701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Explanation texts contain 3 types of conjunctions.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Two we already know all about.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06FE-EBF8-44D8-8BFC-A7CD220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ABAAE-1E64-4B63-B46F-40E9BBC9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1" y="4281074"/>
            <a:ext cx="2133333" cy="2133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F146B-4C3F-4E47-9548-D6A4506C591C}"/>
              </a:ext>
            </a:extLst>
          </p:cNvPr>
          <p:cNvSpPr txBox="1"/>
          <p:nvPr/>
        </p:nvSpPr>
        <p:spPr>
          <a:xfrm>
            <a:off x="2805344" y="4864963"/>
            <a:ext cx="450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conjunctions – First, Next, After that, Soon, Finally.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C2574-7073-4020-AF59-4DFA16EC23AA}"/>
              </a:ext>
            </a:extLst>
          </p:cNvPr>
          <p:cNvSpPr txBox="1"/>
          <p:nvPr/>
        </p:nvSpPr>
        <p:spPr>
          <a:xfrm>
            <a:off x="2805344" y="2800170"/>
            <a:ext cx="450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Subordinating and co-ordinating conjunctions. That join sentences to make the longer.</a:t>
            </a:r>
          </a:p>
          <a:p>
            <a:endParaRPr lang="en-GB" dirty="0"/>
          </a:p>
          <a:p>
            <a:r>
              <a:rPr lang="en-GB" dirty="0"/>
              <a:t>and    because    but    or    so    and     when</a:t>
            </a:r>
          </a:p>
        </p:txBody>
      </p:sp>
    </p:spTree>
    <p:extLst>
      <p:ext uri="{BB962C8B-B14F-4D97-AF65-F5344CB8AC3E}">
        <p14:creationId xmlns:p14="http://schemas.microsoft.com/office/powerpoint/2010/main" val="293705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114F-D36C-464B-8E9F-E0CCD59D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/>
              <a:t>Causal conjunctions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5FE9-8831-49FE-B158-0822633A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2DC37-CC0F-4D0B-959E-24E170F1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C814-278C-4603-AC90-9DA56D75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8AA40-5F30-4418-8DDA-258D5BE5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4923624"/>
            <a:ext cx="2308232" cy="10047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14B1D85-8C30-49A0-99A2-D055064E4363}"/>
              </a:ext>
            </a:extLst>
          </p:cNvPr>
          <p:cNvSpPr/>
          <p:nvPr/>
        </p:nvSpPr>
        <p:spPr>
          <a:xfrm>
            <a:off x="2058232" y="1575279"/>
            <a:ext cx="50275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Our new type of conjunction is slightly trickier.</a:t>
            </a:r>
            <a:endParaRPr lang="en-GB" dirty="0"/>
          </a:p>
          <a:p>
            <a:br>
              <a:rPr lang="en-GB" dirty="0">
                <a:solidFill>
                  <a:srgbClr val="000000"/>
                </a:solidFill>
                <a:latin typeface="NTPreCursivefk"/>
              </a:rPr>
            </a:br>
            <a:endParaRPr lang="en-GB" dirty="0">
              <a:solidFill>
                <a:srgbClr val="000000"/>
              </a:solidFill>
              <a:latin typeface="NTPreCursivefk"/>
            </a:endParaRPr>
          </a:p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This conjunction joins to short phrases. </a:t>
            </a:r>
            <a:endParaRPr lang="en-GB" dirty="0"/>
          </a:p>
          <a:p>
            <a:br>
              <a:rPr lang="en-GB" dirty="0">
                <a:solidFill>
                  <a:srgbClr val="000000"/>
                </a:solidFill>
                <a:latin typeface="NTPreCursivefk"/>
              </a:rPr>
            </a:br>
            <a:endParaRPr lang="en-GB" dirty="0">
              <a:solidFill>
                <a:srgbClr val="000000"/>
              </a:solidFill>
              <a:latin typeface="NTPreCursivefk"/>
            </a:endParaRPr>
          </a:p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One phrase needs to have caused the other.</a:t>
            </a:r>
            <a:endParaRPr lang="en-GB" dirty="0"/>
          </a:p>
          <a:p>
            <a:br>
              <a:rPr lang="en-GB" dirty="0">
                <a:solidFill>
                  <a:srgbClr val="000000"/>
                </a:solidFill>
                <a:latin typeface="NTPreCursivefk"/>
              </a:rPr>
            </a:br>
            <a:endParaRPr lang="en-GB" dirty="0">
              <a:solidFill>
                <a:srgbClr val="000000"/>
              </a:solidFill>
              <a:latin typeface="NTPreCursivefk"/>
            </a:endParaRPr>
          </a:p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I like to think of it as a chain reaction!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1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954</Words>
  <Application>Microsoft Office PowerPoint</Application>
  <PresentationFormat>On-screen Show (4:3)</PresentationFormat>
  <Paragraphs>135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Lucida Handwriting</vt:lpstr>
      <vt:lpstr>MS Shell Dlg 2</vt:lpstr>
      <vt:lpstr>NTPreCursivefk</vt:lpstr>
      <vt:lpstr>Office Theme</vt:lpstr>
      <vt:lpstr>1_Blank</vt:lpstr>
      <vt:lpstr>Wednesday  17th June 2020</vt:lpstr>
      <vt:lpstr>PowerPoint Presentation</vt:lpstr>
      <vt:lpstr>Before we start, let’s read a new example of an explanation text.</vt:lpstr>
      <vt:lpstr>PowerPoint Presentation</vt:lpstr>
      <vt:lpstr>PowerPoint Presentation</vt:lpstr>
      <vt:lpstr>PowerPoint Presentation</vt:lpstr>
      <vt:lpstr>PowerPoint Presentation</vt:lpstr>
      <vt:lpstr>Explanation texts contain 3 types of conjunctions.   Two we already know all about.</vt:lpstr>
      <vt:lpstr>Causal conjunctions</vt:lpstr>
      <vt:lpstr>Let's think about it like this....</vt:lpstr>
      <vt:lpstr>Examples of causal conjunctions</vt:lpstr>
      <vt:lpstr>Let's read some of the teacher pleaser and spot some causal conjunctions.</vt:lpstr>
      <vt:lpstr>Help me to add causal conjunctions to these sentences for the teacher pleaser machine.</vt:lpstr>
      <vt:lpstr>Help me to finish these sentences to make our own sentences for ‘The Teacher Pleaser’ that use causal conjunctions.</vt:lpstr>
      <vt:lpstr>What do explanations need?</vt:lpstr>
      <vt:lpstr>Complete your two tasks using causal conjunctions to make sentences about ‘The Teacher Pleaser’</vt:lpstr>
      <vt:lpstr>Time for our reading session Chapter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tomorrow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44</cp:revision>
  <dcterms:created xsi:type="dcterms:W3CDTF">2016-12-22T17:25:20Z</dcterms:created>
  <dcterms:modified xsi:type="dcterms:W3CDTF">2020-06-09T14:54:39Z</dcterms:modified>
  <cp:category>Templates</cp:category>
</cp:coreProperties>
</file>