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0" r:id="rId2"/>
  </p:sldMasterIdLst>
  <p:notesMasterIdLst>
    <p:notesMasterId r:id="rId12"/>
  </p:notesMasterIdLst>
  <p:handoutMasterIdLst>
    <p:handoutMasterId r:id="rId13"/>
  </p:handoutMasterIdLst>
  <p:sldIdLst>
    <p:sldId id="277" r:id="rId3"/>
    <p:sldId id="305" r:id="rId4"/>
    <p:sldId id="308" r:id="rId5"/>
    <p:sldId id="287" r:id="rId6"/>
    <p:sldId id="301" r:id="rId7"/>
    <p:sldId id="306" r:id="rId8"/>
    <p:sldId id="309" r:id="rId9"/>
    <p:sldId id="307" r:id="rId10"/>
    <p:sldId id="303"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NCILS - Showeet.com" id="{15BA8034-F55E-4277-859C-36F5DF4BB9EE}">
          <p14:sldIdLst>
            <p14:sldId id="277"/>
            <p14:sldId id="305"/>
            <p14:sldId id="308"/>
            <p14:sldId id="287"/>
            <p14:sldId id="301"/>
            <p14:sldId id="306"/>
            <p14:sldId id="309"/>
            <p14:sldId id="307"/>
            <p14:sldId id="303"/>
          </p14:sldIdLst>
        </p14:section>
        <p14:section name="CREDITS &amp; COPYRIGHTS" id="{2FDD1312-9DC1-4874-A32E-87A5D85FEE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E70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145" autoAdjust="0"/>
  </p:normalViewPr>
  <p:slideViewPr>
    <p:cSldViewPr snapToGrid="0">
      <p:cViewPr varScale="1">
        <p:scale>
          <a:sx n="86" d="100"/>
          <a:sy n="86" d="100"/>
        </p:scale>
        <p:origin x="13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84E563C-E67C-41F1-A11A-C76E70DF9447}" type="datetimeFigureOut">
              <a:rPr lang="en-GB" smtClean="0"/>
              <a:t>17/04/2020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7FB458-2A39-4FB0-A0B9-9D2FD422FC01}" type="slidenum">
              <a:rPr lang="en-GB" smtClean="0"/>
              <a:t>‹#›</a:t>
            </a:fld>
            <a:endParaRPr lang="en-GB"/>
          </a:p>
        </p:txBody>
      </p:sp>
    </p:spTree>
    <p:extLst>
      <p:ext uri="{BB962C8B-B14F-4D97-AF65-F5344CB8AC3E}">
        <p14:creationId xmlns:p14="http://schemas.microsoft.com/office/powerpoint/2010/main" val="279542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37BD74-8FAA-438D-9BD4-7935D76CDE71}" type="datetimeFigureOut">
              <a:rPr lang="en-US" smtClean="0"/>
              <a:t>4/17/2020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241037-AE2D-48B2-93EC-3664183E0FD4}" type="slidenum">
              <a:rPr lang="en-US" smtClean="0"/>
              <a:t>‹#›</a:t>
            </a:fld>
            <a:endParaRPr lang="en-US"/>
          </a:p>
        </p:txBody>
      </p:sp>
    </p:spTree>
    <p:extLst>
      <p:ext uri="{BB962C8B-B14F-4D97-AF65-F5344CB8AC3E}">
        <p14:creationId xmlns:p14="http://schemas.microsoft.com/office/powerpoint/2010/main" val="121859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9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2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428750" y="0"/>
            <a:ext cx="7715250" cy="5907024"/>
          </a:xfrm>
          <a:prstGeom prst="rect">
            <a:avLst/>
          </a:prstGeom>
        </p:spPr>
      </p:pic>
      <p:sp>
        <p:nvSpPr>
          <p:cNvPr id="31" name="Footer Placeholder 4"/>
          <p:cNvSpPr>
            <a:spLocks noGrp="1"/>
          </p:cNvSpPr>
          <p:nvPr>
            <p:ph type="ftr" sz="quarter" idx="11"/>
          </p:nvPr>
        </p:nvSpPr>
        <p:spPr>
          <a:xfrm>
            <a:off x="5851436" y="6457949"/>
            <a:ext cx="30861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428750" y="5907024"/>
            <a:ext cx="7715250" cy="950976"/>
          </a:xfrm>
          <a:prstGeom prst="rect">
            <a:avLst/>
          </a:prstGeom>
        </p:spPr>
      </p:pic>
      <p:sp>
        <p:nvSpPr>
          <p:cNvPr id="30" name="Date Placeholder 3"/>
          <p:cNvSpPr>
            <a:spLocks noGrp="1"/>
          </p:cNvSpPr>
          <p:nvPr>
            <p:ph type="dt" sz="half" idx="10"/>
          </p:nvPr>
        </p:nvSpPr>
        <p:spPr>
          <a:xfrm>
            <a:off x="6983368" y="6151498"/>
            <a:ext cx="20574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597065" y="3552028"/>
            <a:ext cx="4875048"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597065" y="6030052"/>
            <a:ext cx="4875048" cy="486570"/>
          </a:xfrm>
        </p:spPr>
        <p:txBody>
          <a:bodyPr anchor="ctr">
            <a:normAutofit/>
          </a:bodyP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3373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5546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07181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vert="horz" lIns="91440" tIns="45720" rIns="91440" bIns="45720" rtlCol="0" anchor="ctr">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6286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3545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1714" cy="6858000"/>
          </a:xfrm>
        </p:spPr>
        <p:txBody>
          <a:bodyPr/>
          <a:lstStyle/>
          <a:p>
            <a:endParaRPr lang="en-US"/>
          </a:p>
        </p:txBody>
      </p:sp>
      <p:sp>
        <p:nvSpPr>
          <p:cNvPr id="39" name="Title 1"/>
          <p:cNvSpPr>
            <a:spLocks noGrp="1"/>
          </p:cNvSpPr>
          <p:nvPr>
            <p:ph type="title"/>
          </p:nvPr>
        </p:nvSpPr>
        <p:spPr>
          <a:xfrm>
            <a:off x="442913" y="4350724"/>
            <a:ext cx="8258175" cy="1634294"/>
          </a:xfrm>
          <a:prstGeom prst="rect">
            <a:avLst/>
          </a:prstGeom>
          <a:solidFill>
            <a:schemeClr val="bg1">
              <a:alpha val="80000"/>
            </a:schemeClr>
          </a:solidFill>
        </p:spPr>
        <p:txBody>
          <a:bodyPr wrap="square"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442913" y="5985019"/>
            <a:ext cx="8258175"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13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2682" y="3334832"/>
            <a:ext cx="5301318" cy="3523168"/>
          </a:xfrm>
          <a:prstGeom prst="rect">
            <a:avLst/>
          </a:prstGeom>
        </p:spPr>
      </p:pic>
      <p:sp>
        <p:nvSpPr>
          <p:cNvPr id="21" name="Title 1"/>
          <p:cNvSpPr>
            <a:spLocks noGrp="1"/>
          </p:cNvSpPr>
          <p:nvPr>
            <p:ph type="title"/>
          </p:nvPr>
        </p:nvSpPr>
        <p:spPr>
          <a:xfrm>
            <a:off x="623887" y="2555275"/>
            <a:ext cx="5787798" cy="2852737"/>
          </a:xfrm>
        </p:spPr>
        <p:txBody>
          <a:bodyPr vert="horz" wrap="square" lIns="91440" tIns="45720" rIns="91440"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053193" y="5737790"/>
            <a:ext cx="4929188"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1969973" y="4584688"/>
            <a:ext cx="3095625"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8269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149213" y="2318239"/>
            <a:ext cx="6845576"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876300" y="20119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6728222" y="4260584"/>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5837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459736" cy="4718304"/>
          </a:xfrm>
          <a:prstGeom prst="rect">
            <a:avLst/>
          </a:prstGeom>
        </p:spPr>
      </p:pic>
      <p:sp>
        <p:nvSpPr>
          <p:cNvPr id="2" name="Title 1"/>
          <p:cNvSpPr>
            <a:spLocks noGrp="1"/>
          </p:cNvSpPr>
          <p:nvPr>
            <p:ph type="title"/>
          </p:nvPr>
        </p:nvSpPr>
        <p:spPr>
          <a:xfrm>
            <a:off x="370114" y="365126"/>
            <a:ext cx="3026228" cy="1325563"/>
          </a:xfrm>
          <a:noFill/>
        </p:spPr>
        <p:txBody>
          <a:bodyPr vert="horz" lIns="91440" tIns="45720" rIns="91440" bIns="45720" rtlCol="0" anchor="t">
            <a:normAutofit/>
          </a:bodyPr>
          <a:lstStyle>
            <a:lvl1pPr>
              <a:defRPr lang="en-US" sz="36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60470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97542"/>
            <a:ext cx="3394710" cy="3566659"/>
          </a:xfrm>
          <a:prstGeom prst="rect">
            <a:avLst/>
          </a:prstGeom>
          <a:noFill/>
        </p:spPr>
        <p:txBody>
          <a:bodyPr vert="horz" lIns="0" tIns="45720" rIns="0" bIns="45720" rtlCol="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628650" y="365126"/>
            <a:ext cx="7886700" cy="1325563"/>
          </a:xfrm>
          <a:solidFill>
            <a:srgbClr val="FFFFFF">
              <a:alpha val="50196"/>
            </a:srgbClr>
          </a:solidFill>
        </p:spPr>
        <p:txBody>
          <a:bodyPr vert="horz" lIns="91440" tIns="45720" rIns="91440" bIns="45720" rtlCol="0" anchor="ctr">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4652010" y="0"/>
            <a:ext cx="4491990" cy="6858000"/>
          </a:xfrm>
        </p:spPr>
        <p:txBody>
          <a:bodyPr/>
          <a:lstStyle/>
          <a:p>
            <a:endParaRPr lang="en-US"/>
          </a:p>
        </p:txBody>
      </p:sp>
      <p:sp>
        <p:nvSpPr>
          <p:cNvPr id="8" name="Date Placeholder 3"/>
          <p:cNvSpPr>
            <a:spLocks noGrp="1"/>
          </p:cNvSpPr>
          <p:nvPr>
            <p:ph type="dt" sz="half" idx="10"/>
          </p:nvPr>
        </p:nvSpPr>
        <p:spPr>
          <a:xfrm>
            <a:off x="117021" y="6414407"/>
            <a:ext cx="1221922"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1534885" y="6414407"/>
            <a:ext cx="3117125"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381000" y="18468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55"/>
          <p:cNvSpPr>
            <a:spLocks noEditPoints="1"/>
          </p:cNvSpPr>
          <p:nvPr userDrawn="1"/>
        </p:nvSpPr>
        <p:spPr bwMode="auto">
          <a:xfrm>
            <a:off x="2651522" y="4211539"/>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88367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6232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1947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539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23993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latin typeface="+mn-lt"/>
              </a:defRPr>
            </a:lvl1pPr>
          </a:lstStyle>
          <a:p>
            <a:r>
              <a:rPr lang="en-US"/>
              <a:t>Click to edit Master title style</a:t>
            </a:r>
          </a:p>
        </p:txBody>
      </p:sp>
      <p:sp>
        <p:nvSpPr>
          <p:cNvPr id="24" name="Freeform: Shape 23"/>
          <p:cNvSpPr/>
          <p:nvPr userDrawn="1"/>
        </p:nvSpPr>
        <p:spPr>
          <a:xfrm>
            <a:off x="-1351335" y="-906971"/>
            <a:ext cx="1218902"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userDrawn="1"/>
        </p:nvGrpSpPr>
        <p:grpSpPr>
          <a:xfrm>
            <a:off x="1" y="-878646"/>
            <a:ext cx="9144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213/216/223</a:t>
              </a:r>
            </a:p>
          </p:txBody>
        </p:sp>
      </p:grpSp>
      <p:sp>
        <p:nvSpPr>
          <p:cNvPr id="37"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6219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97086" y="3379974"/>
            <a:ext cx="5007428"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3897086" y="6102083"/>
            <a:ext cx="5007428"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794658" y="156755"/>
            <a:ext cx="2569028"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972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15824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4035001" y="1"/>
            <a:ext cx="5108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4035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4035001" y="3911600"/>
            <a:ext cx="5108999" cy="2946400"/>
          </a:xfrm>
          <a:prstGeom prst="rect">
            <a:avLst/>
          </a:prstGeom>
        </p:spPr>
      </p:pic>
      <p:sp>
        <p:nvSpPr>
          <p:cNvPr id="2" name="Title 1"/>
          <p:cNvSpPr>
            <a:spLocks noGrp="1"/>
          </p:cNvSpPr>
          <p:nvPr>
            <p:ph type="title"/>
          </p:nvPr>
        </p:nvSpPr>
        <p:spPr>
          <a:xfrm>
            <a:off x="623888" y="1909570"/>
            <a:ext cx="5336919"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23888" y="4810276"/>
            <a:ext cx="5336919" cy="1500187"/>
          </a:xfrm>
        </p:spPr>
        <p:txBody>
          <a:bodyPr lIns="137160">
            <a:normAutofit/>
          </a:bodyPr>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494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088" y="0"/>
            <a:ext cx="7735824" cy="6858000"/>
          </a:xfrm>
          <a:prstGeom prst="rect">
            <a:avLst/>
          </a:prstGeom>
        </p:spPr>
      </p:pic>
      <p:sp>
        <p:nvSpPr>
          <p:cNvPr id="2" name="Title 1"/>
          <p:cNvSpPr>
            <a:spLocks noGrp="1"/>
          </p:cNvSpPr>
          <p:nvPr>
            <p:ph type="title"/>
          </p:nvPr>
        </p:nvSpPr>
        <p:spPr>
          <a:xfrm>
            <a:off x="476250" y="199145"/>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2003445"/>
            <a:ext cx="8191500" cy="835006"/>
          </a:xfrm>
        </p:spPr>
        <p:txBody>
          <a:bodyPr>
            <a:normAutofit/>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5652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 y="0"/>
            <a:ext cx="6912865"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896167"/>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700467"/>
            <a:ext cx="8191500" cy="835006"/>
          </a:xfrm>
        </p:spPr>
        <p:txBody>
          <a:bodyPr>
            <a:normAutofit/>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36625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426" y="0"/>
            <a:ext cx="6919148" cy="3355848"/>
          </a:xfrm>
          <a:prstGeom prst="rect">
            <a:avLst/>
          </a:prstGeom>
        </p:spPr>
      </p:pic>
      <p:sp>
        <p:nvSpPr>
          <p:cNvPr id="2" name="Title 1"/>
          <p:cNvSpPr>
            <a:spLocks noGrp="1"/>
          </p:cNvSpPr>
          <p:nvPr>
            <p:ph type="title"/>
          </p:nvPr>
        </p:nvSpPr>
        <p:spPr>
          <a:xfrm>
            <a:off x="476250" y="3565310"/>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5369610"/>
            <a:ext cx="8191500" cy="835006"/>
          </a:xfrm>
        </p:spPr>
        <p:txBody>
          <a:bodyPr>
            <a:normAutofit/>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44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391579"/>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195879"/>
            <a:ext cx="8191500" cy="835006"/>
          </a:xfrm>
        </p:spPr>
        <p:txBody>
          <a:bodyPr>
            <a:normAutofit/>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513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8975" y="1600200"/>
            <a:ext cx="5915025" cy="5257800"/>
          </a:xfrm>
          <a:prstGeom prst="rect">
            <a:avLst/>
          </a:prstGeom>
        </p:spPr>
      </p:pic>
      <p:sp>
        <p:nvSpPr>
          <p:cNvPr id="2" name="Title 1"/>
          <p:cNvSpPr>
            <a:spLocks noGrp="1"/>
          </p:cNvSpPr>
          <p:nvPr>
            <p:ph type="title"/>
          </p:nvPr>
        </p:nvSpPr>
        <p:spPr>
          <a:xfrm>
            <a:off x="623888" y="1243357"/>
            <a:ext cx="39624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623888" y="2765088"/>
            <a:ext cx="3962400" cy="1500187"/>
          </a:xfrm>
        </p:spPr>
        <p:txBody>
          <a:bodyPr lIns="137160">
            <a:normAutofit/>
          </a:bodyPr>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9762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674914" y="2873215"/>
            <a:ext cx="4273673"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74914" y="4676614"/>
            <a:ext cx="4273673" cy="1500187"/>
          </a:xfrm>
        </p:spPr>
        <p:txBody>
          <a:bodyPr lIns="137160">
            <a:normAutofit/>
          </a:bodyPr>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4" name="Group 3"/>
          <p:cNvGrpSpPr/>
          <p:nvPr userDrawn="1"/>
        </p:nvGrpSpPr>
        <p:grpSpPr>
          <a:xfrm>
            <a:off x="5094114" y="672860"/>
            <a:ext cx="3642070" cy="4093024"/>
            <a:chOff x="4527550" y="581584"/>
            <a:chExt cx="4498564" cy="5055568"/>
          </a:xfrm>
        </p:grpSpPr>
        <p:grpSp>
          <p:nvGrpSpPr>
            <p:cNvPr id="22" name="Group 21"/>
            <p:cNvGrpSpPr/>
            <p:nvPr userDrawn="1"/>
          </p:nvGrpSpPr>
          <p:grpSpPr>
            <a:xfrm>
              <a:off x="4527550" y="581584"/>
              <a:ext cx="3174999" cy="2760276"/>
              <a:chOff x="6021388" y="1082675"/>
              <a:chExt cx="741363" cy="644525"/>
            </a:xfrm>
            <a:solidFill>
              <a:schemeClr val="tx1"/>
            </a:solidFill>
          </p:grpSpPr>
          <p:sp>
            <p:nvSpPr>
              <p:cNvPr id="23"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userDrawn="1"/>
          </p:nvGrpSpPr>
          <p:grpSpPr>
            <a:xfrm>
              <a:off x="7133642" y="1976504"/>
              <a:ext cx="1892472" cy="2730712"/>
              <a:chOff x="7016750" y="3030538"/>
              <a:chExt cx="584200" cy="842962"/>
            </a:xfrm>
            <a:solidFill>
              <a:schemeClr val="tx1"/>
            </a:solidFill>
          </p:grpSpPr>
          <p:sp>
            <p:nvSpPr>
              <p:cNvPr id="26"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Freeform 58"/>
            <p:cNvSpPr>
              <a:spLocks noEditPoints="1"/>
            </p:cNvSpPr>
            <p:nvPr userDrawn="1"/>
          </p:nvSpPr>
          <p:spPr bwMode="auto">
            <a:xfrm>
              <a:off x="555829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291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8678099"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38729218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1639461" y="2574491"/>
            <a:ext cx="5865080" cy="2585323"/>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3114930" y="341033"/>
            <a:ext cx="2914141" cy="804743"/>
          </a:xfrm>
          <a:prstGeom prst="rect">
            <a:avLst/>
          </a:prstGeom>
        </p:spPr>
      </p:pic>
    </p:spTree>
    <p:extLst>
      <p:ext uri="{BB962C8B-B14F-4D97-AF65-F5344CB8AC3E}">
        <p14:creationId xmlns:p14="http://schemas.microsoft.com/office/powerpoint/2010/main" val="372101733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2" name="Title 1"/>
          <p:cNvSpPr>
            <a:spLocks noGrp="1"/>
          </p:cNvSpPr>
          <p:nvPr>
            <p:ph type="ctrTitle"/>
          </p:nvPr>
        </p:nvSpPr>
        <p:spPr>
          <a:xfrm>
            <a:off x="597064" y="3552028"/>
            <a:ext cx="8546935" cy="2387600"/>
          </a:xfrm>
        </p:spPr>
        <p:txBody>
          <a:bodyPr>
            <a:normAutofit/>
          </a:bodyPr>
          <a:lstStyle/>
          <a:p>
            <a:r>
              <a:rPr lang="en-US" dirty="0"/>
              <a:t>Thursday 23rd April 2020</a:t>
            </a:r>
          </a:p>
        </p:txBody>
      </p:sp>
      <p:sp>
        <p:nvSpPr>
          <p:cNvPr id="3" name="Subtitle 2"/>
          <p:cNvSpPr>
            <a:spLocks noGrp="1"/>
          </p:cNvSpPr>
          <p:nvPr>
            <p:ph type="subTitle" idx="1"/>
          </p:nvPr>
        </p:nvSpPr>
        <p:spPr/>
        <p:txBody>
          <a:bodyPr/>
          <a:lstStyle/>
          <a:p>
            <a:r>
              <a:rPr lang="en-US" dirty="0"/>
              <a:t>English – Longer writing task</a:t>
            </a:r>
          </a:p>
        </p:txBody>
      </p:sp>
    </p:spTree>
    <p:extLst>
      <p:ext uri="{BB962C8B-B14F-4D97-AF65-F5344CB8AC3E}">
        <p14:creationId xmlns:p14="http://schemas.microsoft.com/office/powerpoint/2010/main" val="24835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53EC-CD64-40A1-8306-73DD01B0E01D}"/>
              </a:ext>
            </a:extLst>
          </p:cNvPr>
          <p:cNvSpPr>
            <a:spLocks noGrp="1"/>
          </p:cNvSpPr>
          <p:nvPr>
            <p:ph type="title"/>
          </p:nvPr>
        </p:nvSpPr>
        <p:spPr/>
        <p:txBody>
          <a:bodyPr>
            <a:normAutofit fontScale="90000"/>
          </a:bodyPr>
          <a:lstStyle/>
          <a:p>
            <a:r>
              <a:rPr lang="en-GB" dirty="0"/>
              <a:t>Let’s warm our brains up our brains by recapping this week’s learning.</a:t>
            </a:r>
          </a:p>
        </p:txBody>
      </p:sp>
      <p:sp>
        <p:nvSpPr>
          <p:cNvPr id="3" name="Date Placeholder 2">
            <a:extLst>
              <a:ext uri="{FF2B5EF4-FFF2-40B4-BE49-F238E27FC236}">
                <a16:creationId xmlns:a16="http://schemas.microsoft.com/office/drawing/2014/main" id="{36983603-19FE-4A6C-8378-79EA03CBCD79}"/>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1BDB5354-AAFD-4CFE-B0F3-A885CC4173FF}"/>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9EC1D91E-F30B-4BFD-B609-C024318E6AB2}"/>
              </a:ext>
            </a:extLst>
          </p:cNvPr>
          <p:cNvSpPr>
            <a:spLocks noGrp="1"/>
          </p:cNvSpPr>
          <p:nvPr>
            <p:ph type="sldNum" sz="quarter" idx="12"/>
          </p:nvPr>
        </p:nvSpPr>
        <p:spPr/>
        <p:txBody>
          <a:bodyPr/>
          <a:lstStyle/>
          <a:p>
            <a:fld id="{7CD08052-46D4-4451-BCD3-D01F8058DAE8}" type="slidenum">
              <a:rPr lang="en-US" smtClean="0"/>
              <a:pPr/>
              <a:t>2</a:t>
            </a:fld>
            <a:endParaRPr lang="en-US"/>
          </a:p>
        </p:txBody>
      </p:sp>
      <p:sp>
        <p:nvSpPr>
          <p:cNvPr id="6" name="TextBox 5">
            <a:extLst>
              <a:ext uri="{FF2B5EF4-FFF2-40B4-BE49-F238E27FC236}">
                <a16:creationId xmlns:a16="http://schemas.microsoft.com/office/drawing/2014/main" id="{18DCC66A-2036-4899-B224-1AD362EE2E06}"/>
              </a:ext>
            </a:extLst>
          </p:cNvPr>
          <p:cNvSpPr txBox="1"/>
          <p:nvPr/>
        </p:nvSpPr>
        <p:spPr>
          <a:xfrm>
            <a:off x="546755" y="2062606"/>
            <a:ext cx="8048722" cy="584775"/>
          </a:xfrm>
          <a:prstGeom prst="rect">
            <a:avLst/>
          </a:prstGeom>
          <a:noFill/>
        </p:spPr>
        <p:txBody>
          <a:bodyPr wrap="square" rtlCol="0">
            <a:spAutoFit/>
          </a:bodyPr>
          <a:lstStyle/>
          <a:p>
            <a:pPr algn="ctr"/>
            <a:r>
              <a:rPr lang="en-GB" sz="3200" dirty="0"/>
              <a:t>Spell these words using your Fred Fingers.</a:t>
            </a:r>
          </a:p>
        </p:txBody>
      </p:sp>
      <p:sp>
        <p:nvSpPr>
          <p:cNvPr id="8" name="TextBox 7">
            <a:extLst>
              <a:ext uri="{FF2B5EF4-FFF2-40B4-BE49-F238E27FC236}">
                <a16:creationId xmlns:a16="http://schemas.microsoft.com/office/drawing/2014/main" id="{8BE40287-7591-44B8-A21E-C2D45196CB9D}"/>
              </a:ext>
            </a:extLst>
          </p:cNvPr>
          <p:cNvSpPr txBox="1"/>
          <p:nvPr/>
        </p:nvSpPr>
        <p:spPr>
          <a:xfrm>
            <a:off x="3355942" y="6396898"/>
            <a:ext cx="8380429" cy="369332"/>
          </a:xfrm>
          <a:prstGeom prst="rect">
            <a:avLst/>
          </a:prstGeom>
          <a:noFill/>
        </p:spPr>
        <p:txBody>
          <a:bodyPr wrap="square" rtlCol="0">
            <a:spAutoFit/>
          </a:bodyPr>
          <a:lstStyle/>
          <a:p>
            <a:r>
              <a:rPr lang="en-GB" dirty="0"/>
              <a:t>Remember our rule… we use tch after a short vowel sound.</a:t>
            </a:r>
          </a:p>
        </p:txBody>
      </p:sp>
      <p:sp>
        <p:nvSpPr>
          <p:cNvPr id="9" name="TextBox 8">
            <a:extLst>
              <a:ext uri="{FF2B5EF4-FFF2-40B4-BE49-F238E27FC236}">
                <a16:creationId xmlns:a16="http://schemas.microsoft.com/office/drawing/2014/main" id="{8D71623F-0E67-4A1C-9EC5-6115E202E5D4}"/>
              </a:ext>
            </a:extLst>
          </p:cNvPr>
          <p:cNvSpPr txBox="1"/>
          <p:nvPr/>
        </p:nvSpPr>
        <p:spPr>
          <a:xfrm>
            <a:off x="546755" y="2875175"/>
            <a:ext cx="7795967" cy="369332"/>
          </a:xfrm>
          <a:prstGeom prst="rect">
            <a:avLst/>
          </a:prstGeom>
          <a:noFill/>
        </p:spPr>
        <p:txBody>
          <a:bodyPr wrap="square" rtlCol="0">
            <a:spAutoFit/>
          </a:bodyPr>
          <a:lstStyle/>
          <a:p>
            <a:r>
              <a:rPr lang="en-GB" dirty="0"/>
              <a:t> </a:t>
            </a:r>
          </a:p>
        </p:txBody>
      </p:sp>
      <p:pic>
        <p:nvPicPr>
          <p:cNvPr id="2050" name="Picture 2" descr="Image result for hutch rabbit clipart">
            <a:extLst>
              <a:ext uri="{FF2B5EF4-FFF2-40B4-BE49-F238E27FC236}">
                <a16:creationId xmlns:a16="http://schemas.microsoft.com/office/drawing/2014/main" id="{9B326B4F-8DCF-47C0-8E26-DBF01B9CA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028950"/>
            <a:ext cx="12858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F9BB96-8638-468D-A718-6A14CEDDA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749" y="2677214"/>
            <a:ext cx="1194111" cy="1379862"/>
          </a:xfrm>
          <a:prstGeom prst="rect">
            <a:avLst/>
          </a:prstGeom>
        </p:spPr>
      </p:pic>
      <p:pic>
        <p:nvPicPr>
          <p:cNvPr id="15" name="Picture 14">
            <a:extLst>
              <a:ext uri="{FF2B5EF4-FFF2-40B4-BE49-F238E27FC236}">
                <a16:creationId xmlns:a16="http://schemas.microsoft.com/office/drawing/2014/main" id="{82D4C88D-59CC-418F-A271-196B66ECA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034" y="2694723"/>
            <a:ext cx="1534066" cy="1618213"/>
          </a:xfrm>
          <a:prstGeom prst="rect">
            <a:avLst/>
          </a:prstGeom>
        </p:spPr>
      </p:pic>
      <p:pic>
        <p:nvPicPr>
          <p:cNvPr id="11" name="Picture 10">
            <a:extLst>
              <a:ext uri="{FF2B5EF4-FFF2-40B4-BE49-F238E27FC236}">
                <a16:creationId xmlns:a16="http://schemas.microsoft.com/office/drawing/2014/main" id="{AEEC8623-C6E5-40A0-832D-DBB3383A5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0790" y="4554244"/>
            <a:ext cx="2105152" cy="1499218"/>
          </a:xfrm>
          <a:prstGeom prst="rect">
            <a:avLst/>
          </a:prstGeom>
        </p:spPr>
      </p:pic>
      <p:pic>
        <p:nvPicPr>
          <p:cNvPr id="14" name="Picture 13">
            <a:extLst>
              <a:ext uri="{FF2B5EF4-FFF2-40B4-BE49-F238E27FC236}">
                <a16:creationId xmlns:a16="http://schemas.microsoft.com/office/drawing/2014/main" id="{81DEA8F7-5E6E-4A81-9A8A-BFAC7A2CF0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702" y="4456271"/>
            <a:ext cx="832826" cy="1618213"/>
          </a:xfrm>
          <a:prstGeom prst="rect">
            <a:avLst/>
          </a:prstGeom>
        </p:spPr>
      </p:pic>
    </p:spTree>
    <p:extLst>
      <p:ext uri="{BB962C8B-B14F-4D97-AF65-F5344CB8AC3E}">
        <p14:creationId xmlns:p14="http://schemas.microsoft.com/office/powerpoint/2010/main" val="34167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53EC-CD64-40A1-8306-73DD01B0E01D}"/>
              </a:ext>
            </a:extLst>
          </p:cNvPr>
          <p:cNvSpPr>
            <a:spLocks noGrp="1"/>
          </p:cNvSpPr>
          <p:nvPr>
            <p:ph type="title"/>
          </p:nvPr>
        </p:nvSpPr>
        <p:spPr/>
        <p:txBody>
          <a:bodyPr>
            <a:normAutofit fontScale="90000"/>
          </a:bodyPr>
          <a:lstStyle/>
          <a:p>
            <a:r>
              <a:rPr lang="en-GB" dirty="0"/>
              <a:t>Let’s warm our brains up our brains by recapping this week’s learning.</a:t>
            </a:r>
          </a:p>
        </p:txBody>
      </p:sp>
      <p:sp>
        <p:nvSpPr>
          <p:cNvPr id="3" name="Date Placeholder 2">
            <a:extLst>
              <a:ext uri="{FF2B5EF4-FFF2-40B4-BE49-F238E27FC236}">
                <a16:creationId xmlns:a16="http://schemas.microsoft.com/office/drawing/2014/main" id="{36983603-19FE-4A6C-8378-79EA03CBCD79}"/>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1BDB5354-AAFD-4CFE-B0F3-A885CC4173FF}"/>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9EC1D91E-F30B-4BFD-B609-C024318E6AB2}"/>
              </a:ext>
            </a:extLst>
          </p:cNvPr>
          <p:cNvSpPr>
            <a:spLocks noGrp="1"/>
          </p:cNvSpPr>
          <p:nvPr>
            <p:ph type="sldNum" sz="quarter" idx="12"/>
          </p:nvPr>
        </p:nvSpPr>
        <p:spPr/>
        <p:txBody>
          <a:bodyPr/>
          <a:lstStyle/>
          <a:p>
            <a:fld id="{7CD08052-46D4-4451-BCD3-D01F8058DAE8}" type="slidenum">
              <a:rPr lang="en-US" smtClean="0"/>
              <a:pPr/>
              <a:t>3</a:t>
            </a:fld>
            <a:endParaRPr lang="en-US"/>
          </a:p>
        </p:txBody>
      </p:sp>
      <p:sp>
        <p:nvSpPr>
          <p:cNvPr id="6" name="TextBox 5">
            <a:extLst>
              <a:ext uri="{FF2B5EF4-FFF2-40B4-BE49-F238E27FC236}">
                <a16:creationId xmlns:a16="http://schemas.microsoft.com/office/drawing/2014/main" id="{18DCC66A-2036-4899-B224-1AD362EE2E06}"/>
              </a:ext>
            </a:extLst>
          </p:cNvPr>
          <p:cNvSpPr txBox="1"/>
          <p:nvPr/>
        </p:nvSpPr>
        <p:spPr>
          <a:xfrm>
            <a:off x="546755" y="2062606"/>
            <a:ext cx="8048722" cy="1077218"/>
          </a:xfrm>
          <a:prstGeom prst="rect">
            <a:avLst/>
          </a:prstGeom>
          <a:noFill/>
        </p:spPr>
        <p:txBody>
          <a:bodyPr wrap="square" rtlCol="0">
            <a:spAutoFit/>
          </a:bodyPr>
          <a:lstStyle/>
          <a:p>
            <a:pPr algn="ctr"/>
            <a:r>
              <a:rPr lang="en-GB" sz="3200" dirty="0"/>
              <a:t>Explain what an expanded noun phrase is</a:t>
            </a:r>
          </a:p>
          <a:p>
            <a:pPr algn="ctr"/>
            <a:r>
              <a:rPr lang="en-GB" sz="3200" dirty="0"/>
              <a:t>And give an example about this troll.</a:t>
            </a:r>
          </a:p>
        </p:txBody>
      </p:sp>
      <p:sp>
        <p:nvSpPr>
          <p:cNvPr id="8" name="TextBox 7">
            <a:extLst>
              <a:ext uri="{FF2B5EF4-FFF2-40B4-BE49-F238E27FC236}">
                <a16:creationId xmlns:a16="http://schemas.microsoft.com/office/drawing/2014/main" id="{8BE40287-7591-44B8-A21E-C2D45196CB9D}"/>
              </a:ext>
            </a:extLst>
          </p:cNvPr>
          <p:cNvSpPr txBox="1"/>
          <p:nvPr/>
        </p:nvSpPr>
        <p:spPr>
          <a:xfrm>
            <a:off x="3355942" y="6396898"/>
            <a:ext cx="8380429" cy="369332"/>
          </a:xfrm>
          <a:prstGeom prst="rect">
            <a:avLst/>
          </a:prstGeom>
          <a:noFill/>
        </p:spPr>
        <p:txBody>
          <a:bodyPr wrap="square" rtlCol="0">
            <a:spAutoFit/>
          </a:bodyPr>
          <a:lstStyle/>
          <a:p>
            <a:r>
              <a:rPr lang="en-GB" dirty="0"/>
              <a:t>Remember our rule… we use tch after a short vowel sound.</a:t>
            </a:r>
          </a:p>
        </p:txBody>
      </p:sp>
      <p:sp>
        <p:nvSpPr>
          <p:cNvPr id="9" name="TextBox 8">
            <a:extLst>
              <a:ext uri="{FF2B5EF4-FFF2-40B4-BE49-F238E27FC236}">
                <a16:creationId xmlns:a16="http://schemas.microsoft.com/office/drawing/2014/main" id="{8D71623F-0E67-4A1C-9EC5-6115E202E5D4}"/>
              </a:ext>
            </a:extLst>
          </p:cNvPr>
          <p:cNvSpPr txBox="1"/>
          <p:nvPr/>
        </p:nvSpPr>
        <p:spPr>
          <a:xfrm>
            <a:off x="546755" y="2875175"/>
            <a:ext cx="7795967" cy="369332"/>
          </a:xfrm>
          <a:prstGeom prst="rect">
            <a:avLst/>
          </a:prstGeom>
          <a:noFill/>
        </p:spPr>
        <p:txBody>
          <a:bodyPr wrap="square" rtlCol="0">
            <a:spAutoFit/>
          </a:bodyPr>
          <a:lstStyle/>
          <a:p>
            <a:r>
              <a:rPr lang="en-GB" dirty="0"/>
              <a:t> </a:t>
            </a:r>
          </a:p>
        </p:txBody>
      </p:sp>
      <p:pic>
        <p:nvPicPr>
          <p:cNvPr id="7" name="Picture 6">
            <a:extLst>
              <a:ext uri="{FF2B5EF4-FFF2-40B4-BE49-F238E27FC236}">
                <a16:creationId xmlns:a16="http://schemas.microsoft.com/office/drawing/2014/main" id="{51070EB2-9D46-4CEB-B065-674C7DCE98CD}"/>
              </a:ext>
            </a:extLst>
          </p:cNvPr>
          <p:cNvPicPr>
            <a:picLocks noChangeAspect="1"/>
          </p:cNvPicPr>
          <p:nvPr/>
        </p:nvPicPr>
        <p:blipFill>
          <a:blip r:embed="rId2"/>
          <a:stretch>
            <a:fillRect/>
          </a:stretch>
        </p:blipFill>
        <p:spPr>
          <a:xfrm>
            <a:off x="3656106" y="3443884"/>
            <a:ext cx="2027096" cy="2667231"/>
          </a:xfrm>
          <a:prstGeom prst="rect">
            <a:avLst/>
          </a:prstGeom>
        </p:spPr>
      </p:pic>
    </p:spTree>
    <p:extLst>
      <p:ext uri="{BB962C8B-B14F-4D97-AF65-F5344CB8AC3E}">
        <p14:creationId xmlns:p14="http://schemas.microsoft.com/office/powerpoint/2010/main" val="278087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519177"/>
            <a:ext cx="7886700" cy="1325563"/>
          </a:xfrm>
        </p:spPr>
        <p:txBody>
          <a:bodyPr>
            <a:noAutofit/>
          </a:bodyPr>
          <a:lstStyle/>
          <a:p>
            <a:r>
              <a:rPr lang="en-US" dirty="0"/>
              <a:t>Today, we are focusing on applying our</a:t>
            </a:r>
            <a:br>
              <a:rPr lang="en-US" dirty="0"/>
            </a:br>
            <a:r>
              <a:rPr lang="en-US" dirty="0"/>
              <a:t>writing skills in a longer piece of writing.</a:t>
            </a:r>
            <a:br>
              <a:rPr lang="en-US" dirty="0"/>
            </a:br>
            <a:br>
              <a:rPr lang="en-US" dirty="0"/>
            </a:br>
            <a:br>
              <a:rPr lang="en-US" dirty="0"/>
            </a:br>
            <a:br>
              <a:rPr lang="en-US" dirty="0"/>
            </a:br>
            <a:endParaRPr lang="en-US" dirty="0"/>
          </a:p>
        </p:txBody>
      </p:sp>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4</a:t>
            </a:fld>
            <a:endParaRPr lang="en-US">
              <a:solidFill>
                <a:srgbClr val="FFFFFF"/>
              </a:solidFill>
              <a:latin typeface="Calibri" panose="020F0502020204030204"/>
            </a:endParaRPr>
          </a:p>
        </p:txBody>
      </p:sp>
      <p:sp>
        <p:nvSpPr>
          <p:cNvPr id="16" name="TextBox 15">
            <a:extLst>
              <a:ext uri="{FF2B5EF4-FFF2-40B4-BE49-F238E27FC236}">
                <a16:creationId xmlns:a16="http://schemas.microsoft.com/office/drawing/2014/main" id="{BBF0D5D6-603F-481A-9A3B-55CBFC6999B7}"/>
              </a:ext>
            </a:extLst>
          </p:cNvPr>
          <p:cNvSpPr txBox="1"/>
          <p:nvPr/>
        </p:nvSpPr>
        <p:spPr>
          <a:xfrm>
            <a:off x="306509" y="5338823"/>
            <a:ext cx="7886700" cy="1200329"/>
          </a:xfrm>
          <a:prstGeom prst="rect">
            <a:avLst/>
          </a:prstGeom>
          <a:noFill/>
        </p:spPr>
        <p:txBody>
          <a:bodyPr wrap="square" rtlCol="0">
            <a:spAutoFit/>
          </a:bodyPr>
          <a:lstStyle/>
          <a:p>
            <a:r>
              <a:rPr lang="en-GB" sz="2400" dirty="0"/>
              <a:t>This is today’s writing prompt. Talk together about the</a:t>
            </a:r>
          </a:p>
          <a:p>
            <a:r>
              <a:rPr lang="en-GB" sz="2400" dirty="0"/>
              <a:t>picture. What can you see? What story ideas can</a:t>
            </a:r>
          </a:p>
          <a:p>
            <a:r>
              <a:rPr lang="en-GB" sz="2400" dirty="0"/>
              <a:t>you come up with?</a:t>
            </a:r>
          </a:p>
        </p:txBody>
      </p:sp>
      <p:pic>
        <p:nvPicPr>
          <p:cNvPr id="9" name="Picture 3" descr="48825808_6498a869fc_z">
            <a:extLst>
              <a:ext uri="{FF2B5EF4-FFF2-40B4-BE49-F238E27FC236}">
                <a16:creationId xmlns:a16="http://schemas.microsoft.com/office/drawing/2014/main" id="{72200399-47F8-4DA8-8166-79CD0FE7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184" y="1793339"/>
            <a:ext cx="4627349" cy="324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88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5</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78468"/>
            <a:ext cx="7886700" cy="1325563"/>
          </a:xfrm>
        </p:spPr>
        <p:txBody>
          <a:bodyPr>
            <a:normAutofit/>
          </a:bodyPr>
          <a:lstStyle/>
          <a:p>
            <a:r>
              <a:rPr lang="en-GB" dirty="0"/>
              <a:t>Before we write, we need to plan our story.</a:t>
            </a:r>
          </a:p>
        </p:txBody>
      </p:sp>
      <p:sp>
        <p:nvSpPr>
          <p:cNvPr id="10" name="Content Placeholder 9">
            <a:extLst>
              <a:ext uri="{FF2B5EF4-FFF2-40B4-BE49-F238E27FC236}">
                <a16:creationId xmlns:a16="http://schemas.microsoft.com/office/drawing/2014/main" id="{7B1F6CE1-98DB-40C4-9078-304C69A8947F}"/>
              </a:ext>
            </a:extLst>
          </p:cNvPr>
          <p:cNvSpPr>
            <a:spLocks noGrp="1"/>
          </p:cNvSpPr>
          <p:nvPr>
            <p:ph idx="1"/>
          </p:nvPr>
        </p:nvSpPr>
        <p:spPr>
          <a:xfrm>
            <a:off x="628649" y="1631964"/>
            <a:ext cx="8343899" cy="4211432"/>
          </a:xfrm>
        </p:spPr>
        <p:txBody>
          <a:bodyPr>
            <a:normAutofit fontScale="77500" lnSpcReduction="20000"/>
          </a:bodyPr>
          <a:lstStyle/>
          <a:p>
            <a:pPr marL="0" indent="0">
              <a:buNone/>
            </a:pPr>
            <a:r>
              <a:rPr lang="en-GB" dirty="0"/>
              <a:t>Remember:</a:t>
            </a:r>
          </a:p>
          <a:p>
            <a:pPr marL="0" indent="0">
              <a:buNone/>
            </a:pPr>
            <a:endParaRPr lang="en-GB" dirty="0"/>
          </a:p>
          <a:p>
            <a:pPr marL="514350" indent="-514350">
              <a:buAutoNum type="arabicParenR"/>
            </a:pPr>
            <a:r>
              <a:rPr lang="en-GB" dirty="0"/>
              <a:t>Story beginnings – Have a good opening line. </a:t>
            </a:r>
          </a:p>
          <a:p>
            <a:pPr marL="0" indent="0">
              <a:buNone/>
            </a:pPr>
            <a:r>
              <a:rPr lang="en-GB" dirty="0"/>
              <a:t>                                         Introduce characters and settings.</a:t>
            </a:r>
          </a:p>
          <a:p>
            <a:pPr marL="0" indent="0">
              <a:buNone/>
            </a:pPr>
            <a:r>
              <a:rPr lang="en-GB" sz="1200" dirty="0"/>
              <a:t>                                                                                             (Just like you did with Dave and the Cave).</a:t>
            </a:r>
          </a:p>
          <a:p>
            <a:pPr marL="0" indent="0">
              <a:buNone/>
            </a:pPr>
            <a:endParaRPr lang="en-GB" dirty="0"/>
          </a:p>
          <a:p>
            <a:pPr marL="0" indent="0">
              <a:buNone/>
            </a:pPr>
            <a:r>
              <a:rPr lang="en-GB" dirty="0"/>
              <a:t>2) Story Middles – Something exciting happens! Perhaps </a:t>
            </a:r>
          </a:p>
          <a:p>
            <a:pPr marL="0" indent="0">
              <a:buNone/>
            </a:pPr>
            <a:r>
              <a:rPr lang="en-GB" dirty="0"/>
              <a:t>there is a problem to fix!</a:t>
            </a:r>
          </a:p>
          <a:p>
            <a:pPr marL="0" indent="0">
              <a:buNone/>
            </a:pPr>
            <a:endParaRPr lang="en-GB" dirty="0"/>
          </a:p>
          <a:p>
            <a:pPr marL="0" indent="0">
              <a:buNone/>
            </a:pPr>
            <a:r>
              <a:rPr lang="en-GB" dirty="0"/>
              <a:t>3) Story Endings  - Everything comes back to normal (or does it?)</a:t>
            </a:r>
          </a:p>
          <a:p>
            <a:pPr marL="0" indent="0">
              <a:buNone/>
            </a:pPr>
            <a:r>
              <a:rPr lang="en-GB" dirty="0"/>
              <a:t>                                  The problem is solved.</a:t>
            </a:r>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2690338"/>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ext uri="{D42A27DB-BD31-4B8C-83A1-F6EECF244321}">
                <p14:modId xmlns:p14="http://schemas.microsoft.com/office/powerpoint/2010/main" val="191044536"/>
              </p:ext>
            </p:extLst>
          </p:nvPr>
        </p:nvGraphicFramePr>
        <p:xfrm>
          <a:off x="628650" y="4444457"/>
          <a:ext cx="7886700" cy="396240"/>
        </p:xfrm>
        <a:graphic>
          <a:graphicData uri="http://schemas.openxmlformats.org/drawingml/2006/table">
            <a:tbl>
              <a:tblPr/>
              <a:tblGrid>
                <a:gridCol w="7886700">
                  <a:extLst>
                    <a:ext uri="{9D8B030D-6E8A-4147-A177-3AD203B41FA5}">
                      <a16:colId xmlns:a16="http://schemas.microsoft.com/office/drawing/2014/main" val="3232182776"/>
                    </a:ext>
                  </a:extLst>
                </a:gridCol>
              </a:tblGrid>
              <a:tr h="310583">
                <a:tc>
                  <a:txBody>
                    <a:bodyPr/>
                    <a:lstStyle/>
                    <a:p>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graphicFrame>
        <p:nvGraphicFramePr>
          <p:cNvPr id="15" name="Table 14">
            <a:extLst>
              <a:ext uri="{FF2B5EF4-FFF2-40B4-BE49-F238E27FC236}">
                <a16:creationId xmlns:a16="http://schemas.microsoft.com/office/drawing/2014/main" id="{5A06445E-BF9E-4331-B0CB-3D3125C9FF45}"/>
              </a:ext>
            </a:extLst>
          </p:cNvPr>
          <p:cNvGraphicFramePr>
            <a:graphicFrameLocks noGrp="1"/>
          </p:cNvGraphicFramePr>
          <p:nvPr>
            <p:extLst>
              <p:ext uri="{D42A27DB-BD31-4B8C-83A1-F6EECF244321}">
                <p14:modId xmlns:p14="http://schemas.microsoft.com/office/powerpoint/2010/main" val="2808177133"/>
              </p:ext>
            </p:extLst>
          </p:nvPr>
        </p:nvGraphicFramePr>
        <p:xfrm>
          <a:off x="223298" y="5364002"/>
          <a:ext cx="7886700" cy="297180"/>
        </p:xfrm>
        <a:graphic>
          <a:graphicData uri="http://schemas.openxmlformats.org/drawingml/2006/table">
            <a:tbl>
              <a:tblPr/>
              <a:tblGrid>
                <a:gridCol w="7886700">
                  <a:extLst>
                    <a:ext uri="{9D8B030D-6E8A-4147-A177-3AD203B41FA5}">
                      <a16:colId xmlns:a16="http://schemas.microsoft.com/office/drawing/2014/main" val="3518585815"/>
                    </a:ext>
                  </a:extLst>
                </a:gridCol>
              </a:tblGrid>
              <a:tr h="0">
                <a:tc>
                  <a:txBody>
                    <a:bodyPr/>
                    <a:lstStyle/>
                    <a:p>
                      <a:endParaRPr lang="en-GB" dirty="0">
                        <a:effectLst/>
                      </a:endParaRPr>
                    </a:p>
                  </a:txBody>
                  <a:tcPr anchor="ctr">
                    <a:lnL>
                      <a:noFill/>
                    </a:lnL>
                    <a:lnR>
                      <a:noFill/>
                    </a:lnR>
                    <a:lnT>
                      <a:noFill/>
                    </a:lnT>
                    <a:lnB>
                      <a:noFill/>
                    </a:lnB>
                  </a:tcPr>
                </a:tc>
                <a:extLst>
                  <a:ext uri="{0D108BD9-81ED-4DB2-BD59-A6C34878D82A}">
                    <a16:rowId xmlns:a16="http://schemas.microsoft.com/office/drawing/2014/main" val="3306711029"/>
                  </a:ext>
                </a:extLst>
              </a:tr>
            </a:tbl>
          </a:graphicData>
        </a:graphic>
      </p:graphicFrame>
    </p:spTree>
    <p:extLst>
      <p:ext uri="{BB962C8B-B14F-4D97-AF65-F5344CB8AC3E}">
        <p14:creationId xmlns:p14="http://schemas.microsoft.com/office/powerpoint/2010/main" val="85565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6</a:t>
            </a:fld>
            <a:endParaRPr lang="en-US">
              <a:solidFill>
                <a:srgbClr val="FFFFFF"/>
              </a:solidFill>
              <a:latin typeface="Calibri" panose="020F0502020204030204"/>
            </a:endParaRPr>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2690338"/>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sp>
        <p:nvSpPr>
          <p:cNvPr id="20" name="Rectangle 19">
            <a:extLst>
              <a:ext uri="{FF2B5EF4-FFF2-40B4-BE49-F238E27FC236}">
                <a16:creationId xmlns:a16="http://schemas.microsoft.com/office/drawing/2014/main" id="{9F758C30-883C-45A1-81F0-7BF0BEEC16C1}"/>
              </a:ext>
            </a:extLst>
          </p:cNvPr>
          <p:cNvSpPr/>
          <p:nvPr/>
        </p:nvSpPr>
        <p:spPr>
          <a:xfrm>
            <a:off x="417663" y="501134"/>
            <a:ext cx="7002238" cy="1754326"/>
          </a:xfrm>
          <a:prstGeom prst="rect">
            <a:avLst/>
          </a:prstGeom>
        </p:spPr>
        <p:txBody>
          <a:bodyPr wrap="none">
            <a:spAutoFit/>
          </a:bodyPr>
          <a:lstStyle/>
          <a:p>
            <a:r>
              <a:rPr lang="en-GB" sz="3600" dirty="0"/>
              <a:t>You might choose to plan your story </a:t>
            </a:r>
          </a:p>
          <a:p>
            <a:r>
              <a:rPr lang="en-GB" sz="3600" dirty="0"/>
              <a:t>using Boxing Clever or a story map </a:t>
            </a:r>
          </a:p>
          <a:p>
            <a:r>
              <a:rPr lang="en-GB" sz="3600" dirty="0"/>
              <a:t>like we do in class</a:t>
            </a:r>
            <a:r>
              <a:rPr lang="en-GB" dirty="0"/>
              <a:t>.</a:t>
            </a:r>
          </a:p>
        </p:txBody>
      </p:sp>
      <p:pic>
        <p:nvPicPr>
          <p:cNvPr id="21" name="Picture 20">
            <a:extLst>
              <a:ext uri="{FF2B5EF4-FFF2-40B4-BE49-F238E27FC236}">
                <a16:creationId xmlns:a16="http://schemas.microsoft.com/office/drawing/2014/main" id="{77C6261E-751D-4473-AF35-02F8E50ABA00}"/>
              </a:ext>
            </a:extLst>
          </p:cNvPr>
          <p:cNvPicPr>
            <a:picLocks noChangeAspect="1"/>
          </p:cNvPicPr>
          <p:nvPr/>
        </p:nvPicPr>
        <p:blipFill>
          <a:blip r:embed="rId3"/>
          <a:stretch>
            <a:fillRect/>
          </a:stretch>
        </p:blipFill>
        <p:spPr>
          <a:xfrm>
            <a:off x="0" y="2164676"/>
            <a:ext cx="7148179" cy="5014395"/>
          </a:xfrm>
          <a:prstGeom prst="rect">
            <a:avLst/>
          </a:prstGeom>
        </p:spPr>
      </p:pic>
      <p:sp>
        <p:nvSpPr>
          <p:cNvPr id="22" name="Rectangle 21">
            <a:extLst>
              <a:ext uri="{FF2B5EF4-FFF2-40B4-BE49-F238E27FC236}">
                <a16:creationId xmlns:a16="http://schemas.microsoft.com/office/drawing/2014/main" id="{EBE98AED-4E3D-4BF5-8D09-2C5887F3AD3B}"/>
              </a:ext>
            </a:extLst>
          </p:cNvPr>
          <p:cNvSpPr/>
          <p:nvPr/>
        </p:nvSpPr>
        <p:spPr>
          <a:xfrm>
            <a:off x="4935984" y="2148396"/>
            <a:ext cx="2254929" cy="5060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FAD0E970-D9AF-4F3B-BCBA-8E97783A5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122" y="1967129"/>
            <a:ext cx="2905228" cy="3885030"/>
          </a:xfrm>
          <a:prstGeom prst="rect">
            <a:avLst/>
          </a:prstGeom>
        </p:spPr>
      </p:pic>
    </p:spTree>
    <p:extLst>
      <p:ext uri="{BB962C8B-B14F-4D97-AF65-F5344CB8AC3E}">
        <p14:creationId xmlns:p14="http://schemas.microsoft.com/office/powerpoint/2010/main" val="393127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7</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78468"/>
            <a:ext cx="7886700" cy="1325563"/>
          </a:xfrm>
        </p:spPr>
        <p:txBody>
          <a:bodyPr>
            <a:normAutofit/>
          </a:bodyPr>
          <a:lstStyle/>
          <a:p>
            <a:r>
              <a:rPr lang="en-GB" dirty="0"/>
              <a:t>Writing time!</a:t>
            </a:r>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2690338"/>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3" name="Table 12">
            <a:extLst>
              <a:ext uri="{FF2B5EF4-FFF2-40B4-BE49-F238E27FC236}">
                <a16:creationId xmlns:a16="http://schemas.microsoft.com/office/drawing/2014/main" id="{3748265F-49CD-4FCB-BB6F-5BDDC1CC0316}"/>
              </a:ext>
            </a:extLst>
          </p:cNvPr>
          <p:cNvGraphicFramePr>
            <a:graphicFrameLocks noGrp="1"/>
          </p:cNvGraphicFramePr>
          <p:nvPr>
            <p:extLst/>
          </p:nvPr>
        </p:nvGraphicFramePr>
        <p:xfrm>
          <a:off x="628650" y="2973703"/>
          <a:ext cx="7886700" cy="365760"/>
        </p:xfrm>
        <a:graphic>
          <a:graphicData uri="http://schemas.openxmlformats.org/drawingml/2006/table">
            <a:tbl>
              <a:tblPr/>
              <a:tblGrid>
                <a:gridCol w="7886700">
                  <a:extLst>
                    <a:ext uri="{9D8B030D-6E8A-4147-A177-3AD203B41FA5}">
                      <a16:colId xmlns:a16="http://schemas.microsoft.com/office/drawing/2014/main" val="2662026157"/>
                    </a:ext>
                  </a:extLst>
                </a:gridCol>
              </a:tblGrid>
              <a:tr h="0">
                <a:tc>
                  <a:txBody>
                    <a:bodyPr/>
                    <a:lstStyle/>
                    <a:p>
                      <a:endParaRPr lang="en-GB" sz="1800" dirty="0">
                        <a:effectLst/>
                      </a:endParaRPr>
                    </a:p>
                  </a:txBody>
                  <a:tcPr anchor="ctr">
                    <a:lnL>
                      <a:noFill/>
                    </a:lnL>
                    <a:lnR>
                      <a:noFill/>
                    </a:lnR>
                    <a:lnT>
                      <a:noFill/>
                    </a:lnT>
                    <a:lnB>
                      <a:noFill/>
                    </a:lnB>
                  </a:tcPr>
                </a:tc>
                <a:extLst>
                  <a:ext uri="{0D108BD9-81ED-4DB2-BD59-A6C34878D82A}">
                    <a16:rowId xmlns:a16="http://schemas.microsoft.com/office/drawing/2014/main" val="3261817124"/>
                  </a:ext>
                </a:extLst>
              </a:tr>
            </a:tbl>
          </a:graphicData>
        </a:graphic>
      </p:graphicFrame>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nvPr>
        </p:nvGraphicFramePr>
        <p:xfrm>
          <a:off x="628650" y="3716464"/>
          <a:ext cx="7798913" cy="1127760"/>
        </p:xfrm>
        <a:graphic>
          <a:graphicData uri="http://schemas.openxmlformats.org/drawingml/2006/table">
            <a:tbl>
              <a:tblPr/>
              <a:tblGrid>
                <a:gridCol w="7798913">
                  <a:extLst>
                    <a:ext uri="{9D8B030D-6E8A-4147-A177-3AD203B41FA5}">
                      <a16:colId xmlns:a16="http://schemas.microsoft.com/office/drawing/2014/main" val="3232182776"/>
                    </a:ext>
                  </a:extLst>
                </a:gridCol>
              </a:tblGrid>
              <a:tr h="0">
                <a:tc>
                  <a:txBody>
                    <a:bodyPr/>
                    <a:lstStyle/>
                    <a:p>
                      <a:endParaRPr lang="en-GB" sz="2800" dirty="0">
                        <a:effectLst/>
                      </a:endParaRPr>
                    </a:p>
                    <a:p>
                      <a:endParaRPr lang="en-GB" sz="2000" dirty="0">
                        <a:effectLst/>
                      </a:endParaRPr>
                    </a:p>
                    <a:p>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sp>
        <p:nvSpPr>
          <p:cNvPr id="11" name="Content Placeholder 10">
            <a:extLst>
              <a:ext uri="{FF2B5EF4-FFF2-40B4-BE49-F238E27FC236}">
                <a16:creationId xmlns:a16="http://schemas.microsoft.com/office/drawing/2014/main" id="{A8674FE4-0614-49BA-AF65-5E4E8F15655F}"/>
              </a:ext>
            </a:extLst>
          </p:cNvPr>
          <p:cNvSpPr>
            <a:spLocks noGrp="1"/>
          </p:cNvSpPr>
          <p:nvPr>
            <p:ph idx="1"/>
          </p:nvPr>
        </p:nvSpPr>
        <p:spPr>
          <a:xfrm>
            <a:off x="539873" y="1247403"/>
            <a:ext cx="8222387" cy="4211432"/>
          </a:xfrm>
        </p:spPr>
        <p:txBody>
          <a:bodyPr>
            <a:normAutofit fontScale="77500" lnSpcReduction="20000"/>
          </a:bodyPr>
          <a:lstStyle/>
          <a:p>
            <a:pPr marL="0" indent="0">
              <a:buNone/>
            </a:pPr>
            <a:r>
              <a:rPr lang="en-GB" dirty="0"/>
              <a:t>I would split your writing down across at least 2 days or 2 sessions like we do at school so that you don’t get ‘writing tired’.</a:t>
            </a:r>
          </a:p>
          <a:p>
            <a:pPr marL="0" indent="0">
              <a:buNone/>
            </a:pPr>
            <a:endParaRPr lang="en-GB" dirty="0"/>
          </a:p>
          <a:p>
            <a:pPr marL="0" indent="0">
              <a:buNone/>
            </a:pPr>
            <a:r>
              <a:rPr lang="en-GB" dirty="0"/>
              <a:t>Remember:</a:t>
            </a:r>
          </a:p>
          <a:p>
            <a:r>
              <a:rPr lang="en-GB" dirty="0"/>
              <a:t>Take your time! There is no rush. The more we rush the</a:t>
            </a:r>
          </a:p>
          <a:p>
            <a:pPr marL="0" indent="0">
              <a:buNone/>
            </a:pPr>
            <a:r>
              <a:rPr lang="en-GB" dirty="0"/>
              <a:t>more mistakes we make.</a:t>
            </a:r>
          </a:p>
          <a:p>
            <a:pPr marL="0" indent="0">
              <a:buNone/>
            </a:pPr>
            <a:endParaRPr lang="en-GB" dirty="0"/>
          </a:p>
          <a:p>
            <a:r>
              <a:rPr lang="en-GB" dirty="0"/>
              <a:t>Say each sentence out loud before you write it!</a:t>
            </a:r>
          </a:p>
          <a:p>
            <a:pPr marL="0" indent="0">
              <a:buNone/>
            </a:pPr>
            <a:endParaRPr lang="en-GB" dirty="0"/>
          </a:p>
          <a:p>
            <a:r>
              <a:rPr lang="en-GB" dirty="0"/>
              <a:t>Read each sentence back to check you haven’t </a:t>
            </a:r>
          </a:p>
          <a:p>
            <a:pPr marL="0" indent="0">
              <a:buNone/>
            </a:pPr>
            <a:r>
              <a:rPr lang="en-GB" dirty="0"/>
              <a:t>  missed any words or letters.</a:t>
            </a:r>
          </a:p>
        </p:txBody>
      </p:sp>
    </p:spTree>
    <p:extLst>
      <p:ext uri="{BB962C8B-B14F-4D97-AF65-F5344CB8AC3E}">
        <p14:creationId xmlns:p14="http://schemas.microsoft.com/office/powerpoint/2010/main" val="246331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8</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78468"/>
            <a:ext cx="7886700" cy="1325563"/>
          </a:xfrm>
        </p:spPr>
        <p:txBody>
          <a:bodyPr>
            <a:normAutofit/>
          </a:bodyPr>
          <a:lstStyle/>
          <a:p>
            <a:r>
              <a:rPr lang="en-GB" dirty="0"/>
              <a:t>Writing time!</a:t>
            </a:r>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2690338"/>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3" name="Table 12">
            <a:extLst>
              <a:ext uri="{FF2B5EF4-FFF2-40B4-BE49-F238E27FC236}">
                <a16:creationId xmlns:a16="http://schemas.microsoft.com/office/drawing/2014/main" id="{3748265F-49CD-4FCB-BB6F-5BDDC1CC0316}"/>
              </a:ext>
            </a:extLst>
          </p:cNvPr>
          <p:cNvGraphicFramePr>
            <a:graphicFrameLocks noGrp="1"/>
          </p:cNvGraphicFramePr>
          <p:nvPr>
            <p:extLst>
              <p:ext uri="{D42A27DB-BD31-4B8C-83A1-F6EECF244321}">
                <p14:modId xmlns:p14="http://schemas.microsoft.com/office/powerpoint/2010/main" val="4128174907"/>
              </p:ext>
            </p:extLst>
          </p:nvPr>
        </p:nvGraphicFramePr>
        <p:xfrm>
          <a:off x="628650" y="2973703"/>
          <a:ext cx="7886700" cy="365760"/>
        </p:xfrm>
        <a:graphic>
          <a:graphicData uri="http://schemas.openxmlformats.org/drawingml/2006/table">
            <a:tbl>
              <a:tblPr/>
              <a:tblGrid>
                <a:gridCol w="7886700">
                  <a:extLst>
                    <a:ext uri="{9D8B030D-6E8A-4147-A177-3AD203B41FA5}">
                      <a16:colId xmlns:a16="http://schemas.microsoft.com/office/drawing/2014/main" val="2662026157"/>
                    </a:ext>
                  </a:extLst>
                </a:gridCol>
              </a:tblGrid>
              <a:tr h="0">
                <a:tc>
                  <a:txBody>
                    <a:bodyPr/>
                    <a:lstStyle/>
                    <a:p>
                      <a:endParaRPr lang="en-GB" sz="1800" dirty="0">
                        <a:effectLst/>
                      </a:endParaRPr>
                    </a:p>
                  </a:txBody>
                  <a:tcPr anchor="ctr">
                    <a:lnL>
                      <a:noFill/>
                    </a:lnL>
                    <a:lnR>
                      <a:noFill/>
                    </a:lnR>
                    <a:lnT>
                      <a:noFill/>
                    </a:lnT>
                    <a:lnB>
                      <a:noFill/>
                    </a:lnB>
                  </a:tcPr>
                </a:tc>
                <a:extLst>
                  <a:ext uri="{0D108BD9-81ED-4DB2-BD59-A6C34878D82A}">
                    <a16:rowId xmlns:a16="http://schemas.microsoft.com/office/drawing/2014/main" val="3261817124"/>
                  </a:ext>
                </a:extLst>
              </a:tr>
            </a:tbl>
          </a:graphicData>
        </a:graphic>
      </p:graphicFrame>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ext uri="{D42A27DB-BD31-4B8C-83A1-F6EECF244321}">
                <p14:modId xmlns:p14="http://schemas.microsoft.com/office/powerpoint/2010/main" val="2449904162"/>
              </p:ext>
            </p:extLst>
          </p:nvPr>
        </p:nvGraphicFramePr>
        <p:xfrm>
          <a:off x="628650" y="3716464"/>
          <a:ext cx="7798913" cy="1127760"/>
        </p:xfrm>
        <a:graphic>
          <a:graphicData uri="http://schemas.openxmlformats.org/drawingml/2006/table">
            <a:tbl>
              <a:tblPr/>
              <a:tblGrid>
                <a:gridCol w="7798913">
                  <a:extLst>
                    <a:ext uri="{9D8B030D-6E8A-4147-A177-3AD203B41FA5}">
                      <a16:colId xmlns:a16="http://schemas.microsoft.com/office/drawing/2014/main" val="3232182776"/>
                    </a:ext>
                  </a:extLst>
                </a:gridCol>
              </a:tblGrid>
              <a:tr h="0">
                <a:tc>
                  <a:txBody>
                    <a:bodyPr/>
                    <a:lstStyle/>
                    <a:p>
                      <a:endParaRPr lang="en-GB" sz="2800" dirty="0">
                        <a:effectLst/>
                      </a:endParaRPr>
                    </a:p>
                    <a:p>
                      <a:endParaRPr lang="en-GB" sz="2000" dirty="0">
                        <a:effectLst/>
                      </a:endParaRPr>
                    </a:p>
                    <a:p>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sp>
        <p:nvSpPr>
          <p:cNvPr id="11" name="Content Placeholder 10">
            <a:extLst>
              <a:ext uri="{FF2B5EF4-FFF2-40B4-BE49-F238E27FC236}">
                <a16:creationId xmlns:a16="http://schemas.microsoft.com/office/drawing/2014/main" id="{A8674FE4-0614-49BA-AF65-5E4E8F15655F}"/>
              </a:ext>
            </a:extLst>
          </p:cNvPr>
          <p:cNvSpPr>
            <a:spLocks noGrp="1"/>
          </p:cNvSpPr>
          <p:nvPr>
            <p:ph idx="1"/>
          </p:nvPr>
        </p:nvSpPr>
        <p:spPr>
          <a:xfrm>
            <a:off x="539873" y="1247403"/>
            <a:ext cx="7325743" cy="4425428"/>
          </a:xfrm>
        </p:spPr>
        <p:txBody>
          <a:bodyPr>
            <a:normAutofit fontScale="92500" lnSpcReduction="10000"/>
          </a:bodyPr>
          <a:lstStyle/>
          <a:p>
            <a:pPr marL="0" indent="0">
              <a:buNone/>
            </a:pPr>
            <a:endParaRPr lang="en-GB" dirty="0"/>
          </a:p>
          <a:p>
            <a:pPr marL="0" indent="0">
              <a:buNone/>
            </a:pPr>
            <a:r>
              <a:rPr lang="en-GB" u="sng" dirty="0"/>
              <a:t>Miss Lacey’s writing wish list</a:t>
            </a:r>
          </a:p>
          <a:p>
            <a:pPr marL="0" indent="0">
              <a:buNone/>
            </a:pPr>
            <a:r>
              <a:rPr lang="en-GB" dirty="0"/>
              <a:t>I would like you to include:</a:t>
            </a:r>
          </a:p>
          <a:p>
            <a:pPr marL="0" indent="0">
              <a:buNone/>
            </a:pPr>
            <a:r>
              <a:rPr lang="en-GB" dirty="0"/>
              <a:t>Expanded noun phrases</a:t>
            </a:r>
          </a:p>
          <a:p>
            <a:pPr marL="0" indent="0">
              <a:buNone/>
            </a:pPr>
            <a:r>
              <a:rPr lang="en-GB" dirty="0"/>
              <a:t>Conjunctions (and, but, because, so)</a:t>
            </a:r>
          </a:p>
          <a:p>
            <a:pPr marL="0" indent="0">
              <a:buNone/>
            </a:pPr>
            <a:r>
              <a:rPr lang="en-GB" dirty="0"/>
              <a:t>At least 1 tch spelling word!</a:t>
            </a:r>
          </a:p>
          <a:p>
            <a:pPr marL="0" indent="0">
              <a:buNone/>
            </a:pPr>
            <a:endParaRPr lang="en-GB" dirty="0"/>
          </a:p>
          <a:p>
            <a:pPr marL="0" indent="0">
              <a:buNone/>
            </a:pPr>
            <a:r>
              <a:rPr lang="en-GB" dirty="0"/>
              <a:t>(I don’t need to ask for full stops, nice handwriting etc as I expect you to do that anyway! As we learn/recap more skills. I will my list longer  or trickier!)</a:t>
            </a:r>
          </a:p>
          <a:p>
            <a:pPr marL="0" indent="0">
              <a:buNone/>
            </a:pPr>
            <a:endParaRPr lang="en-GB" dirty="0"/>
          </a:p>
        </p:txBody>
      </p:sp>
      <p:pic>
        <p:nvPicPr>
          <p:cNvPr id="17" name="Picture 16">
            <a:extLst>
              <a:ext uri="{FF2B5EF4-FFF2-40B4-BE49-F238E27FC236}">
                <a16:creationId xmlns:a16="http://schemas.microsoft.com/office/drawing/2014/main" id="{E0ECA911-406A-46BD-8FCA-73548EF7D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245" y="1756087"/>
            <a:ext cx="2771808" cy="2153132"/>
          </a:xfrm>
          <a:prstGeom prst="rect">
            <a:avLst/>
          </a:prstGeom>
        </p:spPr>
      </p:pic>
    </p:spTree>
    <p:extLst>
      <p:ext uri="{BB962C8B-B14F-4D97-AF65-F5344CB8AC3E}">
        <p14:creationId xmlns:p14="http://schemas.microsoft.com/office/powerpoint/2010/main" val="61340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dirty="0">
                <a:solidFill>
                  <a:srgbClr val="FFFFFF">
                    <a:lumMod val="65000"/>
                  </a:srgbClr>
                </a:solidFill>
                <a:latin typeface="Calibri" panose="020F0502020204030204"/>
              </a:rPr>
              <a:t>Your Date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9</a:t>
            </a:fld>
            <a:endParaRPr lang="en-US">
              <a:solidFill>
                <a:srgbClr val="FFFFFF"/>
              </a:solidFill>
              <a:latin typeface="Calibri" panose="020F0502020204030204"/>
            </a:endParaRPr>
          </a:p>
        </p:txBody>
      </p:sp>
      <p:sp>
        <p:nvSpPr>
          <p:cNvPr id="10" name="Title 9">
            <a:extLst>
              <a:ext uri="{FF2B5EF4-FFF2-40B4-BE49-F238E27FC236}">
                <a16:creationId xmlns:a16="http://schemas.microsoft.com/office/drawing/2014/main" id="{5AE3F06C-AC51-4537-ACC9-6E948B8DDC15}"/>
              </a:ext>
            </a:extLst>
          </p:cNvPr>
          <p:cNvSpPr>
            <a:spLocks noGrp="1"/>
          </p:cNvSpPr>
          <p:nvPr>
            <p:ph type="title"/>
          </p:nvPr>
        </p:nvSpPr>
        <p:spPr/>
        <p:txBody>
          <a:bodyPr>
            <a:normAutofit fontScale="90000"/>
          </a:bodyPr>
          <a:lstStyle/>
          <a:p>
            <a:r>
              <a:rPr lang="en-GB" dirty="0"/>
              <a:t>Now, write begin to write your robot story!</a:t>
            </a:r>
            <a:br>
              <a:rPr lang="en-GB" dirty="0"/>
            </a:br>
            <a:endParaRPr lang="en-GB" dirty="0"/>
          </a:p>
        </p:txBody>
      </p:sp>
      <p:sp>
        <p:nvSpPr>
          <p:cNvPr id="12" name="Title 9">
            <a:extLst>
              <a:ext uri="{FF2B5EF4-FFF2-40B4-BE49-F238E27FC236}">
                <a16:creationId xmlns:a16="http://schemas.microsoft.com/office/drawing/2014/main" id="{88F26917-6257-4BBD-9C42-1AEEF5A738A8}"/>
              </a:ext>
            </a:extLst>
          </p:cNvPr>
          <p:cNvSpPr txBox="1">
            <a:spLocks/>
          </p:cNvSpPr>
          <p:nvPr/>
        </p:nvSpPr>
        <p:spPr>
          <a:xfrm>
            <a:off x="548751" y="2005630"/>
            <a:ext cx="7886700" cy="509907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r>
              <a:rPr lang="en-GB" sz="1800" dirty="0"/>
              <a:t>When you’ve finished:</a:t>
            </a:r>
          </a:p>
          <a:p>
            <a:endParaRPr lang="en-GB" sz="1800" dirty="0"/>
          </a:p>
          <a:p>
            <a:pPr marL="285750" indent="-285750">
              <a:buFont typeface="Arial" panose="020B0604020202020204" pitchFamily="34" charset="0"/>
              <a:buChar char="•"/>
            </a:pPr>
            <a:r>
              <a:rPr lang="en-GB" sz="1800" dirty="0"/>
              <a:t>Remember to proof read – Read and check for mistakes!</a:t>
            </a:r>
          </a:p>
          <a:p>
            <a:endParaRPr lang="en-GB" sz="1800" dirty="0"/>
          </a:p>
          <a:p>
            <a:pPr marL="285750" indent="-285750">
              <a:buFont typeface="Arial" panose="020B0604020202020204" pitchFamily="34" charset="0"/>
              <a:buChar char="•"/>
            </a:pPr>
            <a:r>
              <a:rPr lang="en-GB" sz="1800" dirty="0"/>
              <a:t>Go through your writing with my wish list. Did you achieve them all?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If you are really proud of your story. Why not turn it into a book with illustrations and </a:t>
            </a:r>
            <a:r>
              <a:rPr lang="en-GB" sz="1800"/>
              <a:t>become a real author?</a:t>
            </a:r>
            <a:endParaRPr lang="en-GB" sz="1800" dirty="0"/>
          </a:p>
          <a:p>
            <a:endParaRPr lang="en-GB" sz="1800" dirty="0"/>
          </a:p>
          <a:p>
            <a:pPr marL="285750" indent="-285750">
              <a:buFont typeface="Arial" panose="020B0604020202020204" pitchFamily="34" charset="0"/>
              <a:buChar char="•"/>
            </a:pPr>
            <a:r>
              <a:rPr lang="en-GB" sz="1800" dirty="0"/>
              <a:t>Why not have a Storytime where you can read your story to  your family?</a:t>
            </a:r>
          </a:p>
          <a:p>
            <a:endParaRPr lang="en-GB" sz="1800" dirty="0"/>
          </a:p>
          <a:p>
            <a:pPr marL="285750" indent="-285750">
              <a:buFont typeface="Arial" panose="020B0604020202020204" pitchFamily="34" charset="0"/>
              <a:buChar char="•"/>
            </a:pPr>
            <a:r>
              <a:rPr lang="en-GB" sz="1800" dirty="0"/>
              <a:t>You can even send it to me if you want to! You could send me pictures or you could type it  up on the computer!  (Mums and Dads should have my email already)</a:t>
            </a:r>
            <a:br>
              <a:rPr lang="en-GB" sz="1800" dirty="0"/>
            </a:br>
            <a:endParaRPr lang="en-GB" sz="1800" dirty="0"/>
          </a:p>
          <a:p>
            <a:endParaRPr lang="en-GB" sz="1800" dirty="0"/>
          </a:p>
        </p:txBody>
      </p:sp>
      <p:pic>
        <p:nvPicPr>
          <p:cNvPr id="13" name="Picture 3" descr="48825808_6498a869fc_z">
            <a:extLst>
              <a:ext uri="{FF2B5EF4-FFF2-40B4-BE49-F238E27FC236}">
                <a16:creationId xmlns:a16="http://schemas.microsoft.com/office/drawing/2014/main" id="{32AE989A-F9D9-4B89-809F-D30BAA723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458" y="1107135"/>
            <a:ext cx="2563286" cy="179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786314"/>
      </p:ext>
    </p:extLst>
  </p:cSld>
  <p:clrMapOvr>
    <a:masterClrMapping/>
  </p:clrMapOvr>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435</TotalTime>
  <Words>592</Words>
  <Application>Microsoft Office PowerPoint</Application>
  <PresentationFormat>On-screen Show (4:3)</PresentationFormat>
  <Paragraphs>96</Paragraphs>
  <Slides>9</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1_Blank</vt:lpstr>
      <vt:lpstr>Thursday 23rd April 2020</vt:lpstr>
      <vt:lpstr>Let’s warm our brains up our brains by recapping this week’s learning.</vt:lpstr>
      <vt:lpstr>Let’s warm our brains up our brains by recapping this week’s learning.</vt:lpstr>
      <vt:lpstr>Today, we are focusing on applying our writing skills in a longer piece of writing.    </vt:lpstr>
      <vt:lpstr>Before we write, we need to plan our story.</vt:lpstr>
      <vt:lpstr>PowerPoint Presentation</vt:lpstr>
      <vt:lpstr>Writing time!</vt:lpstr>
      <vt:lpstr>Writing time!</vt:lpstr>
      <vt:lpstr>Now, write begin to write your robot story!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Jay Lacey</cp:lastModifiedBy>
  <cp:revision>45</cp:revision>
  <cp:lastPrinted>2019-10-08T11:03:42Z</cp:lastPrinted>
  <dcterms:created xsi:type="dcterms:W3CDTF">2016-12-22T17:25:20Z</dcterms:created>
  <dcterms:modified xsi:type="dcterms:W3CDTF">2020-04-17T10:49:38Z</dcterms:modified>
  <cp:category>Templates</cp:category>
</cp:coreProperties>
</file>