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0"/>
  </p:notesMasterIdLst>
  <p:handoutMasterIdLst>
    <p:handoutMasterId r:id="rId11"/>
  </p:handoutMasterIdLst>
  <p:sldIdLst>
    <p:sldId id="277" r:id="rId3"/>
    <p:sldId id="305" r:id="rId4"/>
    <p:sldId id="287" r:id="rId5"/>
    <p:sldId id="301" r:id="rId6"/>
    <p:sldId id="306" r:id="rId7"/>
    <p:sldId id="307" r:id="rId8"/>
    <p:sldId id="303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05"/>
            <p14:sldId id="287"/>
            <p14:sldId id="301"/>
            <p14:sldId id="306"/>
            <p14:sldId id="307"/>
            <p14:sldId id="303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45" autoAdjust="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17/04/2020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Tuesday 21st April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–Reading comprehension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53EC-CD64-40A1-8306-73DD01B0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Let’s warm our brains up with a </a:t>
            </a:r>
            <a:br>
              <a:rPr lang="en-GB" dirty="0"/>
            </a:br>
            <a:r>
              <a:rPr lang="en-GB" dirty="0"/>
              <a:t>quick quiz about yesterday’s spelling lesson.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83603-19FE-4A6C-8378-79EA03CB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B5354-AAFD-4CFE-B0F3-A885CC41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1D91E-F30B-4BFD-B609-C024318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CC66A-2036-4899-B224-1AD362EE2E06}"/>
              </a:ext>
            </a:extLst>
          </p:cNvPr>
          <p:cNvSpPr txBox="1"/>
          <p:nvPr/>
        </p:nvSpPr>
        <p:spPr>
          <a:xfrm>
            <a:off x="923827" y="2092439"/>
            <a:ext cx="6985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Which words are spelt correctly!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40287-7591-44B8-A21E-C2D45196CB9D}"/>
              </a:ext>
            </a:extLst>
          </p:cNvPr>
          <p:cNvSpPr txBox="1"/>
          <p:nvPr/>
        </p:nvSpPr>
        <p:spPr>
          <a:xfrm>
            <a:off x="3355942" y="6396898"/>
            <a:ext cx="838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our rule… we use tch after a short vowel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1623F-0E67-4A1C-9EC5-6115E202E5D4}"/>
              </a:ext>
            </a:extLst>
          </p:cNvPr>
          <p:cNvSpPr txBox="1"/>
          <p:nvPr/>
        </p:nvSpPr>
        <p:spPr>
          <a:xfrm>
            <a:off x="546755" y="2875175"/>
            <a:ext cx="779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2050" name="Picture 2" descr="Image result for hutch rabbit clipart">
            <a:extLst>
              <a:ext uri="{FF2B5EF4-FFF2-40B4-BE49-F238E27FC236}">
                <a16:creationId xmlns:a16="http://schemas.microsoft.com/office/drawing/2014/main" id="{9B326B4F-8DCF-47C0-8E26-DBF01B9C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13394"/>
            <a:ext cx="1285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D80691-97DB-4842-8799-4159A02A55D1}"/>
              </a:ext>
            </a:extLst>
          </p:cNvPr>
          <p:cNvSpPr txBox="1"/>
          <p:nvPr/>
        </p:nvSpPr>
        <p:spPr>
          <a:xfrm>
            <a:off x="2218869" y="2921056"/>
            <a:ext cx="581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hutch          or               </a:t>
            </a:r>
            <a:r>
              <a:rPr lang="en-GB" sz="3200" dirty="0" err="1"/>
              <a:t>huch</a:t>
            </a: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9BB96-8638-468D-A718-6A14CEDDA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29267"/>
            <a:ext cx="1194111" cy="13798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D7E4DD-67BC-4479-AFF3-BDDA71769D44}"/>
              </a:ext>
            </a:extLst>
          </p:cNvPr>
          <p:cNvSpPr txBox="1"/>
          <p:nvPr/>
        </p:nvSpPr>
        <p:spPr>
          <a:xfrm>
            <a:off x="2218869" y="4136605"/>
            <a:ext cx="581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stich          or               stitch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D4C88D-59CC-418F-A271-196B66ECA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" y="4778685"/>
            <a:ext cx="1534066" cy="16182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1AF59D-5C82-40B8-B2EC-A99A1AA98F34}"/>
              </a:ext>
            </a:extLst>
          </p:cNvPr>
          <p:cNvSpPr txBox="1"/>
          <p:nvPr/>
        </p:nvSpPr>
        <p:spPr>
          <a:xfrm>
            <a:off x="2280731" y="5352154"/>
            <a:ext cx="581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bucher</a:t>
            </a:r>
            <a:r>
              <a:rPr lang="en-GB" sz="3200" dirty="0"/>
              <a:t>        or             butcher</a:t>
            </a:r>
          </a:p>
        </p:txBody>
      </p:sp>
    </p:spTree>
    <p:extLst>
      <p:ext uri="{BB962C8B-B14F-4D97-AF65-F5344CB8AC3E}">
        <p14:creationId xmlns:p14="http://schemas.microsoft.com/office/powerpoint/2010/main" val="34167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519177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Today, we are focusing on reading </a:t>
            </a:r>
            <a:br>
              <a:rPr lang="en-US" dirty="0"/>
            </a:br>
            <a:r>
              <a:rPr lang="en-US" dirty="0"/>
              <a:t>comprehension skills.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0D5D6-603F-481A-9A3B-55CBFC6999B7}"/>
              </a:ext>
            </a:extLst>
          </p:cNvPr>
          <p:cNvSpPr txBox="1"/>
          <p:nvPr/>
        </p:nvSpPr>
        <p:spPr>
          <a:xfrm>
            <a:off x="537328" y="1960775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focusing on retrieval skills. We use retrieval when the answer is  right there in front of us in the text.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06DF92-697D-4F75-AB8F-DC8DE792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09881"/>
            <a:ext cx="2202023" cy="35864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8DE257-0215-43BA-B7F0-620F1D300F31}"/>
              </a:ext>
            </a:extLst>
          </p:cNvPr>
          <p:cNvSpPr txBox="1"/>
          <p:nvPr/>
        </p:nvSpPr>
        <p:spPr>
          <a:xfrm>
            <a:off x="3403076" y="3429000"/>
            <a:ext cx="3695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</a:t>
            </a:r>
            <a:r>
              <a:rPr lang="en-GB" sz="2800" dirty="0"/>
              <a:t>Reggie</a:t>
            </a:r>
            <a:r>
              <a:rPr lang="en-GB" dirty="0"/>
              <a:t>.  He is our reading character to help us retrieve. </a:t>
            </a:r>
          </a:p>
          <a:p>
            <a:endParaRPr lang="en-GB" dirty="0"/>
          </a:p>
          <a:p>
            <a:r>
              <a:rPr lang="en-GB" dirty="0"/>
              <a:t>He is a fisherman who fishes the answer straight out.</a:t>
            </a:r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468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Read this short passage.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1F6CE1-98DB-40C4-9078-304C69A8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570"/>
            <a:ext cx="7886700" cy="42114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 Lacey is a teacher in Year Two at Featherstone Primary School. She has two cats called Tilly and </a:t>
            </a:r>
            <a:r>
              <a:rPr lang="en-GB" dirty="0" err="1"/>
              <a:t>Stig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When she is at home, she loves to read books and grow plants in her garden.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628650" y="26903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26716"/>
              </p:ext>
            </p:extLst>
          </p:nvPr>
        </p:nvGraphicFramePr>
        <p:xfrm>
          <a:off x="534383" y="3237767"/>
          <a:ext cx="7886700" cy="6400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Reggie will help us answer these retrieval questions. Remember, the answer is right there! You should be able  to put your finger on it!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821F32-177A-4599-BCEB-36729DC3B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40791"/>
              </p:ext>
            </p:extLst>
          </p:nvPr>
        </p:nvGraphicFramePr>
        <p:xfrm>
          <a:off x="628650" y="4358800"/>
          <a:ext cx="7886700" cy="173736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232182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What Year group does Miss Lacey teach?</a:t>
                      </a:r>
                    </a:p>
                    <a:p>
                      <a:endParaRPr lang="en-GB" sz="2000" dirty="0">
                        <a:effectLst/>
                      </a:endParaRPr>
                    </a:p>
                    <a:p>
                      <a:endParaRPr lang="en-GB" sz="2000" dirty="0">
                        <a:effectLst/>
                      </a:endParaRPr>
                    </a:p>
                    <a:p>
                      <a:r>
                        <a:rPr lang="en-GB" sz="2000" dirty="0">
                          <a:effectLst/>
                        </a:rPr>
                        <a:t>She teaches in Year Two.</a:t>
                      </a:r>
                    </a:p>
                    <a:p>
                      <a:endParaRPr lang="en-GB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418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06445E-BF9E-4331-B0CB-3D3125C9F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177133"/>
              </p:ext>
            </p:extLst>
          </p:nvPr>
        </p:nvGraphicFramePr>
        <p:xfrm>
          <a:off x="223298" y="5364002"/>
          <a:ext cx="7886700" cy="2971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518585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11029"/>
                  </a:ext>
                </a:extLst>
              </a:tr>
            </a:tbl>
          </a:graphicData>
        </a:graphic>
      </p:graphicFrame>
      <p:pic>
        <p:nvPicPr>
          <p:cNvPr id="1025" name="Picture 2" descr="boy-catching-big-fish-with-fishing-rod-clipart-6212.jpg">
            <a:extLst>
              <a:ext uri="{FF2B5EF4-FFF2-40B4-BE49-F238E27FC236}">
                <a16:creationId xmlns:a16="http://schemas.microsoft.com/office/drawing/2014/main" id="{D229066A-14D9-45DA-9D17-77BA26F5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38" y="4954347"/>
            <a:ext cx="2008034" cy="146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82D713B-C9E0-457F-B2A9-0A209BD6F1A7}"/>
              </a:ext>
            </a:extLst>
          </p:cNvPr>
          <p:cNvSpPr/>
          <p:nvPr/>
        </p:nvSpPr>
        <p:spPr>
          <a:xfrm>
            <a:off x="628650" y="5364002"/>
            <a:ext cx="3073262" cy="599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6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468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Read this short passage.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1F6CE1-98DB-40C4-9078-304C69A8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570"/>
            <a:ext cx="7886700" cy="42114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 Lacey is a teacher in Year Two </a:t>
            </a:r>
          </a:p>
          <a:p>
            <a:pPr marL="0" indent="0">
              <a:buNone/>
            </a:pPr>
            <a:r>
              <a:rPr lang="en-GB" dirty="0"/>
              <a:t>at Featherstone Primary School. </a:t>
            </a:r>
          </a:p>
          <a:p>
            <a:pPr marL="0" indent="0">
              <a:buNone/>
            </a:pPr>
            <a:r>
              <a:rPr lang="en-GB" dirty="0"/>
              <a:t>She has two cats called Tilly and </a:t>
            </a:r>
            <a:r>
              <a:rPr lang="en-GB" dirty="0" err="1"/>
              <a:t>Stig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When she is at home, she loves to read books and grow plants in her garden.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628650" y="26903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36157"/>
              </p:ext>
            </p:extLst>
          </p:nvPr>
        </p:nvGraphicFramePr>
        <p:xfrm>
          <a:off x="534383" y="3711259"/>
          <a:ext cx="7886700" cy="6400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Reggie will help us answer these retrieval questions. Remember, the answer is right there! You should be able  to put your finger on it!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821F32-177A-4599-BCEB-36729DC3B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41056"/>
              </p:ext>
            </p:extLst>
          </p:nvPr>
        </p:nvGraphicFramePr>
        <p:xfrm>
          <a:off x="628650" y="4358800"/>
          <a:ext cx="7886700" cy="112776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232182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What are Miss Lacey’s cats called?</a:t>
                      </a:r>
                    </a:p>
                    <a:p>
                      <a:endParaRPr lang="en-GB" sz="2000" dirty="0">
                        <a:effectLst/>
                      </a:endParaRPr>
                    </a:p>
                    <a:p>
                      <a:endParaRPr lang="en-GB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4186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A06445E-BF9E-4331-B0CB-3D3125C9F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52903"/>
              </p:ext>
            </p:extLst>
          </p:nvPr>
        </p:nvGraphicFramePr>
        <p:xfrm>
          <a:off x="722917" y="5025508"/>
          <a:ext cx="7886700" cy="100584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5185858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Silly and </a:t>
                      </a:r>
                      <a:r>
                        <a:rPr lang="en-GB" sz="2000" dirty="0" err="1">
                          <a:effectLst/>
                        </a:rPr>
                        <a:t>Tig</a:t>
                      </a:r>
                      <a:r>
                        <a:rPr lang="en-GB" sz="2000" dirty="0">
                          <a:effectLst/>
                        </a:rPr>
                        <a:t>      </a:t>
                      </a:r>
                      <a:r>
                        <a:rPr lang="en-GB" sz="2000" dirty="0"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r>
                        <a:rPr lang="en-GB" sz="2000" dirty="0">
                          <a:effectLst/>
                        </a:rPr>
                        <a:t>                          Millie and Molly    </a:t>
                      </a:r>
                      <a:r>
                        <a:rPr lang="en-GB" sz="2000" dirty="0"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GB" sz="2000" dirty="0">
                        <a:effectLst/>
                      </a:endParaRPr>
                    </a:p>
                    <a:p>
                      <a:endParaRPr lang="en-GB" sz="2000" dirty="0">
                        <a:effectLst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Tilly and </a:t>
                      </a:r>
                      <a:r>
                        <a:rPr lang="en-GB" sz="2000" dirty="0" err="1">
                          <a:effectLst/>
                        </a:rPr>
                        <a:t>Stig</a:t>
                      </a:r>
                      <a:r>
                        <a:rPr lang="en-GB" sz="2000" dirty="0">
                          <a:effectLst/>
                        </a:rPr>
                        <a:t>    </a:t>
                      </a:r>
                      <a:r>
                        <a:rPr lang="en-GB" sz="2000" dirty="0">
                          <a:effectLst/>
                          <a:sym typeface="Wingdings" panose="05000000000000000000" pitchFamily="2" charset="2"/>
                        </a:rPr>
                        <a:t>                          </a:t>
                      </a:r>
                      <a:r>
                        <a:rPr lang="en-GB" sz="2000" dirty="0">
                          <a:effectLst/>
                        </a:rPr>
                        <a:t>Featherstone and books   </a:t>
                      </a:r>
                      <a:r>
                        <a:rPr lang="en-GB" sz="2000" dirty="0"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GB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711029"/>
                  </a:ext>
                </a:extLst>
              </a:tr>
            </a:tbl>
          </a:graphicData>
        </a:graphic>
      </p:graphicFrame>
      <p:pic>
        <p:nvPicPr>
          <p:cNvPr id="1025" name="Picture 2" descr="boy-catching-big-fish-with-fishing-rod-clipart-6212.jpg">
            <a:extLst>
              <a:ext uri="{FF2B5EF4-FFF2-40B4-BE49-F238E27FC236}">
                <a16:creationId xmlns:a16="http://schemas.microsoft.com/office/drawing/2014/main" id="{D229066A-14D9-45DA-9D17-77BA26F5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32" y="3662484"/>
            <a:ext cx="2008034" cy="146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7B6F1A-16A9-4F8C-A3A1-8B0CE315C3A8}"/>
              </a:ext>
            </a:extLst>
          </p:cNvPr>
          <p:cNvSpPr/>
          <p:nvPr/>
        </p:nvSpPr>
        <p:spPr>
          <a:xfrm>
            <a:off x="2309567" y="5066306"/>
            <a:ext cx="424206" cy="312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869156-EAB8-4E47-B8FE-2DE0B254FBB0}"/>
              </a:ext>
            </a:extLst>
          </p:cNvPr>
          <p:cNvSpPr/>
          <p:nvPr/>
        </p:nvSpPr>
        <p:spPr>
          <a:xfrm>
            <a:off x="2309567" y="5665430"/>
            <a:ext cx="424206" cy="312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2158C-3386-4C78-9683-3CEFC7104786}"/>
              </a:ext>
            </a:extLst>
          </p:cNvPr>
          <p:cNvSpPr/>
          <p:nvPr/>
        </p:nvSpPr>
        <p:spPr>
          <a:xfrm>
            <a:off x="5902947" y="5058844"/>
            <a:ext cx="424206" cy="312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EBA5A-B35D-4629-8EA5-B82AEE5BCB00}"/>
              </a:ext>
            </a:extLst>
          </p:cNvPr>
          <p:cNvSpPr/>
          <p:nvPr/>
        </p:nvSpPr>
        <p:spPr>
          <a:xfrm>
            <a:off x="6703046" y="5673149"/>
            <a:ext cx="424206" cy="312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9839C-490C-4DC7-88AB-72E23572D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47" y="237709"/>
            <a:ext cx="3086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202E449-931F-40BE-AD9E-13B2B2F9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468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Read this short passage.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1F6CE1-98DB-40C4-9078-304C69A8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570"/>
            <a:ext cx="7886700" cy="42114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 Lacey is a teacher in Year Two at Featherstone Primary School. She has two cats called Tilly and </a:t>
            </a:r>
            <a:r>
              <a:rPr lang="en-GB" dirty="0" err="1"/>
              <a:t>Stig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When she is at home, she loves to read books and grow plants in her garden.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0E448CE3-91C2-48B7-9895-A68324651757}"/>
              </a:ext>
            </a:extLst>
          </p:cNvPr>
          <p:cNvSpPr txBox="1">
            <a:spLocks/>
          </p:cNvSpPr>
          <p:nvPr/>
        </p:nvSpPr>
        <p:spPr>
          <a:xfrm>
            <a:off x="628650" y="26903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48265F-49CD-4FCB-BB6F-5BDDC1CC0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768638"/>
              </p:ext>
            </p:extLst>
          </p:nvPr>
        </p:nvGraphicFramePr>
        <p:xfrm>
          <a:off x="628650" y="2973703"/>
          <a:ext cx="7886700" cy="64008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2662026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Reggie will help us answer these retrieval questions. Remember, the answer is right there! You should be able  to put your finger on it!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8171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5821F32-177A-4599-BCEB-36729DC3B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7190"/>
              </p:ext>
            </p:extLst>
          </p:nvPr>
        </p:nvGraphicFramePr>
        <p:xfrm>
          <a:off x="628650" y="3716464"/>
          <a:ext cx="7798913" cy="3017520"/>
        </p:xfrm>
        <a:graphic>
          <a:graphicData uri="http://schemas.openxmlformats.org/drawingml/2006/table">
            <a:tbl>
              <a:tblPr/>
              <a:tblGrid>
                <a:gridCol w="7798913">
                  <a:extLst>
                    <a:ext uri="{9D8B030D-6E8A-4147-A177-3AD203B41FA5}">
                      <a16:colId xmlns:a16="http://schemas.microsoft.com/office/drawing/2014/main" val="3232182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Tick the statements that are true.</a:t>
                      </a:r>
                    </a:p>
                    <a:p>
                      <a:endParaRPr lang="en-GB" sz="2800" dirty="0">
                        <a:effectLst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She likes to read books.                          </a:t>
                      </a: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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Miss Lacey is a teacher at Marsh Hill.  </a:t>
                      </a: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She has three cats.                                  </a:t>
                      </a: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</a:t>
                      </a:r>
                      <a:endParaRPr lang="en-GB" sz="2400" dirty="0">
                        <a:effectLst/>
                      </a:endParaRPr>
                    </a:p>
                    <a:p>
                      <a:r>
                        <a:rPr lang="en-GB" sz="2400" dirty="0">
                          <a:effectLst/>
                        </a:rPr>
                        <a:t>Miss Lacey teaches Year Two.</a:t>
                      </a:r>
                      <a:r>
                        <a:rPr lang="en-GB" sz="2400" dirty="0">
                          <a:effectLst/>
                          <a:sym typeface="Wingdings" panose="05000000000000000000" pitchFamily="2" charset="2"/>
                        </a:rPr>
                        <a:t>               </a:t>
                      </a:r>
                      <a:endParaRPr lang="en-GB" sz="2400" dirty="0">
                        <a:effectLst/>
                      </a:endParaRPr>
                    </a:p>
                    <a:p>
                      <a:endParaRPr lang="en-GB" sz="2000" dirty="0">
                        <a:effectLst/>
                      </a:endParaRPr>
                    </a:p>
                    <a:p>
                      <a:endParaRPr lang="en-GB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41866"/>
                  </a:ext>
                </a:extLst>
              </a:tr>
            </a:tbl>
          </a:graphicData>
        </a:graphic>
      </p:graphicFrame>
      <p:pic>
        <p:nvPicPr>
          <p:cNvPr id="1025" name="Picture 2" descr="boy-catching-big-fish-with-fishing-rod-clipart-6212.jpg">
            <a:extLst>
              <a:ext uri="{FF2B5EF4-FFF2-40B4-BE49-F238E27FC236}">
                <a16:creationId xmlns:a16="http://schemas.microsoft.com/office/drawing/2014/main" id="{D229066A-14D9-45DA-9D17-77BA26F51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32" y="3662484"/>
            <a:ext cx="2008034" cy="146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B8207E-15D5-4F23-8FFF-E8C7804D2B0F}"/>
              </a:ext>
            </a:extLst>
          </p:cNvPr>
          <p:cNvSpPr/>
          <p:nvPr/>
        </p:nvSpPr>
        <p:spPr>
          <a:xfrm>
            <a:off x="5354425" y="4585929"/>
            <a:ext cx="339365" cy="1460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A092D-789D-4120-B950-BF1226D8447D}"/>
              </a:ext>
            </a:extLst>
          </p:cNvPr>
          <p:cNvSpPr txBox="1"/>
          <p:nvPr/>
        </p:nvSpPr>
        <p:spPr>
          <a:xfrm>
            <a:off x="829559" y="6438104"/>
            <a:ext cx="51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 I do, and I love it!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69C1C1-7942-45DE-85B0-36953EA7984D}"/>
              </a:ext>
            </a:extLst>
          </p:cNvPr>
          <p:cNvSpPr/>
          <p:nvPr/>
        </p:nvSpPr>
        <p:spPr>
          <a:xfrm>
            <a:off x="904973" y="6438104"/>
            <a:ext cx="247925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66C350-D0A9-4CAB-967A-4AAA39FF6382}"/>
              </a:ext>
            </a:extLst>
          </p:cNvPr>
          <p:cNvCxnSpPr/>
          <p:nvPr/>
        </p:nvCxnSpPr>
        <p:spPr>
          <a:xfrm flipV="1">
            <a:off x="2483964" y="6045988"/>
            <a:ext cx="334650" cy="340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0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AE3F06C-AC51-4537-ACC9-6E948B8D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Now, use your retrieval skills to tackle the reading comprehension task.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F94921-A517-43DB-BB1E-22CA275F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3899"/>
            <a:ext cx="6560369" cy="469098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should look like this.  If you need an adult to help you read, that’s totally okay! </a:t>
            </a:r>
            <a:r>
              <a:rPr lang="en-GB" dirty="0">
                <a:sym typeface="Wingdings" panose="05000000000000000000" pitchFamily="2" charset="2"/>
              </a:rPr>
              <a:t> We are practising finding the answers.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If you can’t print, don’t worry, read on the screen and write your answers in your book.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4460D-EA62-4089-905F-3D2AE30A28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44" y="3127993"/>
            <a:ext cx="2016425" cy="2465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65D784-33EA-49C2-91B2-90C7386FE2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60" y="3079527"/>
            <a:ext cx="2459792" cy="2533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DBB8B-D8F8-42ED-8BE9-7FF79BCE9000}"/>
              </a:ext>
            </a:extLst>
          </p:cNvPr>
          <p:cNvSpPr txBox="1"/>
          <p:nvPr/>
        </p:nvSpPr>
        <p:spPr>
          <a:xfrm>
            <a:off x="6604986" y="4099616"/>
            <a:ext cx="1384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Answers will</a:t>
            </a:r>
          </a:p>
          <a:p>
            <a:r>
              <a:rPr lang="en-GB" dirty="0"/>
              <a:t>be uploaded on </a:t>
            </a:r>
          </a:p>
          <a:p>
            <a:r>
              <a:rPr lang="en-GB" dirty="0"/>
              <a:t>Friday.</a:t>
            </a:r>
          </a:p>
        </p:txBody>
      </p:sp>
    </p:spTree>
    <p:extLst>
      <p:ext uri="{BB962C8B-B14F-4D97-AF65-F5344CB8AC3E}">
        <p14:creationId xmlns:p14="http://schemas.microsoft.com/office/powerpoint/2010/main" val="308678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569</Words>
  <Application>Microsoft Office PowerPoint</Application>
  <PresentationFormat>On-screen Show (4:3)</PresentationFormat>
  <Paragraphs>81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1_Blank</vt:lpstr>
      <vt:lpstr>Tuesday 21st April 2020</vt:lpstr>
      <vt:lpstr>Let’s warm our brains up with a  quick quiz about yesterday’s spelling lesson.</vt:lpstr>
      <vt:lpstr>Today, we are focusing on reading  comprehension skills.    </vt:lpstr>
      <vt:lpstr>Read this short passage.</vt:lpstr>
      <vt:lpstr>Read this short passage.</vt:lpstr>
      <vt:lpstr>Read this short passage.</vt:lpstr>
      <vt:lpstr>Now, use your retrieval skills to tackle the reading comprehension task.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38</cp:revision>
  <cp:lastPrinted>2019-10-08T11:03:42Z</cp:lastPrinted>
  <dcterms:created xsi:type="dcterms:W3CDTF">2016-12-22T17:25:20Z</dcterms:created>
  <dcterms:modified xsi:type="dcterms:W3CDTF">2020-04-17T10:15:01Z</dcterms:modified>
  <cp:category>Templates</cp:category>
</cp:coreProperties>
</file>