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393" r:id="rId7"/>
    <p:sldId id="360" r:id="rId8"/>
    <p:sldId id="396" r:id="rId9"/>
    <p:sldId id="394" r:id="rId10"/>
    <p:sldId id="397" r:id="rId11"/>
    <p:sldId id="399" r:id="rId12"/>
    <p:sldId id="398" r:id="rId13"/>
    <p:sldId id="411" r:id="rId14"/>
    <p:sldId id="412" r:id="rId15"/>
    <p:sldId id="314" r:id="rId16"/>
    <p:sldId id="407" r:id="rId17"/>
    <p:sldId id="386" r:id="rId18"/>
    <p:sldId id="40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Tuesday 30</a:t>
            </a:r>
            <a:r>
              <a:rPr lang="en-GB" baseline="30000" dirty="0"/>
              <a:t>th</a:t>
            </a:r>
            <a:r>
              <a:rPr lang="en-GB" dirty="0"/>
              <a:t> June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Apostrophes for possession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68125F-616D-407C-87AE-1B8D9805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C579EC-4274-405F-892D-E577E65DFA7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pictures to complete the sentences.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dress has long sleeves.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dress has short sleeves.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87D25-0C9C-46AC-8F26-77C0A748ADA1}"/>
              </a:ext>
            </a:extLst>
          </p:cNvPr>
          <p:cNvSpPr txBox="1"/>
          <p:nvPr/>
        </p:nvSpPr>
        <p:spPr>
          <a:xfrm>
            <a:off x="3255575" y="3564082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Maya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92A1C-F188-4A64-A12E-1EFBDA65431A}"/>
              </a:ext>
            </a:extLst>
          </p:cNvPr>
          <p:cNvSpPr txBox="1"/>
          <p:nvPr/>
        </p:nvSpPr>
        <p:spPr>
          <a:xfrm>
            <a:off x="5332025" y="356408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414522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68125F-616D-407C-87AE-1B8D98057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387D25-0C9C-46AC-8F26-77C0A748ADA1}"/>
              </a:ext>
            </a:extLst>
          </p:cNvPr>
          <p:cNvSpPr txBox="1"/>
          <p:nvPr/>
        </p:nvSpPr>
        <p:spPr>
          <a:xfrm>
            <a:off x="3255575" y="3564082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Maya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92A1C-F188-4A64-A12E-1EFBDA65431A}"/>
              </a:ext>
            </a:extLst>
          </p:cNvPr>
          <p:cNvSpPr txBox="1"/>
          <p:nvPr/>
        </p:nvSpPr>
        <p:spPr>
          <a:xfrm>
            <a:off x="5332025" y="3564082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Iris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09DC8-80DE-4DE1-B947-19EDB54BAE3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pictures to complete the sentences.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Maya’s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dress has long sleeves.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Iris’s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dress has short sleeves.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6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Punctuate the sentence below by adding an apostrophe in the correct place.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Dad picked up the </a:t>
            </a:r>
            <a:r>
              <a:rPr lang="en-GB" sz="3200" b="1" dirty="0" err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babys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dummy.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Punctuate the sentence below by adding an apostrophe in the correct place.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3200" b="1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Dad picked up the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baby’s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dummy.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2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apostrophe has been used correctly in the sentence below.</a:t>
            </a:r>
          </a:p>
          <a:p>
            <a:endParaRPr lang="en-GB" sz="3200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/>
            <a:endParaRPr lang="en-GB" sz="32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and Sam are Jacob’s friends.</a:t>
            </a:r>
          </a:p>
          <a:p>
            <a:endParaRPr lang="en-GB" sz="3200" b="1" dirty="0">
              <a:latin typeface="Century Gothic" panose="020B0502020202020204" pitchFamily="34" charset="0"/>
            </a:endParaRPr>
          </a:p>
          <a:p>
            <a:endParaRPr lang="en-GB" sz="44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apostrophe has been used correctly in the sentence below.</a:t>
            </a:r>
          </a:p>
          <a:p>
            <a:endParaRPr lang="en-GB" sz="3200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/>
            <a:endParaRPr lang="en-GB" sz="32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and Sam are Jacob’s friends.</a:t>
            </a:r>
          </a:p>
          <a:p>
            <a:endParaRPr lang="en-GB" sz="3200" b="1" dirty="0">
              <a:latin typeface="Century Gothic" panose="020B0502020202020204" pitchFamily="34" charset="0"/>
            </a:endParaRPr>
          </a:p>
          <a:p>
            <a:endParaRPr lang="en-GB" sz="44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true because the apostrophe has been used to show that the friends belong to Jacob.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1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38066"/>
            <a:ext cx="7886700" cy="1325563"/>
          </a:xfrm>
        </p:spPr>
        <p:txBody>
          <a:bodyPr/>
          <a:lstStyle/>
          <a:p>
            <a:r>
              <a:rPr lang="en-GB" dirty="0"/>
              <a:t>What does </a:t>
            </a:r>
            <a:r>
              <a:rPr lang="en-GB" dirty="0">
                <a:solidFill>
                  <a:srgbClr val="FF0000"/>
                </a:solidFill>
              </a:rPr>
              <a:t>possession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74" y="5163629"/>
            <a:ext cx="5106325" cy="4351338"/>
          </a:xfrm>
        </p:spPr>
        <p:txBody>
          <a:bodyPr/>
          <a:lstStyle/>
          <a:p>
            <a:r>
              <a:rPr lang="en-GB" dirty="0"/>
              <a:t>If you possess something it belongs to you.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76BAC8-B07B-4680-BCC3-C63C59978D13}"/>
              </a:ext>
            </a:extLst>
          </p:cNvPr>
          <p:cNvSpPr txBox="1">
            <a:spLocks/>
          </p:cNvSpPr>
          <p:nvPr/>
        </p:nvSpPr>
        <p:spPr>
          <a:xfrm>
            <a:off x="530995" y="537052"/>
            <a:ext cx="6553386" cy="280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Yesterday, we learnt </a:t>
            </a:r>
          </a:p>
          <a:p>
            <a:r>
              <a:rPr lang="en-GB" dirty="0"/>
              <a:t>about using apostrophes</a:t>
            </a:r>
          </a:p>
          <a:p>
            <a:r>
              <a:rPr lang="en-GB" dirty="0"/>
              <a:t>in contractions.</a:t>
            </a:r>
          </a:p>
          <a:p>
            <a:endParaRPr lang="en-GB" dirty="0"/>
          </a:p>
          <a:p>
            <a:r>
              <a:rPr lang="en-GB" dirty="0"/>
              <a:t>Today we are using apostrophes to show </a:t>
            </a:r>
            <a:r>
              <a:rPr lang="en-GB" dirty="0">
                <a:solidFill>
                  <a:srgbClr val="FF0000"/>
                </a:solidFill>
              </a:rPr>
              <a:t>possession.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all the apostrophes in this sentence.</a:t>
            </a:r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apostrophe in rabbit’s shows that the ears belong to the rabbit.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apostrophe in he’d shows where letters are missing in the contraction.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00DBFA-D358-4ADC-9999-78D6306052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4280" y="1953159"/>
          <a:ext cx="5035439" cy="1179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439">
                  <a:extLst>
                    <a:ext uri="{9D8B030D-6E8A-4147-A177-3AD203B41FA5}">
                      <a16:colId xmlns:a16="http://schemas.microsoft.com/office/drawing/2014/main" val="4119094453"/>
                    </a:ext>
                  </a:extLst>
                </a:gridCol>
              </a:tblGrid>
              <a:tr h="1179034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The rabbit’s ears twitched because he’d heard a noise in the bushes.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3259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90F5F87C-E0B6-44D1-8553-984C38430E9F}"/>
              </a:ext>
            </a:extLst>
          </p:cNvPr>
          <p:cNvSpPr/>
          <p:nvPr/>
        </p:nvSpPr>
        <p:spPr>
          <a:xfrm>
            <a:off x="3355478" y="2257528"/>
            <a:ext cx="145368" cy="1286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796AA5-B049-4D7A-BD4C-5000BA365CF8}"/>
              </a:ext>
            </a:extLst>
          </p:cNvPr>
          <p:cNvSpPr/>
          <p:nvPr/>
        </p:nvSpPr>
        <p:spPr>
          <a:xfrm>
            <a:off x="2444795" y="2560316"/>
            <a:ext cx="145368" cy="1286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94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all the apostrophes.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phrases to the possessive form.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AC67A2-2DD3-4E7B-AA85-29134B72DD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5847" y="1685830"/>
          <a:ext cx="5612305" cy="2741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9719">
                  <a:extLst>
                    <a:ext uri="{9D8B030D-6E8A-4147-A177-3AD203B41FA5}">
                      <a16:colId xmlns:a16="http://schemas.microsoft.com/office/drawing/2014/main" val="235010666"/>
                    </a:ext>
                  </a:extLst>
                </a:gridCol>
                <a:gridCol w="892867">
                  <a:extLst>
                    <a:ext uri="{9D8B030D-6E8A-4147-A177-3AD203B41FA5}">
                      <a16:colId xmlns:a16="http://schemas.microsoft.com/office/drawing/2014/main" val="3625271268"/>
                    </a:ext>
                  </a:extLst>
                </a:gridCol>
                <a:gridCol w="2359719">
                  <a:extLst>
                    <a:ext uri="{9D8B030D-6E8A-4147-A177-3AD203B41FA5}">
                      <a16:colId xmlns:a16="http://schemas.microsoft.com/office/drawing/2014/main" val="580634489"/>
                    </a:ext>
                  </a:extLst>
                </a:gridCol>
              </a:tblGrid>
              <a:tr h="608533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my uncle’s car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60853" marB="608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car’s tyres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050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48425298"/>
                  </a:ext>
                </a:extLst>
              </a:tr>
              <a:tr h="608533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car’s wheels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60853" marB="608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car belonging to my uncle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250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0242361"/>
                  </a:ext>
                </a:extLst>
              </a:tr>
              <a:tr h="608533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tyres of the car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60853" marB="608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wheels of the car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4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all the apostrophes.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phrases to the possessive form.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58835C6-5FC8-40D6-A6BB-6BCDAB306D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5847" y="1685830"/>
          <a:ext cx="5612305" cy="2741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9719">
                  <a:extLst>
                    <a:ext uri="{9D8B030D-6E8A-4147-A177-3AD203B41FA5}">
                      <a16:colId xmlns:a16="http://schemas.microsoft.com/office/drawing/2014/main" val="235010666"/>
                    </a:ext>
                  </a:extLst>
                </a:gridCol>
                <a:gridCol w="892867">
                  <a:extLst>
                    <a:ext uri="{9D8B030D-6E8A-4147-A177-3AD203B41FA5}">
                      <a16:colId xmlns:a16="http://schemas.microsoft.com/office/drawing/2014/main" val="3625271268"/>
                    </a:ext>
                  </a:extLst>
                </a:gridCol>
                <a:gridCol w="2359719">
                  <a:extLst>
                    <a:ext uri="{9D8B030D-6E8A-4147-A177-3AD203B41FA5}">
                      <a16:colId xmlns:a16="http://schemas.microsoft.com/office/drawing/2014/main" val="580634489"/>
                    </a:ext>
                  </a:extLst>
                </a:gridCol>
              </a:tblGrid>
              <a:tr h="608533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my uncle’s car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60853" marB="608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car’s tyres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70507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48425298"/>
                  </a:ext>
                </a:extLst>
              </a:tr>
              <a:tr h="608533">
                <a:tc>
                  <a:txBody>
                    <a:bodyPr/>
                    <a:lstStyle/>
                    <a:p>
                      <a:r>
                        <a:rPr lang="en-GB" sz="1800" b="1">
                          <a:latin typeface="Century Gothic" panose="020B0502020202020204" pitchFamily="34" charset="0"/>
                        </a:rPr>
                        <a:t>the </a:t>
                      </a: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car’s wheels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60853" marB="608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car belonging to my uncle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250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161992" marR="161992" marT="60853" marB="6085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0242361"/>
                  </a:ext>
                </a:extLst>
              </a:tr>
              <a:tr h="608533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tyres of the car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161992" marR="161992" marT="60853" marB="608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the wheels of the car</a:t>
                      </a:r>
                    </a:p>
                  </a:txBody>
                  <a:tcPr marL="161992" marR="161992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443639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AEBD322-E4B3-45D9-8BFF-A9B523A517D2}"/>
              </a:ext>
            </a:extLst>
          </p:cNvPr>
          <p:cNvSpPr/>
          <p:nvPr/>
        </p:nvSpPr>
        <p:spPr>
          <a:xfrm>
            <a:off x="2895068" y="1835723"/>
            <a:ext cx="163528" cy="143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F124F2-EEF7-4A88-87BB-114D0DD8BC60}"/>
              </a:ext>
            </a:extLst>
          </p:cNvPr>
          <p:cNvSpPr/>
          <p:nvPr/>
        </p:nvSpPr>
        <p:spPr>
          <a:xfrm>
            <a:off x="2661098" y="2867613"/>
            <a:ext cx="163528" cy="143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73E5A3-6357-4913-B313-8A85676F1A79}"/>
              </a:ext>
            </a:extLst>
          </p:cNvPr>
          <p:cNvSpPr/>
          <p:nvPr/>
        </p:nvSpPr>
        <p:spPr>
          <a:xfrm>
            <a:off x="5913728" y="1835723"/>
            <a:ext cx="163528" cy="143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DDB12F-00C5-4240-9C5E-EEB072ED92A0}"/>
              </a:ext>
            </a:extLst>
          </p:cNvPr>
          <p:cNvCxnSpPr>
            <a:cxnSpLocks/>
          </p:cNvCxnSpPr>
          <p:nvPr/>
        </p:nvCxnSpPr>
        <p:spPr>
          <a:xfrm>
            <a:off x="4125516" y="2007475"/>
            <a:ext cx="892968" cy="10466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8B7639-B4BD-499E-A49A-A45515926E90}"/>
              </a:ext>
            </a:extLst>
          </p:cNvPr>
          <p:cNvCxnSpPr>
            <a:cxnSpLocks/>
          </p:cNvCxnSpPr>
          <p:nvPr/>
        </p:nvCxnSpPr>
        <p:spPr>
          <a:xfrm>
            <a:off x="4125516" y="3010701"/>
            <a:ext cx="892968" cy="1022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112037-450C-4EBE-9056-E133EF7C5B26}"/>
              </a:ext>
            </a:extLst>
          </p:cNvPr>
          <p:cNvCxnSpPr>
            <a:cxnSpLocks/>
          </p:cNvCxnSpPr>
          <p:nvPr/>
        </p:nvCxnSpPr>
        <p:spPr>
          <a:xfrm flipV="1">
            <a:off x="4125516" y="1948664"/>
            <a:ext cx="883825" cy="2166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0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uses an apostrophe for possession correctly.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BC47EF-BA06-4E70-8227-FE1D1E8293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7231" y="2308442"/>
          <a:ext cx="6209538" cy="1985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0">
                  <a:extLst>
                    <a:ext uri="{9D8B030D-6E8A-4147-A177-3AD203B41FA5}">
                      <a16:colId xmlns:a16="http://schemas.microsoft.com/office/drawing/2014/main" val="1329144173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25904621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399101063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The tree’s leaves were golden.</a:t>
                      </a: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163676"/>
                  </a:ext>
                </a:extLst>
              </a:tr>
              <a:tr h="350109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78191" marR="178191" marT="73632" marB="736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78191" marR="178191" marT="73632" marB="736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78191" marR="178191" marT="73632" marB="736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4575676"/>
                  </a:ext>
                </a:extLst>
              </a:tr>
              <a:tr h="817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 The trees leave’s were changing</a:t>
                      </a:r>
                    </a:p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  colour.</a:t>
                      </a: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88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02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that uses an apostrophe for possession correctly.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BC47EF-BA06-4E70-8227-FE1D1E8293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7231" y="2308442"/>
          <a:ext cx="6209538" cy="19851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6000">
                  <a:extLst>
                    <a:ext uri="{9D8B030D-6E8A-4147-A177-3AD203B41FA5}">
                      <a16:colId xmlns:a16="http://schemas.microsoft.com/office/drawing/2014/main" val="1329144173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25904621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399101063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The tree’s leaves were golden.</a:t>
                      </a: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3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163676"/>
                  </a:ext>
                </a:extLst>
              </a:tr>
              <a:tr h="350109"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78191" marR="178191" marT="73632" marB="736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78191" marR="178191" marT="73632" marB="736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178191" marR="178191" marT="73632" marB="736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4575676"/>
                  </a:ext>
                </a:extLst>
              </a:tr>
              <a:tr h="817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 The trees leave’s were changing</a:t>
                      </a:r>
                    </a:p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  colour.</a:t>
                      </a: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884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90D232-9253-4DA7-8319-311F34FDF02B}"/>
              </a:ext>
            </a:extLst>
          </p:cNvPr>
          <p:cNvSpPr txBox="1"/>
          <p:nvPr/>
        </p:nvSpPr>
        <p:spPr>
          <a:xfrm>
            <a:off x="2050599" y="4714282"/>
            <a:ext cx="718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leaves belong to the tree. They are the tree’s.</a:t>
            </a:r>
          </a:p>
        </p:txBody>
      </p:sp>
    </p:spTree>
    <p:extLst>
      <p:ext uri="{BB962C8B-B14F-4D97-AF65-F5344CB8AC3E}">
        <p14:creationId xmlns:p14="http://schemas.microsoft.com/office/powerpoint/2010/main" val="38002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Rewrite the sentence using an apostrophe for possession.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hair belonging to Tess was very long.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4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2019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Rewrite the sentence using an apostrophe for possession.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hair belonging to Tess was very long.</a:t>
            </a: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Tess’s hair was very long.</a:t>
            </a: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4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86144f90-c7b6-48d0-aae5-f5e9e48cc3df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0f0ae0ff-29c4-4766-b250-c1a9bee8d430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524</Words>
  <Application>Microsoft Office PowerPoint</Application>
  <PresentationFormat>On-screen Show (4:3)</PresentationFormat>
  <Paragraphs>202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Tuesday 30th June 2020</vt:lpstr>
      <vt:lpstr>What does possession  mean?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6</cp:revision>
  <dcterms:created xsi:type="dcterms:W3CDTF">2018-03-17T10:08:43Z</dcterms:created>
  <dcterms:modified xsi:type="dcterms:W3CDTF">2020-06-18T14:46:04Z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