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7" r:id="rId5"/>
    <p:sldId id="418" r:id="rId6"/>
    <p:sldId id="419" r:id="rId7"/>
    <p:sldId id="390" r:id="rId8"/>
    <p:sldId id="361" r:id="rId9"/>
    <p:sldId id="394" r:id="rId10"/>
    <p:sldId id="360" r:id="rId11"/>
    <p:sldId id="399" r:id="rId12"/>
    <p:sldId id="396" r:id="rId13"/>
    <p:sldId id="401" r:id="rId14"/>
    <p:sldId id="397" r:id="rId15"/>
    <p:sldId id="402" r:id="rId16"/>
    <p:sldId id="41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82A96-9573-437B-9B28-1E9309EA5214}" v="2" dt="2020-01-13T17:10:03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611461-8BF7-46FD-B274-517BD46E3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901" y="1148996"/>
            <a:ext cx="7772400" cy="2387600"/>
          </a:xfrm>
        </p:spPr>
        <p:txBody>
          <a:bodyPr/>
          <a:lstStyle/>
          <a:p>
            <a:r>
              <a:rPr lang="en-GB" dirty="0"/>
              <a:t>Monday 29</a:t>
            </a:r>
            <a:r>
              <a:rPr lang="en-GB" baseline="30000" dirty="0"/>
              <a:t>th</a:t>
            </a:r>
            <a:r>
              <a:rPr lang="en-GB" dirty="0"/>
              <a:t> June 2020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F75E300-7AA3-4E5F-BE33-39636DAEE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032" y="3823980"/>
            <a:ext cx="6858000" cy="1655762"/>
          </a:xfrm>
        </p:spPr>
        <p:txBody>
          <a:bodyPr/>
          <a:lstStyle/>
          <a:p>
            <a:r>
              <a:rPr lang="en-GB" dirty="0"/>
              <a:t>Contractions and </a:t>
            </a:r>
            <a:r>
              <a:rPr lang="en-GB" dirty="0" err="1"/>
              <a:t>apostophes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346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words with their contractions.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D17998-E1B4-4C15-82A6-AEADDD8A8796}"/>
              </a:ext>
            </a:extLst>
          </p:cNvPr>
          <p:cNvGrpSpPr/>
          <p:nvPr/>
        </p:nvGrpSpPr>
        <p:grpSpPr>
          <a:xfrm>
            <a:off x="1752427" y="1648563"/>
            <a:ext cx="5639146" cy="3999735"/>
            <a:chOff x="1936000" y="2595161"/>
            <a:chExt cx="3851613" cy="2731873"/>
          </a:xfrm>
          <a:solidFill>
            <a:schemeClr val="bg1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A2C733D-14E9-454C-912B-372977F75115}"/>
                </a:ext>
              </a:extLst>
            </p:cNvPr>
            <p:cNvSpPr/>
            <p:nvPr/>
          </p:nvSpPr>
          <p:spPr>
            <a:xfrm>
              <a:off x="1936000" y="2595161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is not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A880EE4-2885-4026-BCFE-64102836C567}"/>
                </a:ext>
              </a:extLst>
            </p:cNvPr>
            <p:cNvSpPr/>
            <p:nvPr/>
          </p:nvSpPr>
          <p:spPr>
            <a:xfrm>
              <a:off x="1936000" y="490626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she will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3160A6C-3C3F-4ADB-A067-30E652CD39E8}"/>
                </a:ext>
              </a:extLst>
            </p:cNvPr>
            <p:cNvSpPr/>
            <p:nvPr/>
          </p:nvSpPr>
          <p:spPr>
            <a:xfrm>
              <a:off x="1936000" y="413589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do not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AD75464-E341-452C-8D68-8F2777C589A8}"/>
                </a:ext>
              </a:extLst>
            </p:cNvPr>
            <p:cNvSpPr/>
            <p:nvPr/>
          </p:nvSpPr>
          <p:spPr>
            <a:xfrm>
              <a:off x="1936000" y="3365530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you have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7B55939-4210-4D05-8FA7-111AB2CF819A}"/>
                </a:ext>
              </a:extLst>
            </p:cNvPr>
            <p:cNvSpPr/>
            <p:nvPr/>
          </p:nvSpPr>
          <p:spPr>
            <a:xfrm>
              <a:off x="4731274" y="2595161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she’ll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7FB3F7C-E978-4669-99A2-309B8114F6D0}"/>
                </a:ext>
              </a:extLst>
            </p:cNvPr>
            <p:cNvSpPr/>
            <p:nvPr/>
          </p:nvSpPr>
          <p:spPr>
            <a:xfrm>
              <a:off x="4731274" y="490626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isn’t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A945BD3-A625-4353-986D-1302BDEDD3B3}"/>
                </a:ext>
              </a:extLst>
            </p:cNvPr>
            <p:cNvSpPr/>
            <p:nvPr/>
          </p:nvSpPr>
          <p:spPr>
            <a:xfrm>
              <a:off x="4731274" y="413589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you’ve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443848B-A1EF-460E-A45F-C38C37F73145}"/>
                </a:ext>
              </a:extLst>
            </p:cNvPr>
            <p:cNvSpPr/>
            <p:nvPr/>
          </p:nvSpPr>
          <p:spPr>
            <a:xfrm>
              <a:off x="4731274" y="3365530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don’t</a:t>
              </a:r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F8F39D1-1926-4975-B713-41A34EBB73B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299013" y="1956584"/>
            <a:ext cx="2545974" cy="3383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BC3F33-BF35-4084-BDF1-CD9A316C0872}"/>
              </a:ext>
            </a:extLst>
          </p:cNvPr>
          <p:cNvCxnSpPr>
            <a:cxnSpLocks/>
          </p:cNvCxnSpPr>
          <p:nvPr/>
        </p:nvCxnSpPr>
        <p:spPr>
          <a:xfrm>
            <a:off x="3299013" y="3084481"/>
            <a:ext cx="2545974" cy="1127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77E672-79CE-4642-9E09-6BC90C8701F1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 flipV="1">
            <a:off x="3299013" y="3084481"/>
            <a:ext cx="2545974" cy="11278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187CC8-4AB2-4293-B23B-B6070CD19270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 flipV="1">
            <a:off x="3299013" y="1956584"/>
            <a:ext cx="2545974" cy="338369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30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contractions which have been written correctly.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F57CC4-1FD6-4304-AB94-0D3F849D7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6397"/>
              </p:ext>
            </p:extLst>
          </p:nvPr>
        </p:nvGraphicFramePr>
        <p:xfrm>
          <a:off x="1502401" y="1645920"/>
          <a:ext cx="5939690" cy="3677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9845">
                  <a:extLst>
                    <a:ext uri="{9D8B030D-6E8A-4147-A177-3AD203B41FA5}">
                      <a16:colId xmlns:a16="http://schemas.microsoft.com/office/drawing/2014/main" val="2332227079"/>
                    </a:ext>
                  </a:extLst>
                </a:gridCol>
                <a:gridCol w="2969845">
                  <a:extLst>
                    <a:ext uri="{9D8B030D-6E8A-4147-A177-3AD203B41FA5}">
                      <a16:colId xmlns:a16="http://schemas.microsoft.com/office/drawing/2014/main" val="887533624"/>
                    </a:ext>
                  </a:extLst>
                </a:gridCol>
              </a:tblGrid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latin typeface="Century Gothic" panose="020B0502020202020204" pitchFamily="34" charset="0"/>
                        </a:rPr>
                        <a:t>cann’t</a:t>
                      </a:r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shouldn’t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959263"/>
                  </a:ext>
                </a:extLst>
              </a:tr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hadn’t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latin typeface="Century Gothic" panose="020B0502020202020204" pitchFamily="34" charset="0"/>
                        </a:rPr>
                        <a:t>did’nt</a:t>
                      </a:r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565889"/>
                  </a:ext>
                </a:extLst>
              </a:tr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latin typeface="Century Gothic" panose="020B0502020202020204" pitchFamily="34" charset="0"/>
                        </a:rPr>
                        <a:t>are’nt</a:t>
                      </a:r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wasn’t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9436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27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contractions which have been written correctly.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F57CC4-1FD6-4304-AB94-0D3F849D7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025008"/>
              </p:ext>
            </p:extLst>
          </p:nvPr>
        </p:nvGraphicFramePr>
        <p:xfrm>
          <a:off x="1502401" y="1645920"/>
          <a:ext cx="5939690" cy="3677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9845">
                  <a:extLst>
                    <a:ext uri="{9D8B030D-6E8A-4147-A177-3AD203B41FA5}">
                      <a16:colId xmlns:a16="http://schemas.microsoft.com/office/drawing/2014/main" val="2332227079"/>
                    </a:ext>
                  </a:extLst>
                </a:gridCol>
                <a:gridCol w="2969845">
                  <a:extLst>
                    <a:ext uri="{9D8B030D-6E8A-4147-A177-3AD203B41FA5}">
                      <a16:colId xmlns:a16="http://schemas.microsoft.com/office/drawing/2014/main" val="887533624"/>
                    </a:ext>
                  </a:extLst>
                </a:gridCol>
              </a:tblGrid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cann’t</a:t>
                      </a:r>
                      <a:endParaRPr lang="en-GB" sz="3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shouldn’t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959263"/>
                  </a:ext>
                </a:extLst>
              </a:tr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hadn’t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did’nt</a:t>
                      </a:r>
                      <a:endParaRPr lang="en-GB" sz="3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565889"/>
                  </a:ext>
                </a:extLst>
              </a:tr>
              <a:tr h="1225873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are’nt</a:t>
                      </a:r>
                      <a:endParaRPr lang="en-GB" sz="3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wasn’t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9436081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509B982-A9DA-4A95-BDA4-D3302748F8A6}"/>
              </a:ext>
            </a:extLst>
          </p:cNvPr>
          <p:cNvSpPr/>
          <p:nvPr/>
        </p:nvSpPr>
        <p:spPr>
          <a:xfrm>
            <a:off x="2206358" y="3118968"/>
            <a:ext cx="1569230" cy="7433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DF4968-1296-40DB-AB09-A304839E9587}"/>
              </a:ext>
            </a:extLst>
          </p:cNvPr>
          <p:cNvSpPr/>
          <p:nvPr/>
        </p:nvSpPr>
        <p:spPr>
          <a:xfrm>
            <a:off x="4941870" y="1932213"/>
            <a:ext cx="2126750" cy="7433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6A34D4C-316F-4B99-8A8F-3500DF157E00}"/>
              </a:ext>
            </a:extLst>
          </p:cNvPr>
          <p:cNvSpPr/>
          <p:nvPr/>
        </p:nvSpPr>
        <p:spPr>
          <a:xfrm>
            <a:off x="5188017" y="4350949"/>
            <a:ext cx="1569230" cy="7433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28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A9A754A-E419-4F2D-8BC3-532A4200C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466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1D83EC-7E94-42D9-871E-26F599332F7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Josh has written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your reasoning.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F5EC04-768E-4455-989D-BC75A56A7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97635"/>
              </p:ext>
            </p:extLst>
          </p:nvPr>
        </p:nvGraphicFramePr>
        <p:xfrm>
          <a:off x="361176" y="1474839"/>
          <a:ext cx="6552868" cy="658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868">
                  <a:extLst>
                    <a:ext uri="{9D8B030D-6E8A-4147-A177-3AD203B41FA5}">
                      <a16:colId xmlns:a16="http://schemas.microsoft.com/office/drawing/2014/main" val="2743183072"/>
                    </a:ext>
                  </a:extLst>
                </a:gridCol>
              </a:tblGrid>
              <a:tr h="658565"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After maths, we have got English.</a:t>
                      </a:r>
                    </a:p>
                  </a:txBody>
                  <a:tcPr marT="60853" marB="6085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05340"/>
                  </a:ext>
                </a:extLst>
              </a:tr>
            </a:tbl>
          </a:graphicData>
        </a:graphic>
      </p:graphicFrame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91D5AD55-D8C9-40A4-B704-C5A54DD1F2AB}"/>
              </a:ext>
            </a:extLst>
          </p:cNvPr>
          <p:cNvSpPr/>
          <p:nvPr/>
        </p:nvSpPr>
        <p:spPr>
          <a:xfrm>
            <a:off x="2456714" y="2679666"/>
            <a:ext cx="2491234" cy="1116760"/>
          </a:xfrm>
          <a:prstGeom prst="wedgeRoundRectCallout">
            <a:avLst>
              <a:gd name="adj1" fmla="val -59295"/>
              <a:gd name="adj2" fmla="val 3063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cannot use any contractions in my sentence.</a:t>
            </a:r>
          </a:p>
        </p:txBody>
      </p:sp>
    </p:spTree>
    <p:extLst>
      <p:ext uri="{BB962C8B-B14F-4D97-AF65-F5344CB8AC3E}">
        <p14:creationId xmlns:p14="http://schemas.microsoft.com/office/powerpoint/2010/main" val="22893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8A436-80D5-4F11-8BC0-1D88A2F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contraction?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504F-D5FB-43AA-A603-625D36CC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106325" cy="4351338"/>
          </a:xfr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A contraction is when two words are squeezed together to make one shorter word.</a:t>
            </a:r>
            <a:br>
              <a:rPr lang="en-GB" dirty="0">
                <a:latin typeface="Comic Sans MS" pitchFamily="66" charset="0"/>
              </a:rPr>
            </a:br>
            <a:br>
              <a:rPr lang="en-GB" dirty="0">
                <a:latin typeface="Comic Sans MS" pitchFamily="66" charset="0"/>
              </a:rPr>
            </a:br>
            <a:r>
              <a:rPr lang="en-GB" sz="2000" dirty="0">
                <a:latin typeface="Comic Sans MS" pitchFamily="66" charset="0"/>
              </a:rPr>
              <a:t>e.g. Would not changes to wouldn’t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       Do not changes to don’t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18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2697-C680-40F8-8F77-F35DCDC8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9D9F1-2F55-4D81-980D-ACECDB21F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586" y="1284086"/>
            <a:ext cx="7886700" cy="4885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As we contract two words together</a:t>
            </a:r>
          </a:p>
          <a:p>
            <a:pPr marL="0" indent="0">
              <a:buNone/>
            </a:pPr>
            <a:r>
              <a:rPr lang="en-GB" dirty="0"/>
              <a:t>we remove letters to make the two</a:t>
            </a:r>
          </a:p>
          <a:p>
            <a:pPr marL="0" indent="0">
              <a:buNone/>
            </a:pPr>
            <a:r>
              <a:rPr lang="en-GB" dirty="0"/>
              <a:t>Word into one.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Where we take the letters out, we</a:t>
            </a:r>
          </a:p>
          <a:p>
            <a:pPr marL="0" indent="0">
              <a:buNone/>
            </a:pPr>
            <a:r>
              <a:rPr lang="en-GB" dirty="0"/>
              <a:t>put in an apostrophe to show that those</a:t>
            </a:r>
          </a:p>
          <a:p>
            <a:pPr marL="0" indent="0">
              <a:buNone/>
            </a:pPr>
            <a:r>
              <a:rPr lang="en-GB" dirty="0"/>
              <a:t>Letters are missing.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E.G.     Do  not                Don’t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85EA9AA-94E3-4F6C-8614-6DAAF2D786C8}"/>
              </a:ext>
            </a:extLst>
          </p:cNvPr>
          <p:cNvCxnSpPr/>
          <p:nvPr/>
        </p:nvCxnSpPr>
        <p:spPr>
          <a:xfrm>
            <a:off x="2636668" y="5628443"/>
            <a:ext cx="110083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575A5618-B610-4BE4-B42C-8298D33B5BB6}"/>
              </a:ext>
            </a:extLst>
          </p:cNvPr>
          <p:cNvSpPr/>
          <p:nvPr/>
        </p:nvSpPr>
        <p:spPr>
          <a:xfrm>
            <a:off x="2254928" y="5450889"/>
            <a:ext cx="150921" cy="30184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74AFA59-611A-4512-987C-C1488B5FEF17}"/>
              </a:ext>
            </a:extLst>
          </p:cNvPr>
          <p:cNvSpPr/>
          <p:nvPr/>
        </p:nvSpPr>
        <p:spPr>
          <a:xfrm>
            <a:off x="4421079" y="5422994"/>
            <a:ext cx="150921" cy="30184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455F5B-98C9-4FA0-A642-F129C31ADA5B}"/>
              </a:ext>
            </a:extLst>
          </p:cNvPr>
          <p:cNvSpPr txBox="1"/>
          <p:nvPr/>
        </p:nvSpPr>
        <p:spPr>
          <a:xfrm>
            <a:off x="1793290" y="5912472"/>
            <a:ext cx="3568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have taken out the o in not so we put in an apostrophe to show this.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861ACE-07A3-4944-B5C9-7723A0FDAE70}"/>
              </a:ext>
            </a:extLst>
          </p:cNvPr>
          <p:cNvCxnSpPr/>
          <p:nvPr/>
        </p:nvCxnSpPr>
        <p:spPr>
          <a:xfrm flipH="1" flipV="1">
            <a:off x="2405849" y="5752729"/>
            <a:ext cx="230819" cy="2263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8D148BC-EFEC-46EF-BA91-8A6106E3443F}"/>
              </a:ext>
            </a:extLst>
          </p:cNvPr>
          <p:cNvCxnSpPr>
            <a:cxnSpLocks/>
          </p:cNvCxnSpPr>
          <p:nvPr/>
        </p:nvCxnSpPr>
        <p:spPr>
          <a:xfrm flipV="1">
            <a:off x="4261282" y="5771401"/>
            <a:ext cx="195309" cy="23746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95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2 – Spring Block 2 – Apostrophes</a:t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Recognising Simple Contractions</a:t>
            </a:r>
            <a:endParaRPr lang="en-GB" sz="1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punctuation marks to their labels below</a:t>
            </a: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C576EE-CCB3-4B0D-A3D8-31289B346187}"/>
              </a:ext>
            </a:extLst>
          </p:cNvPr>
          <p:cNvSpPr/>
          <p:nvPr/>
        </p:nvSpPr>
        <p:spPr>
          <a:xfrm>
            <a:off x="1844040" y="1744980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58129B-DA88-49EC-9DDB-C8F57FB523DE}"/>
              </a:ext>
            </a:extLst>
          </p:cNvPr>
          <p:cNvSpPr/>
          <p:nvPr/>
        </p:nvSpPr>
        <p:spPr>
          <a:xfrm>
            <a:off x="1844040" y="2502217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7B8130-441A-4B4E-A6F7-F7307DA311E1}"/>
              </a:ext>
            </a:extLst>
          </p:cNvPr>
          <p:cNvSpPr/>
          <p:nvPr/>
        </p:nvSpPr>
        <p:spPr>
          <a:xfrm>
            <a:off x="1844040" y="3259454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!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AC3C8A1-2D4A-4110-B0FD-EF04607029BF}"/>
              </a:ext>
            </a:extLst>
          </p:cNvPr>
          <p:cNvSpPr/>
          <p:nvPr/>
        </p:nvSpPr>
        <p:spPr>
          <a:xfrm>
            <a:off x="1844040" y="4016691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’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25DE1CE-5ED0-415E-940F-EF01EE5502D6}"/>
              </a:ext>
            </a:extLst>
          </p:cNvPr>
          <p:cNvSpPr/>
          <p:nvPr/>
        </p:nvSpPr>
        <p:spPr>
          <a:xfrm>
            <a:off x="1844040" y="4773928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802FF68-6D2E-40FF-86F4-1853C264C1D2}"/>
              </a:ext>
            </a:extLst>
          </p:cNvPr>
          <p:cNvSpPr/>
          <p:nvPr/>
        </p:nvSpPr>
        <p:spPr>
          <a:xfrm>
            <a:off x="4831080" y="1744980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comma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9724F2-A147-47B4-9ED1-D3C889F77671}"/>
              </a:ext>
            </a:extLst>
          </p:cNvPr>
          <p:cNvSpPr/>
          <p:nvPr/>
        </p:nvSpPr>
        <p:spPr>
          <a:xfrm>
            <a:off x="4831080" y="2502217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question mark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46C61C-5E09-49D6-961B-3FDFB2B02257}"/>
              </a:ext>
            </a:extLst>
          </p:cNvPr>
          <p:cNvSpPr/>
          <p:nvPr/>
        </p:nvSpPr>
        <p:spPr>
          <a:xfrm>
            <a:off x="4831080" y="3259454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full stop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E531BF2-DEFB-400A-9F40-2AAF1112C329}"/>
              </a:ext>
            </a:extLst>
          </p:cNvPr>
          <p:cNvSpPr/>
          <p:nvPr/>
        </p:nvSpPr>
        <p:spPr>
          <a:xfrm>
            <a:off x="4831080" y="4016691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exclamation mark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C628F20-6E74-497C-9D7F-E9D8E2EB3FE4}"/>
              </a:ext>
            </a:extLst>
          </p:cNvPr>
          <p:cNvSpPr/>
          <p:nvPr/>
        </p:nvSpPr>
        <p:spPr>
          <a:xfrm>
            <a:off x="4831080" y="4773928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apostrophe</a:t>
            </a:r>
          </a:p>
        </p:txBody>
      </p: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punctuation marks to their labels below</a:t>
            </a:r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C576EE-CCB3-4B0D-A3D8-31289B346187}"/>
              </a:ext>
            </a:extLst>
          </p:cNvPr>
          <p:cNvSpPr/>
          <p:nvPr/>
        </p:nvSpPr>
        <p:spPr>
          <a:xfrm>
            <a:off x="1844040" y="1744980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58129B-DA88-49EC-9DDB-C8F57FB523DE}"/>
              </a:ext>
            </a:extLst>
          </p:cNvPr>
          <p:cNvSpPr/>
          <p:nvPr/>
        </p:nvSpPr>
        <p:spPr>
          <a:xfrm>
            <a:off x="1844040" y="2502217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7B8130-441A-4B4E-A6F7-F7307DA311E1}"/>
              </a:ext>
            </a:extLst>
          </p:cNvPr>
          <p:cNvSpPr/>
          <p:nvPr/>
        </p:nvSpPr>
        <p:spPr>
          <a:xfrm>
            <a:off x="1844040" y="3259454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!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AC3C8A1-2D4A-4110-B0FD-EF04607029BF}"/>
              </a:ext>
            </a:extLst>
          </p:cNvPr>
          <p:cNvSpPr/>
          <p:nvPr/>
        </p:nvSpPr>
        <p:spPr>
          <a:xfrm>
            <a:off x="1844040" y="4016691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’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25DE1CE-5ED0-415E-940F-EF01EE5502D6}"/>
              </a:ext>
            </a:extLst>
          </p:cNvPr>
          <p:cNvSpPr/>
          <p:nvPr/>
        </p:nvSpPr>
        <p:spPr>
          <a:xfrm>
            <a:off x="1844040" y="4773928"/>
            <a:ext cx="9144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802FF68-6D2E-40FF-86F4-1853C264C1D2}"/>
              </a:ext>
            </a:extLst>
          </p:cNvPr>
          <p:cNvSpPr/>
          <p:nvPr/>
        </p:nvSpPr>
        <p:spPr>
          <a:xfrm>
            <a:off x="4831080" y="1744980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comma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9724F2-A147-47B4-9ED1-D3C889F77671}"/>
              </a:ext>
            </a:extLst>
          </p:cNvPr>
          <p:cNvSpPr/>
          <p:nvPr/>
        </p:nvSpPr>
        <p:spPr>
          <a:xfrm>
            <a:off x="4831080" y="2502217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question mark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46C61C-5E09-49D6-961B-3FDFB2B02257}"/>
              </a:ext>
            </a:extLst>
          </p:cNvPr>
          <p:cNvSpPr/>
          <p:nvPr/>
        </p:nvSpPr>
        <p:spPr>
          <a:xfrm>
            <a:off x="4831080" y="3259454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full stop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E531BF2-DEFB-400A-9F40-2AAF1112C329}"/>
              </a:ext>
            </a:extLst>
          </p:cNvPr>
          <p:cNvSpPr/>
          <p:nvPr/>
        </p:nvSpPr>
        <p:spPr>
          <a:xfrm>
            <a:off x="4831080" y="4016691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exclamation mark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C628F20-6E74-497C-9D7F-E9D8E2EB3FE4}"/>
              </a:ext>
            </a:extLst>
          </p:cNvPr>
          <p:cNvSpPr/>
          <p:nvPr/>
        </p:nvSpPr>
        <p:spPr>
          <a:xfrm>
            <a:off x="4831080" y="4773928"/>
            <a:ext cx="2520000" cy="5867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apostrophe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87F22E6-E57F-47CB-81B1-6C353B94CC1D}"/>
              </a:ext>
            </a:extLst>
          </p:cNvPr>
          <p:cNvCxnSpPr>
            <a:cxnSpLocks/>
          </p:cNvCxnSpPr>
          <p:nvPr/>
        </p:nvCxnSpPr>
        <p:spPr>
          <a:xfrm>
            <a:off x="2758440" y="2038350"/>
            <a:ext cx="2072640" cy="7572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C59C9D-5F3B-4EFE-8346-88E4E26BFBBF}"/>
              </a:ext>
            </a:extLst>
          </p:cNvPr>
          <p:cNvCxnSpPr>
            <a:cxnSpLocks/>
          </p:cNvCxnSpPr>
          <p:nvPr/>
        </p:nvCxnSpPr>
        <p:spPr>
          <a:xfrm flipV="1">
            <a:off x="2758440" y="2038350"/>
            <a:ext cx="2072640" cy="757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42056D1-C66F-4579-91F7-81B052BD6112}"/>
              </a:ext>
            </a:extLst>
          </p:cNvPr>
          <p:cNvCxnSpPr>
            <a:cxnSpLocks/>
          </p:cNvCxnSpPr>
          <p:nvPr/>
        </p:nvCxnSpPr>
        <p:spPr>
          <a:xfrm>
            <a:off x="2758440" y="3550696"/>
            <a:ext cx="2072640" cy="7593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AD372A0-202C-4954-9984-1B9AFDBC9160}"/>
              </a:ext>
            </a:extLst>
          </p:cNvPr>
          <p:cNvCxnSpPr>
            <a:cxnSpLocks/>
          </p:cNvCxnSpPr>
          <p:nvPr/>
        </p:nvCxnSpPr>
        <p:spPr>
          <a:xfrm>
            <a:off x="2758440" y="4307933"/>
            <a:ext cx="2072640" cy="7572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1283239-78F1-4ADB-9565-DE16130BBFDF}"/>
              </a:ext>
            </a:extLst>
          </p:cNvPr>
          <p:cNvCxnSpPr>
            <a:cxnSpLocks/>
          </p:cNvCxnSpPr>
          <p:nvPr/>
        </p:nvCxnSpPr>
        <p:spPr>
          <a:xfrm flipV="1">
            <a:off x="2758440" y="3552824"/>
            <a:ext cx="2072640" cy="15078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contraction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we’ll need to catch the bus.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contraction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 think </a:t>
            </a: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we’ll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need to catch the bus.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7156BE6-CBAC-4BB2-9AE2-4A65823D35BA}"/>
              </a:ext>
            </a:extLst>
          </p:cNvPr>
          <p:cNvSpPr/>
          <p:nvPr/>
        </p:nvSpPr>
        <p:spPr>
          <a:xfrm>
            <a:off x="1581026" y="2064774"/>
            <a:ext cx="1050085" cy="5899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06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words with their contractions.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D17998-E1B4-4C15-82A6-AEADDD8A8796}"/>
              </a:ext>
            </a:extLst>
          </p:cNvPr>
          <p:cNvGrpSpPr/>
          <p:nvPr/>
        </p:nvGrpSpPr>
        <p:grpSpPr>
          <a:xfrm>
            <a:off x="1752427" y="1648563"/>
            <a:ext cx="5639146" cy="3999735"/>
            <a:chOff x="1936000" y="2595161"/>
            <a:chExt cx="3851613" cy="2731873"/>
          </a:xfrm>
          <a:solidFill>
            <a:schemeClr val="bg1"/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A2C733D-14E9-454C-912B-372977F75115}"/>
                </a:ext>
              </a:extLst>
            </p:cNvPr>
            <p:cNvSpPr/>
            <p:nvPr/>
          </p:nvSpPr>
          <p:spPr>
            <a:xfrm>
              <a:off x="1936000" y="2595161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is not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A880EE4-2885-4026-BCFE-64102836C567}"/>
                </a:ext>
              </a:extLst>
            </p:cNvPr>
            <p:cNvSpPr/>
            <p:nvPr/>
          </p:nvSpPr>
          <p:spPr>
            <a:xfrm>
              <a:off x="1936000" y="490626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she will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3160A6C-3C3F-4ADB-A067-30E652CD39E8}"/>
                </a:ext>
              </a:extLst>
            </p:cNvPr>
            <p:cNvSpPr/>
            <p:nvPr/>
          </p:nvSpPr>
          <p:spPr>
            <a:xfrm>
              <a:off x="1936000" y="413589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do not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AD75464-E341-452C-8D68-8F2777C589A8}"/>
                </a:ext>
              </a:extLst>
            </p:cNvPr>
            <p:cNvSpPr/>
            <p:nvPr/>
          </p:nvSpPr>
          <p:spPr>
            <a:xfrm>
              <a:off x="1936000" y="3365530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you have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7B55939-4210-4D05-8FA7-111AB2CF819A}"/>
                </a:ext>
              </a:extLst>
            </p:cNvPr>
            <p:cNvSpPr/>
            <p:nvPr/>
          </p:nvSpPr>
          <p:spPr>
            <a:xfrm>
              <a:off x="4731274" y="2595161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she’ll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7FB3F7C-E978-4669-99A2-309B8114F6D0}"/>
                </a:ext>
              </a:extLst>
            </p:cNvPr>
            <p:cNvSpPr/>
            <p:nvPr/>
          </p:nvSpPr>
          <p:spPr>
            <a:xfrm>
              <a:off x="4731274" y="490626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isn’t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A945BD3-A625-4353-986D-1302BDEDD3B3}"/>
                </a:ext>
              </a:extLst>
            </p:cNvPr>
            <p:cNvSpPr/>
            <p:nvPr/>
          </p:nvSpPr>
          <p:spPr>
            <a:xfrm>
              <a:off x="4731274" y="4135899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you’ve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443848B-A1EF-460E-A45F-C38C37F73145}"/>
                </a:ext>
              </a:extLst>
            </p:cNvPr>
            <p:cNvSpPr/>
            <p:nvPr/>
          </p:nvSpPr>
          <p:spPr>
            <a:xfrm>
              <a:off x="4731274" y="3365530"/>
              <a:ext cx="1056339" cy="420765"/>
            </a:xfrm>
            <a:prstGeom prst="round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don’t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782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0f0ae0ff-29c4-4766-b250-c1a9bee8d430"/>
    <ds:schemaRef ds:uri="http://schemas.microsoft.com/office/2006/documentManagement/types"/>
    <ds:schemaRef ds:uri="http://purl.org/dc/dcmitype/"/>
    <ds:schemaRef ds:uri="86144f90-c7b6-48d0-aae5-f5e9e48cc3df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920185-DE21-44A4-A20D-C6233B17D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301</Words>
  <Application>Microsoft Office PowerPoint</Application>
  <PresentationFormat>On-screen Show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Comic Sans MS</vt:lpstr>
      <vt:lpstr>SassoonCRInfantMedium</vt:lpstr>
      <vt:lpstr>Wingdings</vt:lpstr>
      <vt:lpstr>Office Theme</vt:lpstr>
      <vt:lpstr>Monday 29th June 2020</vt:lpstr>
      <vt:lpstr>What is a contraction?</vt:lpstr>
      <vt:lpstr>Punctuation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Jay Lacey</cp:lastModifiedBy>
  <cp:revision>5</cp:revision>
  <dcterms:created xsi:type="dcterms:W3CDTF">2018-03-17T10:08:43Z</dcterms:created>
  <dcterms:modified xsi:type="dcterms:W3CDTF">2020-06-19T07:09:25Z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