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sldIdLst>
    <p:sldId id="417" r:id="rId5"/>
    <p:sldId id="418" r:id="rId6"/>
    <p:sldId id="419" r:id="rId7"/>
    <p:sldId id="390" r:id="rId8"/>
    <p:sldId id="361" r:id="rId9"/>
    <p:sldId id="394" r:id="rId10"/>
    <p:sldId id="360" r:id="rId11"/>
    <p:sldId id="399" r:id="rId12"/>
    <p:sldId id="396" r:id="rId13"/>
    <p:sldId id="401" r:id="rId14"/>
    <p:sldId id="397" r:id="rId15"/>
    <p:sldId id="402" r:id="rId16"/>
    <p:sldId id="414" r:id="rId1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CB3DB7"/>
    <a:srgbClr val="EAB0E2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9282A96-9573-437B-9B28-1E9309EA5214}" v="2" dt="2020-01-13T17:10:03.63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7292A2E-F333-43FB-9621-5CBBE7FDCDCB}" styleName="Light Style 2 - Accent 4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</a:tcStyle>
    </a:band1H>
    <a:band1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1V>
    <a:band2V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4"/>
        </a:fillRef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8681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748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39993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46660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11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3138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21331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2838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31063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387609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58489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43C518-2E58-4E98-8F61-29A47E1D445A}" type="datetimeFigureOut">
              <a:rPr lang="en-GB" smtClean="0"/>
              <a:t>19/06/2020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018D-5503-4B9E-8996-530C5B2D4BA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5241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96611461-8BF7-46FD-B274-517BD46E342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05901" y="1148996"/>
            <a:ext cx="7772400" cy="2387600"/>
          </a:xfrm>
        </p:spPr>
        <p:txBody>
          <a:bodyPr/>
          <a:lstStyle/>
          <a:p>
            <a:r>
              <a:rPr lang="en-GB" dirty="0"/>
              <a:t>Monday 29</a:t>
            </a:r>
            <a:r>
              <a:rPr lang="en-GB" baseline="30000" dirty="0"/>
              <a:t>th</a:t>
            </a:r>
            <a:r>
              <a:rPr lang="en-GB" dirty="0"/>
              <a:t> June 2020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FF75E300-7AA3-4E5F-BE33-39636DAEE0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415032" y="3823980"/>
            <a:ext cx="6858000" cy="1655762"/>
          </a:xfrm>
        </p:spPr>
        <p:txBody>
          <a:bodyPr/>
          <a:lstStyle/>
          <a:p>
            <a:r>
              <a:rPr lang="en-GB" dirty="0"/>
              <a:t>Contractions and </a:t>
            </a:r>
            <a:r>
              <a:rPr lang="en-GB" dirty="0" err="1"/>
              <a:t>apostophes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91346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words with their contractions.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0D17998-E1B4-4C15-82A6-AEADDD8A8796}"/>
              </a:ext>
            </a:extLst>
          </p:cNvPr>
          <p:cNvGrpSpPr/>
          <p:nvPr/>
        </p:nvGrpSpPr>
        <p:grpSpPr>
          <a:xfrm>
            <a:off x="1752427" y="1648563"/>
            <a:ext cx="5639146" cy="3999735"/>
            <a:chOff x="1936000" y="2595161"/>
            <a:chExt cx="3851613" cy="2731873"/>
          </a:xfrm>
          <a:solidFill>
            <a:schemeClr val="bg1"/>
          </a:solidFill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1A2C733D-14E9-454C-912B-372977F75115}"/>
                </a:ext>
              </a:extLst>
            </p:cNvPr>
            <p:cNvSpPr/>
            <p:nvPr/>
          </p:nvSpPr>
          <p:spPr>
            <a:xfrm>
              <a:off x="1936000" y="2595161"/>
              <a:ext cx="1056339" cy="420765"/>
            </a:xfrm>
            <a:prstGeom prst="round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is not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1A880EE4-2885-4026-BCFE-64102836C567}"/>
                </a:ext>
              </a:extLst>
            </p:cNvPr>
            <p:cNvSpPr/>
            <p:nvPr/>
          </p:nvSpPr>
          <p:spPr>
            <a:xfrm>
              <a:off x="1936000" y="4906269"/>
              <a:ext cx="1056339" cy="420765"/>
            </a:xfrm>
            <a:prstGeom prst="round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she will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F3160A6C-3C3F-4ADB-A067-30E652CD39E8}"/>
                </a:ext>
              </a:extLst>
            </p:cNvPr>
            <p:cNvSpPr/>
            <p:nvPr/>
          </p:nvSpPr>
          <p:spPr>
            <a:xfrm>
              <a:off x="1936000" y="4135899"/>
              <a:ext cx="1056339" cy="420765"/>
            </a:xfrm>
            <a:prstGeom prst="round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do not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DAD75464-E341-452C-8D68-8F2777C589A8}"/>
                </a:ext>
              </a:extLst>
            </p:cNvPr>
            <p:cNvSpPr/>
            <p:nvPr/>
          </p:nvSpPr>
          <p:spPr>
            <a:xfrm>
              <a:off x="1936000" y="3365530"/>
              <a:ext cx="1056339" cy="420765"/>
            </a:xfrm>
            <a:prstGeom prst="round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you have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B7B55939-4210-4D05-8FA7-111AB2CF819A}"/>
                </a:ext>
              </a:extLst>
            </p:cNvPr>
            <p:cNvSpPr/>
            <p:nvPr/>
          </p:nvSpPr>
          <p:spPr>
            <a:xfrm>
              <a:off x="4731274" y="2595161"/>
              <a:ext cx="1056339" cy="420765"/>
            </a:xfrm>
            <a:prstGeom prst="round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she’ll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67FB3F7C-E978-4669-99A2-309B8114F6D0}"/>
                </a:ext>
              </a:extLst>
            </p:cNvPr>
            <p:cNvSpPr/>
            <p:nvPr/>
          </p:nvSpPr>
          <p:spPr>
            <a:xfrm>
              <a:off x="4731274" y="4906269"/>
              <a:ext cx="1056339" cy="420765"/>
            </a:xfrm>
            <a:prstGeom prst="round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isn’t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BA945BD3-A625-4353-986D-1302BDEDD3B3}"/>
                </a:ext>
              </a:extLst>
            </p:cNvPr>
            <p:cNvSpPr/>
            <p:nvPr/>
          </p:nvSpPr>
          <p:spPr>
            <a:xfrm>
              <a:off x="4731274" y="4135899"/>
              <a:ext cx="1056339" cy="420765"/>
            </a:xfrm>
            <a:prstGeom prst="round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you’ve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4443848B-A1EF-460E-A45F-C38C37F73145}"/>
                </a:ext>
              </a:extLst>
            </p:cNvPr>
            <p:cNvSpPr/>
            <p:nvPr/>
          </p:nvSpPr>
          <p:spPr>
            <a:xfrm>
              <a:off x="4731274" y="3365530"/>
              <a:ext cx="1056339" cy="420765"/>
            </a:xfrm>
            <a:prstGeom prst="round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don’t</a:t>
              </a:r>
            </a:p>
          </p:txBody>
        </p:sp>
      </p:grp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0F8F39D1-1926-4975-B713-41A34EBB73BE}"/>
              </a:ext>
            </a:extLst>
          </p:cNvPr>
          <p:cNvCxnSpPr>
            <a:cxnSpLocks/>
            <a:stCxn id="6" idx="3"/>
          </p:cNvCxnSpPr>
          <p:nvPr/>
        </p:nvCxnSpPr>
        <p:spPr>
          <a:xfrm>
            <a:off x="3299013" y="1956584"/>
            <a:ext cx="2545974" cy="338369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3BC3F33-BF35-4084-BDF1-CD9A316C0872}"/>
              </a:ext>
            </a:extLst>
          </p:cNvPr>
          <p:cNvCxnSpPr>
            <a:cxnSpLocks/>
          </p:cNvCxnSpPr>
          <p:nvPr/>
        </p:nvCxnSpPr>
        <p:spPr>
          <a:xfrm>
            <a:off x="3299013" y="3084481"/>
            <a:ext cx="2545974" cy="1127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2B77E672-79CE-4642-9E09-6BC90C8701F1}"/>
              </a:ext>
            </a:extLst>
          </p:cNvPr>
          <p:cNvCxnSpPr>
            <a:cxnSpLocks/>
            <a:stCxn id="8" idx="3"/>
            <a:endCxn id="13" idx="1"/>
          </p:cNvCxnSpPr>
          <p:nvPr/>
        </p:nvCxnSpPr>
        <p:spPr>
          <a:xfrm flipV="1">
            <a:off x="3299013" y="3084481"/>
            <a:ext cx="2545974" cy="112789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7E187CC8-4AB2-4293-B23B-B6070CD19270}"/>
              </a:ext>
            </a:extLst>
          </p:cNvPr>
          <p:cNvCxnSpPr>
            <a:cxnSpLocks/>
            <a:stCxn id="7" idx="3"/>
            <a:endCxn id="10" idx="1"/>
          </p:cNvCxnSpPr>
          <p:nvPr/>
        </p:nvCxnSpPr>
        <p:spPr>
          <a:xfrm flipV="1">
            <a:off x="3299013" y="1956584"/>
            <a:ext cx="2545974" cy="3383693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93065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contractions which have been written correctly.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F57CC4-1FD6-4304-AB94-0D3F849D7E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46397"/>
              </p:ext>
            </p:extLst>
          </p:nvPr>
        </p:nvGraphicFramePr>
        <p:xfrm>
          <a:off x="1502401" y="1645920"/>
          <a:ext cx="5939690" cy="36776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9845">
                  <a:extLst>
                    <a:ext uri="{9D8B030D-6E8A-4147-A177-3AD203B41FA5}">
                      <a16:colId xmlns:a16="http://schemas.microsoft.com/office/drawing/2014/main" val="2332227079"/>
                    </a:ext>
                  </a:extLst>
                </a:gridCol>
                <a:gridCol w="2969845">
                  <a:extLst>
                    <a:ext uri="{9D8B030D-6E8A-4147-A177-3AD203B41FA5}">
                      <a16:colId xmlns:a16="http://schemas.microsoft.com/office/drawing/2014/main" val="887533624"/>
                    </a:ext>
                  </a:extLst>
                </a:gridCol>
              </a:tblGrid>
              <a:tr h="1225873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err="1">
                          <a:latin typeface="Century Gothic" panose="020B0502020202020204" pitchFamily="34" charset="0"/>
                        </a:rPr>
                        <a:t>cann’t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shouldn’t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959263"/>
                  </a:ext>
                </a:extLst>
              </a:tr>
              <a:tr h="1225873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hadn’t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err="1">
                          <a:latin typeface="Century Gothic" panose="020B0502020202020204" pitchFamily="34" charset="0"/>
                        </a:rPr>
                        <a:t>did’nt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0565889"/>
                  </a:ext>
                </a:extLst>
              </a:tr>
              <a:tr h="1225873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err="1">
                          <a:latin typeface="Century Gothic" panose="020B0502020202020204" pitchFamily="34" charset="0"/>
                        </a:rPr>
                        <a:t>are’nt</a:t>
                      </a:r>
                      <a:endParaRPr lang="en-GB" sz="3200" b="1" dirty="0"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latin typeface="Century Gothic" panose="020B0502020202020204" pitchFamily="34" charset="0"/>
                        </a:rPr>
                        <a:t>wasn’t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9436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721274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4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defTabSz="685800">
              <a:defRPr/>
            </a:pPr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contractions which have been written correctly.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83F57CC4-1FD6-4304-AB94-0D3F849D7E8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4025008"/>
              </p:ext>
            </p:extLst>
          </p:nvPr>
        </p:nvGraphicFramePr>
        <p:xfrm>
          <a:off x="1502401" y="1645920"/>
          <a:ext cx="5939690" cy="367761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969845">
                  <a:extLst>
                    <a:ext uri="{9D8B030D-6E8A-4147-A177-3AD203B41FA5}">
                      <a16:colId xmlns:a16="http://schemas.microsoft.com/office/drawing/2014/main" val="2332227079"/>
                    </a:ext>
                  </a:extLst>
                </a:gridCol>
                <a:gridCol w="2969845">
                  <a:extLst>
                    <a:ext uri="{9D8B030D-6E8A-4147-A177-3AD203B41FA5}">
                      <a16:colId xmlns:a16="http://schemas.microsoft.com/office/drawing/2014/main" val="887533624"/>
                    </a:ext>
                  </a:extLst>
                </a:gridCol>
              </a:tblGrid>
              <a:tr h="1225873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cann’t</a:t>
                      </a:r>
                      <a:endParaRPr lang="en-GB" sz="32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shouldn’t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9959263"/>
                  </a:ext>
                </a:extLst>
              </a:tr>
              <a:tr h="1225873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hadn’t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did’nt</a:t>
                      </a:r>
                      <a:endParaRPr lang="en-GB" sz="32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950565889"/>
                  </a:ext>
                </a:extLst>
              </a:tr>
              <a:tr h="1225873"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 err="1">
                          <a:solidFill>
                            <a:schemeClr val="bg2">
                              <a:lumMod val="50000"/>
                            </a:schemeClr>
                          </a:solidFill>
                          <a:latin typeface="Century Gothic" panose="020B0502020202020204" pitchFamily="34" charset="0"/>
                        </a:rPr>
                        <a:t>are’nt</a:t>
                      </a:r>
                      <a:endParaRPr lang="en-GB" sz="3200" b="1" dirty="0">
                        <a:solidFill>
                          <a:schemeClr val="bg2">
                            <a:lumMod val="50000"/>
                          </a:schemeClr>
                        </a:solidFill>
                        <a:latin typeface="Century Gothic" panose="020B0502020202020204" pitchFamily="34" charset="0"/>
                      </a:endParaRP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3200" b="1" dirty="0">
                          <a:solidFill>
                            <a:srgbClr val="FF0000"/>
                          </a:solidFill>
                          <a:latin typeface="Century Gothic" panose="020B0502020202020204" pitchFamily="34" charset="0"/>
                        </a:rPr>
                        <a:t>wasn’t</a:t>
                      </a:r>
                    </a:p>
                  </a:txBody>
                  <a:tcPr marL="178191" marR="178191" marT="89095" marB="89095" anchor="ctr"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39436081"/>
                  </a:ext>
                </a:extLst>
              </a:tr>
            </a:tbl>
          </a:graphicData>
        </a:graphic>
      </p:graphicFrame>
      <p:sp>
        <p:nvSpPr>
          <p:cNvPr id="7" name="Oval 6">
            <a:extLst>
              <a:ext uri="{FF2B5EF4-FFF2-40B4-BE49-F238E27FC236}">
                <a16:creationId xmlns:a16="http://schemas.microsoft.com/office/drawing/2014/main" id="{0509B982-A9DA-4A95-BDA4-D3302748F8A6}"/>
              </a:ext>
            </a:extLst>
          </p:cNvPr>
          <p:cNvSpPr/>
          <p:nvPr/>
        </p:nvSpPr>
        <p:spPr>
          <a:xfrm>
            <a:off x="2206358" y="3118968"/>
            <a:ext cx="1569230" cy="74331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0EDF4968-1296-40DB-AB09-A304839E9587}"/>
              </a:ext>
            </a:extLst>
          </p:cNvPr>
          <p:cNvSpPr/>
          <p:nvPr/>
        </p:nvSpPr>
        <p:spPr>
          <a:xfrm>
            <a:off x="4941870" y="1932213"/>
            <a:ext cx="2126750" cy="74331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Oval 8">
            <a:extLst>
              <a:ext uri="{FF2B5EF4-FFF2-40B4-BE49-F238E27FC236}">
                <a16:creationId xmlns:a16="http://schemas.microsoft.com/office/drawing/2014/main" id="{26A34D4C-316F-4B99-8A8F-3500DF157E00}"/>
              </a:ext>
            </a:extLst>
          </p:cNvPr>
          <p:cNvSpPr/>
          <p:nvPr/>
        </p:nvSpPr>
        <p:spPr>
          <a:xfrm>
            <a:off x="5188017" y="4350949"/>
            <a:ext cx="1569230" cy="743319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428309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>
            <a:extLst>
              <a:ext uri="{FF2B5EF4-FFF2-40B4-BE49-F238E27FC236}">
                <a16:creationId xmlns:a16="http://schemas.microsoft.com/office/drawing/2014/main" id="{6A9A754A-E419-4F2D-8BC3-532A4200CC5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5438" y="144662"/>
            <a:ext cx="8913124" cy="6322100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111D83EC-7E94-42D9-871E-26F599332F7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noFill/>
          <a:ln>
            <a:noFill/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Reasoning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Josh has written the sentence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He says,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Is he correct?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  <a:sym typeface="Wingdings" panose="05000000000000000000" pitchFamily="2" charset="2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  <a:sym typeface="Wingdings" panose="05000000000000000000" pitchFamily="2" charset="2"/>
              </a:rPr>
              <a:t>Explain your reasoning.</a:t>
            </a:r>
          </a:p>
        </p:txBody>
      </p:sp>
      <p:graphicFrame>
        <p:nvGraphicFramePr>
          <p:cNvPr id="12" name="Table 11">
            <a:extLst>
              <a:ext uri="{FF2B5EF4-FFF2-40B4-BE49-F238E27FC236}">
                <a16:creationId xmlns:a16="http://schemas.microsoft.com/office/drawing/2014/main" id="{B5F5EC04-768E-4455-989D-BC75A56A73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94397635"/>
              </p:ext>
            </p:extLst>
          </p:nvPr>
        </p:nvGraphicFramePr>
        <p:xfrm>
          <a:off x="361176" y="1474839"/>
          <a:ext cx="6552868" cy="6585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52868">
                  <a:extLst>
                    <a:ext uri="{9D8B030D-6E8A-4147-A177-3AD203B41FA5}">
                      <a16:colId xmlns:a16="http://schemas.microsoft.com/office/drawing/2014/main" val="2743183072"/>
                    </a:ext>
                  </a:extLst>
                </a:gridCol>
              </a:tblGrid>
              <a:tr h="658565">
                <a:tc>
                  <a:txBody>
                    <a:bodyPr/>
                    <a:lstStyle/>
                    <a:p>
                      <a:pPr algn="l"/>
                      <a:r>
                        <a:rPr lang="en-GB" sz="2000" dirty="0">
                          <a:solidFill>
                            <a:schemeClr val="tx1"/>
                          </a:solidFill>
                          <a:latin typeface="Century Gothic" panose="020B0502020202020204" pitchFamily="34" charset="0"/>
                        </a:rPr>
                        <a:t>After maths, we have got English.</a:t>
                      </a:r>
                    </a:p>
                  </a:txBody>
                  <a:tcPr marT="60853" marB="60853" anchor="ctr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32705340"/>
                  </a:ext>
                </a:extLst>
              </a:tr>
            </a:tbl>
          </a:graphicData>
        </a:graphic>
      </p:graphicFrame>
      <p:sp>
        <p:nvSpPr>
          <p:cNvPr id="13" name="Speech Bubble: Rectangle with Corners Rounded 12">
            <a:extLst>
              <a:ext uri="{FF2B5EF4-FFF2-40B4-BE49-F238E27FC236}">
                <a16:creationId xmlns:a16="http://schemas.microsoft.com/office/drawing/2014/main" id="{91D5AD55-D8C9-40A4-B704-C5A54DD1F2AB}"/>
              </a:ext>
            </a:extLst>
          </p:cNvPr>
          <p:cNvSpPr/>
          <p:nvPr/>
        </p:nvSpPr>
        <p:spPr>
          <a:xfrm>
            <a:off x="2456714" y="2679666"/>
            <a:ext cx="2491234" cy="1116760"/>
          </a:xfrm>
          <a:prstGeom prst="wedgeRoundRectCallout">
            <a:avLst>
              <a:gd name="adj1" fmla="val -59295"/>
              <a:gd name="adj2" fmla="val 30632"/>
              <a:gd name="adj3" fmla="val 16667"/>
            </a:avLst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cannot use any contractions in my sentence.</a:t>
            </a:r>
          </a:p>
        </p:txBody>
      </p:sp>
    </p:spTree>
    <p:extLst>
      <p:ext uri="{BB962C8B-B14F-4D97-AF65-F5344CB8AC3E}">
        <p14:creationId xmlns:p14="http://schemas.microsoft.com/office/powerpoint/2010/main" val="22893960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78A436-80D5-4F11-8BC0-1D88A2FF2E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a contraction?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28504F-D5FB-43AA-A603-625D36CC5E6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5106325" cy="4351338"/>
          </a:xfrm>
        </p:spPr>
        <p:txBody>
          <a:bodyPr/>
          <a:lstStyle/>
          <a:p>
            <a:r>
              <a:rPr lang="en-GB" dirty="0">
                <a:latin typeface="Comic Sans MS" pitchFamily="66" charset="0"/>
              </a:rPr>
              <a:t>A contraction is when two words are squeezed together to make one shorter word.</a:t>
            </a:r>
            <a:br>
              <a:rPr lang="en-GB" dirty="0">
                <a:latin typeface="Comic Sans MS" pitchFamily="66" charset="0"/>
              </a:rPr>
            </a:br>
            <a:br>
              <a:rPr lang="en-GB" dirty="0">
                <a:latin typeface="Comic Sans MS" pitchFamily="66" charset="0"/>
              </a:rPr>
            </a:br>
            <a:r>
              <a:rPr lang="en-GB" sz="2000" dirty="0">
                <a:latin typeface="Comic Sans MS" pitchFamily="66" charset="0"/>
              </a:rPr>
              <a:t>e.g. Would not changes to wouldn’t</a:t>
            </a:r>
          </a:p>
          <a:p>
            <a:endParaRPr lang="en-GB" sz="2000" dirty="0">
              <a:latin typeface="Comic Sans MS" pitchFamily="66" charset="0"/>
            </a:endParaRPr>
          </a:p>
          <a:p>
            <a:r>
              <a:rPr lang="en-GB" sz="2000" dirty="0">
                <a:latin typeface="Comic Sans MS" pitchFamily="66" charset="0"/>
              </a:rPr>
              <a:t>       Do not changes to don’t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66188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342697-C680-40F8-8F77-F35DCDC88E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Punctuation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1A9D9F1-2F55-4D81-980D-ACECDB21F50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5586" y="1284086"/>
            <a:ext cx="7886700" cy="488589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dirty="0"/>
              <a:t>As we contract two words together</a:t>
            </a:r>
          </a:p>
          <a:p>
            <a:pPr marL="0" indent="0">
              <a:buNone/>
            </a:pPr>
            <a:r>
              <a:rPr lang="en-GB" dirty="0"/>
              <a:t>we remove letters to make the two</a:t>
            </a:r>
          </a:p>
          <a:p>
            <a:pPr marL="0" indent="0">
              <a:buNone/>
            </a:pPr>
            <a:r>
              <a:rPr lang="en-GB" dirty="0"/>
              <a:t>Word into one.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Where we take the letters out, we</a:t>
            </a:r>
          </a:p>
          <a:p>
            <a:pPr marL="0" indent="0">
              <a:buNone/>
            </a:pPr>
            <a:r>
              <a:rPr lang="en-GB" dirty="0"/>
              <a:t>put in an apostrophe to show that those</a:t>
            </a:r>
          </a:p>
          <a:p>
            <a:pPr marL="0" indent="0">
              <a:buNone/>
            </a:pPr>
            <a:r>
              <a:rPr lang="en-GB" dirty="0"/>
              <a:t>Letters are missing.</a:t>
            </a:r>
          </a:p>
          <a:p>
            <a:pPr marL="0" indent="0">
              <a:buNone/>
            </a:pPr>
            <a:endParaRPr lang="en-GB" dirty="0"/>
          </a:p>
          <a:p>
            <a:pPr marL="0" indent="0">
              <a:buNone/>
            </a:pPr>
            <a:r>
              <a:rPr lang="en-GB" dirty="0"/>
              <a:t>E.G.     Do  not                Don’t</a:t>
            </a:r>
          </a:p>
        </p:txBody>
      </p:sp>
      <p:cxnSp>
        <p:nvCxnSpPr>
          <p:cNvPr id="5" name="Straight Arrow Connector 4">
            <a:extLst>
              <a:ext uri="{FF2B5EF4-FFF2-40B4-BE49-F238E27FC236}">
                <a16:creationId xmlns:a16="http://schemas.microsoft.com/office/drawing/2014/main" id="{F85EA9AA-94E3-4F6C-8614-6DAAF2D786C8}"/>
              </a:ext>
            </a:extLst>
          </p:cNvPr>
          <p:cNvCxnSpPr/>
          <p:nvPr/>
        </p:nvCxnSpPr>
        <p:spPr>
          <a:xfrm>
            <a:off x="2636668" y="5628443"/>
            <a:ext cx="1100831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Oval 5">
            <a:extLst>
              <a:ext uri="{FF2B5EF4-FFF2-40B4-BE49-F238E27FC236}">
                <a16:creationId xmlns:a16="http://schemas.microsoft.com/office/drawing/2014/main" id="{575A5618-B610-4BE4-B42C-8298D33B5BB6}"/>
              </a:ext>
            </a:extLst>
          </p:cNvPr>
          <p:cNvSpPr/>
          <p:nvPr/>
        </p:nvSpPr>
        <p:spPr>
          <a:xfrm>
            <a:off x="2254928" y="5450889"/>
            <a:ext cx="150921" cy="30184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474AFA59-611A-4512-987C-C1488B5FEF17}"/>
              </a:ext>
            </a:extLst>
          </p:cNvPr>
          <p:cNvSpPr/>
          <p:nvPr/>
        </p:nvSpPr>
        <p:spPr>
          <a:xfrm>
            <a:off x="4421079" y="5422994"/>
            <a:ext cx="150921" cy="301840"/>
          </a:xfrm>
          <a:prstGeom prst="ellipse">
            <a:avLst/>
          </a:prstGeom>
          <a:noFill/>
          <a:ln w="254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06455F5B-98C9-4FA0-A642-F129C31ADA5B}"/>
              </a:ext>
            </a:extLst>
          </p:cNvPr>
          <p:cNvSpPr txBox="1"/>
          <p:nvPr/>
        </p:nvSpPr>
        <p:spPr>
          <a:xfrm>
            <a:off x="1793290" y="5912472"/>
            <a:ext cx="356882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We have taken out the o in not so we put in an apostrophe to show this.</a:t>
            </a:r>
          </a:p>
        </p:txBody>
      </p: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49861ACE-07A3-4944-B5C9-7723A0FDAE70}"/>
              </a:ext>
            </a:extLst>
          </p:cNvPr>
          <p:cNvCxnSpPr/>
          <p:nvPr/>
        </p:nvCxnSpPr>
        <p:spPr>
          <a:xfrm flipH="1" flipV="1">
            <a:off x="2405849" y="5752729"/>
            <a:ext cx="230819" cy="226353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88D148BC-EFEC-46EF-BA91-8A6106E3443F}"/>
              </a:ext>
            </a:extLst>
          </p:cNvPr>
          <p:cNvCxnSpPr>
            <a:cxnSpLocks/>
          </p:cNvCxnSpPr>
          <p:nvPr/>
        </p:nvCxnSpPr>
        <p:spPr>
          <a:xfrm flipV="1">
            <a:off x="4261282" y="5771401"/>
            <a:ext cx="195309" cy="237461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969582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 animBg="1"/>
      <p:bldP spid="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C0CD6503-388C-4F9E-9FB0-9053D8579D01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lvl="0" algn="ctr"/>
            <a:r>
              <a:rPr lang="en-GB" sz="1600" b="1" u="sng" dirty="0">
                <a:solidFill>
                  <a:srgbClr val="E7E6E6">
                    <a:lumMod val="50000"/>
                  </a:srgbClr>
                </a:solidFill>
                <a:latin typeface="Century Gothic" panose="020B0502020202020204" pitchFamily="34" charset="0"/>
              </a:rPr>
              <a:t>Year 2 – Spring Block 2 – Apostrophes</a:t>
            </a:r>
            <a:br>
              <a:rPr lang="en-GB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</a:br>
            <a:endParaRPr lang="en-GB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endParaRPr lang="en-GB" sz="4000" b="1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pPr lvl="0" algn="ctr"/>
            <a:r>
              <a:rPr lang="en-GB" sz="48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Step 1: Recognising Simple Contractions</a:t>
            </a:r>
            <a:endParaRPr lang="en-GB" sz="1200" b="1" dirty="0">
              <a:solidFill>
                <a:schemeClr val="bg2">
                  <a:lumMod val="25000"/>
                </a:schemeClr>
              </a:solidFill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011000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punctuation marks to their labels below</a:t>
            </a:r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3C576EE-CCB3-4B0D-A3D8-31289B346187}"/>
              </a:ext>
            </a:extLst>
          </p:cNvPr>
          <p:cNvSpPr/>
          <p:nvPr/>
        </p:nvSpPr>
        <p:spPr>
          <a:xfrm>
            <a:off x="1844040" y="1744980"/>
            <a:ext cx="914400" cy="5867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258129B-DA88-49EC-9DDB-C8F57FB523DE}"/>
              </a:ext>
            </a:extLst>
          </p:cNvPr>
          <p:cNvSpPr/>
          <p:nvPr/>
        </p:nvSpPr>
        <p:spPr>
          <a:xfrm>
            <a:off x="1844040" y="2502217"/>
            <a:ext cx="914400" cy="5867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,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27B8130-441A-4B4E-A6F7-F7307DA311E1}"/>
              </a:ext>
            </a:extLst>
          </p:cNvPr>
          <p:cNvSpPr/>
          <p:nvPr/>
        </p:nvSpPr>
        <p:spPr>
          <a:xfrm>
            <a:off x="1844040" y="3259454"/>
            <a:ext cx="914400" cy="5867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!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AC3C8A1-2D4A-4110-B0FD-EF04607029BF}"/>
              </a:ext>
            </a:extLst>
          </p:cNvPr>
          <p:cNvSpPr/>
          <p:nvPr/>
        </p:nvSpPr>
        <p:spPr>
          <a:xfrm>
            <a:off x="1844040" y="4016691"/>
            <a:ext cx="914400" cy="5867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’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25DE1CE-5ED0-415E-940F-EF01EE5502D6}"/>
              </a:ext>
            </a:extLst>
          </p:cNvPr>
          <p:cNvSpPr/>
          <p:nvPr/>
        </p:nvSpPr>
        <p:spPr>
          <a:xfrm>
            <a:off x="1844040" y="4773928"/>
            <a:ext cx="914400" cy="5867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802FF68-6D2E-40FF-86F4-1853C264C1D2}"/>
              </a:ext>
            </a:extLst>
          </p:cNvPr>
          <p:cNvSpPr/>
          <p:nvPr/>
        </p:nvSpPr>
        <p:spPr>
          <a:xfrm>
            <a:off x="4831080" y="1744980"/>
            <a:ext cx="2520000" cy="5867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comma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99724F2-A147-47B4-9ED1-D3C889F77671}"/>
              </a:ext>
            </a:extLst>
          </p:cNvPr>
          <p:cNvSpPr/>
          <p:nvPr/>
        </p:nvSpPr>
        <p:spPr>
          <a:xfrm>
            <a:off x="4831080" y="2502217"/>
            <a:ext cx="2520000" cy="5867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question mark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A46C61C-5E09-49D6-961B-3FDFB2B02257}"/>
              </a:ext>
            </a:extLst>
          </p:cNvPr>
          <p:cNvSpPr/>
          <p:nvPr/>
        </p:nvSpPr>
        <p:spPr>
          <a:xfrm>
            <a:off x="4831080" y="3259454"/>
            <a:ext cx="2520000" cy="5867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full stop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E531BF2-DEFB-400A-9F40-2AAF1112C329}"/>
              </a:ext>
            </a:extLst>
          </p:cNvPr>
          <p:cNvSpPr/>
          <p:nvPr/>
        </p:nvSpPr>
        <p:spPr>
          <a:xfrm>
            <a:off x="4831080" y="4016691"/>
            <a:ext cx="2520000" cy="5867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exclamation mark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C628F20-6E74-497C-9D7F-E9D8E2EB3FE4}"/>
              </a:ext>
            </a:extLst>
          </p:cNvPr>
          <p:cNvSpPr/>
          <p:nvPr/>
        </p:nvSpPr>
        <p:spPr>
          <a:xfrm>
            <a:off x="4831080" y="4773928"/>
            <a:ext cx="2520000" cy="5867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apostrophe</a:t>
            </a:r>
          </a:p>
        </p:txBody>
      </p:sp>
    </p:spTree>
    <p:extLst>
      <p:ext uri="{BB962C8B-B14F-4D97-AF65-F5344CB8AC3E}">
        <p14:creationId xmlns:p14="http://schemas.microsoft.com/office/powerpoint/2010/main" val="1035052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Introduction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punctuation marks to their labels below</a:t>
            </a:r>
            <a:r>
              <a:rPr lang="en-GB" sz="2000" b="1" dirty="0">
                <a:solidFill>
                  <a:schemeClr val="bg2">
                    <a:lumMod val="25000"/>
                  </a:schemeClr>
                </a:solidFill>
                <a:latin typeface="Century Gothic" panose="020B0502020202020204" pitchFamily="34" charset="0"/>
              </a:rPr>
              <a:t>.</a:t>
            </a:r>
          </a:p>
          <a:p>
            <a:pPr marL="88900" algn="ctr"/>
            <a:endParaRPr lang="en-GB" sz="2800" dirty="0">
              <a:solidFill>
                <a:schemeClr val="bg2">
                  <a:lumMod val="25000"/>
                </a:schemeClr>
              </a:solidFill>
              <a:latin typeface="SassoonCRInfantMedium" panose="02000603020000020003" pitchFamily="2" charset="0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3C576EE-CCB3-4B0D-A3D8-31289B346187}"/>
              </a:ext>
            </a:extLst>
          </p:cNvPr>
          <p:cNvSpPr/>
          <p:nvPr/>
        </p:nvSpPr>
        <p:spPr>
          <a:xfrm>
            <a:off x="1844040" y="1744980"/>
            <a:ext cx="914400" cy="5867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?</a:t>
            </a: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258129B-DA88-49EC-9DDB-C8F57FB523DE}"/>
              </a:ext>
            </a:extLst>
          </p:cNvPr>
          <p:cNvSpPr/>
          <p:nvPr/>
        </p:nvSpPr>
        <p:spPr>
          <a:xfrm>
            <a:off x="1844040" y="2502217"/>
            <a:ext cx="914400" cy="5867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,</a:t>
            </a:r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527B8130-441A-4B4E-A6F7-F7307DA311E1}"/>
              </a:ext>
            </a:extLst>
          </p:cNvPr>
          <p:cNvSpPr/>
          <p:nvPr/>
        </p:nvSpPr>
        <p:spPr>
          <a:xfrm>
            <a:off x="1844040" y="3259454"/>
            <a:ext cx="914400" cy="5867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!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DAC3C8A1-2D4A-4110-B0FD-EF04607029BF}"/>
              </a:ext>
            </a:extLst>
          </p:cNvPr>
          <p:cNvSpPr/>
          <p:nvPr/>
        </p:nvSpPr>
        <p:spPr>
          <a:xfrm>
            <a:off x="1844040" y="4016691"/>
            <a:ext cx="914400" cy="5867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’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325DE1CE-5ED0-415E-940F-EF01EE5502D6}"/>
              </a:ext>
            </a:extLst>
          </p:cNvPr>
          <p:cNvSpPr/>
          <p:nvPr/>
        </p:nvSpPr>
        <p:spPr>
          <a:xfrm>
            <a:off x="1844040" y="4773928"/>
            <a:ext cx="914400" cy="5867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3600" b="1" dirty="0">
                <a:solidFill>
                  <a:schemeClr val="tx1"/>
                </a:solidFill>
                <a:latin typeface="Century Gothic" panose="020B0502020202020204" pitchFamily="34" charset="0"/>
              </a:rPr>
              <a:t>.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B802FF68-6D2E-40FF-86F4-1853C264C1D2}"/>
              </a:ext>
            </a:extLst>
          </p:cNvPr>
          <p:cNvSpPr/>
          <p:nvPr/>
        </p:nvSpPr>
        <p:spPr>
          <a:xfrm>
            <a:off x="4831080" y="1744980"/>
            <a:ext cx="2520000" cy="5867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comma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499724F2-A147-47B4-9ED1-D3C889F77671}"/>
              </a:ext>
            </a:extLst>
          </p:cNvPr>
          <p:cNvSpPr/>
          <p:nvPr/>
        </p:nvSpPr>
        <p:spPr>
          <a:xfrm>
            <a:off x="4831080" y="2502217"/>
            <a:ext cx="2520000" cy="5867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question mark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FA46C61C-5E09-49D6-961B-3FDFB2B02257}"/>
              </a:ext>
            </a:extLst>
          </p:cNvPr>
          <p:cNvSpPr/>
          <p:nvPr/>
        </p:nvSpPr>
        <p:spPr>
          <a:xfrm>
            <a:off x="4831080" y="3259454"/>
            <a:ext cx="2520000" cy="5867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full stop</a:t>
            </a:r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2E531BF2-DEFB-400A-9F40-2AAF1112C329}"/>
              </a:ext>
            </a:extLst>
          </p:cNvPr>
          <p:cNvSpPr/>
          <p:nvPr/>
        </p:nvSpPr>
        <p:spPr>
          <a:xfrm>
            <a:off x="4831080" y="4016691"/>
            <a:ext cx="2520000" cy="5867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exclamation mark</a:t>
            </a:r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EC628F20-6E74-497C-9D7F-E9D8E2EB3FE4}"/>
              </a:ext>
            </a:extLst>
          </p:cNvPr>
          <p:cNvSpPr/>
          <p:nvPr/>
        </p:nvSpPr>
        <p:spPr>
          <a:xfrm>
            <a:off x="4831080" y="4773928"/>
            <a:ext cx="2520000" cy="586740"/>
          </a:xfrm>
          <a:prstGeom prst="roundRect">
            <a:avLst/>
          </a:prstGeom>
          <a:solidFill>
            <a:schemeClr val="bg1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apostrophe</a:t>
            </a:r>
          </a:p>
        </p:txBody>
      </p: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987F22E6-E57F-47CB-81B1-6C353B94CC1D}"/>
              </a:ext>
            </a:extLst>
          </p:cNvPr>
          <p:cNvCxnSpPr>
            <a:cxnSpLocks/>
          </p:cNvCxnSpPr>
          <p:nvPr/>
        </p:nvCxnSpPr>
        <p:spPr>
          <a:xfrm>
            <a:off x="2758440" y="2038350"/>
            <a:ext cx="2072640" cy="7572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30C59C9D-5F3B-4EFE-8346-88E4E26BFBBF}"/>
              </a:ext>
            </a:extLst>
          </p:cNvPr>
          <p:cNvCxnSpPr>
            <a:cxnSpLocks/>
          </p:cNvCxnSpPr>
          <p:nvPr/>
        </p:nvCxnSpPr>
        <p:spPr>
          <a:xfrm flipV="1">
            <a:off x="2758440" y="2038350"/>
            <a:ext cx="2072640" cy="757074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42056D1-C66F-4579-91F7-81B052BD6112}"/>
              </a:ext>
            </a:extLst>
          </p:cNvPr>
          <p:cNvCxnSpPr>
            <a:cxnSpLocks/>
          </p:cNvCxnSpPr>
          <p:nvPr/>
        </p:nvCxnSpPr>
        <p:spPr>
          <a:xfrm>
            <a:off x="2758440" y="3550696"/>
            <a:ext cx="2072640" cy="759365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9AD372A0-202C-4954-9984-1B9AFDBC9160}"/>
              </a:ext>
            </a:extLst>
          </p:cNvPr>
          <p:cNvCxnSpPr>
            <a:cxnSpLocks/>
          </p:cNvCxnSpPr>
          <p:nvPr/>
        </p:nvCxnSpPr>
        <p:spPr>
          <a:xfrm>
            <a:off x="2758440" y="4307933"/>
            <a:ext cx="2072640" cy="757237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B1283239-78F1-4ADB-9565-DE16130BBFDF}"/>
              </a:ext>
            </a:extLst>
          </p:cNvPr>
          <p:cNvCxnSpPr>
            <a:cxnSpLocks/>
          </p:cNvCxnSpPr>
          <p:nvPr/>
        </p:nvCxnSpPr>
        <p:spPr>
          <a:xfrm flipV="1">
            <a:off x="2758440" y="3552824"/>
            <a:ext cx="2072640" cy="150789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2029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contraction in the sentence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I think we’ll need to catch the bus.</a:t>
            </a:r>
          </a:p>
        </p:txBody>
      </p:sp>
    </p:spTree>
    <p:extLst>
      <p:ext uri="{BB962C8B-B14F-4D97-AF65-F5344CB8AC3E}">
        <p14:creationId xmlns:p14="http://schemas.microsoft.com/office/powerpoint/2010/main" val="36917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1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Circle the contraction in the sentence below.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r>
              <a:rPr lang="en-GB" sz="32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I think </a:t>
            </a:r>
            <a:r>
              <a:rPr lang="en-GB" sz="3200" b="1" dirty="0">
                <a:solidFill>
                  <a:srgbClr val="FF0000"/>
                </a:solidFill>
                <a:latin typeface="Century Gothic" panose="020B0502020202020204" pitchFamily="34" charset="0"/>
              </a:rPr>
              <a:t>we’ll</a:t>
            </a:r>
            <a:r>
              <a:rPr lang="en-GB" sz="3200" b="1" dirty="0">
                <a:solidFill>
                  <a:schemeClr val="tx1"/>
                </a:solidFill>
                <a:latin typeface="Century Gothic" panose="020B0502020202020204" pitchFamily="34" charset="0"/>
              </a:rPr>
              <a:t> </a:t>
            </a:r>
            <a:r>
              <a:rPr lang="en-GB" sz="3200" b="1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need to catch the bus.</a:t>
            </a:r>
          </a:p>
        </p:txBody>
      </p:sp>
      <p:sp>
        <p:nvSpPr>
          <p:cNvPr id="2" name="Oval 1">
            <a:extLst>
              <a:ext uri="{FF2B5EF4-FFF2-40B4-BE49-F238E27FC236}">
                <a16:creationId xmlns:a16="http://schemas.microsoft.com/office/drawing/2014/main" id="{97156BE6-CBAC-4BB2-9AE2-4A65823D35BA}"/>
              </a:ext>
            </a:extLst>
          </p:cNvPr>
          <p:cNvSpPr/>
          <p:nvPr/>
        </p:nvSpPr>
        <p:spPr>
          <a:xfrm>
            <a:off x="1581026" y="2064774"/>
            <a:ext cx="1050085" cy="589936"/>
          </a:xfrm>
          <a:prstGeom prst="ellipse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9068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>
            <a:extLst>
              <a:ext uri="{FF2B5EF4-FFF2-40B4-BE49-F238E27FC236}">
                <a16:creationId xmlns:a16="http://schemas.microsoft.com/office/drawing/2014/main" id="{5252A847-DE45-4FA3-A1F8-EEBEB845FF8E}"/>
              </a:ext>
            </a:extLst>
          </p:cNvPr>
          <p:cNvSpPr/>
          <p:nvPr/>
        </p:nvSpPr>
        <p:spPr>
          <a:xfrm>
            <a:off x="275304" y="272387"/>
            <a:ext cx="8593393" cy="6057245"/>
          </a:xfrm>
          <a:prstGeom prst="rect">
            <a:avLst/>
          </a:prstGeom>
          <a:solidFill>
            <a:schemeClr val="bg1">
              <a:alpha val="82000"/>
            </a:schemeClr>
          </a:solidFill>
          <a:ln>
            <a:solidFill>
              <a:schemeClr val="bg1">
                <a:lumMod val="50000"/>
              </a:schemeClr>
            </a:solidFill>
          </a:ln>
          <a:effectLst>
            <a:outerShdw blurRad="63500" sx="102000" sy="102000" algn="ctr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600" b="1" u="sng" dirty="0">
                <a:solidFill>
                  <a:schemeClr val="bg2">
                    <a:lumMod val="50000"/>
                  </a:schemeClr>
                </a:solidFill>
                <a:latin typeface="Century Gothic" panose="020B0502020202020204" pitchFamily="34" charset="0"/>
              </a:rPr>
              <a:t>Varied Fluency 3</a:t>
            </a:r>
          </a:p>
          <a:p>
            <a:pPr algn="ctr"/>
            <a:endParaRPr lang="en-GB" sz="2000" b="1" u="sng" dirty="0">
              <a:solidFill>
                <a:schemeClr val="bg2">
                  <a:lumMod val="50000"/>
                </a:schemeClr>
              </a:solidFill>
              <a:latin typeface="Century Gothic" panose="020B0502020202020204" pitchFamily="34" charset="0"/>
            </a:endParaRPr>
          </a:p>
          <a:p>
            <a:r>
              <a:rPr lang="en-GB" sz="2000" b="1" dirty="0">
                <a:solidFill>
                  <a:schemeClr val="tx1"/>
                </a:solidFill>
                <a:latin typeface="Century Gothic" panose="020B0502020202020204" pitchFamily="34" charset="0"/>
              </a:rPr>
              <a:t>Match the words with their contractions.</a:t>
            </a: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  <a:p>
            <a:endParaRPr lang="en-GB" sz="2000" b="1" dirty="0">
              <a:solidFill>
                <a:schemeClr val="tx1"/>
              </a:solidFill>
              <a:latin typeface="Century Gothic" panose="020B0502020202020204" pitchFamily="34" charset="0"/>
            </a:endParaRP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20D17998-E1B4-4C15-82A6-AEADDD8A8796}"/>
              </a:ext>
            </a:extLst>
          </p:cNvPr>
          <p:cNvGrpSpPr/>
          <p:nvPr/>
        </p:nvGrpSpPr>
        <p:grpSpPr>
          <a:xfrm>
            <a:off x="1752427" y="1648563"/>
            <a:ext cx="5639146" cy="3999735"/>
            <a:chOff x="1936000" y="2595161"/>
            <a:chExt cx="3851613" cy="2731873"/>
          </a:xfrm>
          <a:solidFill>
            <a:schemeClr val="bg1"/>
          </a:solidFill>
        </p:grpSpPr>
        <p:sp>
          <p:nvSpPr>
            <p:cNvPr id="6" name="Rectangle: Rounded Corners 5">
              <a:extLst>
                <a:ext uri="{FF2B5EF4-FFF2-40B4-BE49-F238E27FC236}">
                  <a16:creationId xmlns:a16="http://schemas.microsoft.com/office/drawing/2014/main" id="{1A2C733D-14E9-454C-912B-372977F75115}"/>
                </a:ext>
              </a:extLst>
            </p:cNvPr>
            <p:cNvSpPr/>
            <p:nvPr/>
          </p:nvSpPr>
          <p:spPr>
            <a:xfrm>
              <a:off x="1936000" y="2595161"/>
              <a:ext cx="1056339" cy="420765"/>
            </a:xfrm>
            <a:prstGeom prst="round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is not</a:t>
              </a:r>
            </a:p>
          </p:txBody>
        </p:sp>
        <p:sp>
          <p:nvSpPr>
            <p:cNvPr id="7" name="Rectangle: Rounded Corners 6">
              <a:extLst>
                <a:ext uri="{FF2B5EF4-FFF2-40B4-BE49-F238E27FC236}">
                  <a16:creationId xmlns:a16="http://schemas.microsoft.com/office/drawing/2014/main" id="{1A880EE4-2885-4026-BCFE-64102836C567}"/>
                </a:ext>
              </a:extLst>
            </p:cNvPr>
            <p:cNvSpPr/>
            <p:nvPr/>
          </p:nvSpPr>
          <p:spPr>
            <a:xfrm>
              <a:off x="1936000" y="4906269"/>
              <a:ext cx="1056339" cy="420765"/>
            </a:xfrm>
            <a:prstGeom prst="round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she will</a:t>
              </a:r>
            </a:p>
          </p:txBody>
        </p:sp>
        <p:sp>
          <p:nvSpPr>
            <p:cNvPr id="8" name="Rectangle: Rounded Corners 7">
              <a:extLst>
                <a:ext uri="{FF2B5EF4-FFF2-40B4-BE49-F238E27FC236}">
                  <a16:creationId xmlns:a16="http://schemas.microsoft.com/office/drawing/2014/main" id="{F3160A6C-3C3F-4ADB-A067-30E652CD39E8}"/>
                </a:ext>
              </a:extLst>
            </p:cNvPr>
            <p:cNvSpPr/>
            <p:nvPr/>
          </p:nvSpPr>
          <p:spPr>
            <a:xfrm>
              <a:off x="1936000" y="4135899"/>
              <a:ext cx="1056339" cy="420765"/>
            </a:xfrm>
            <a:prstGeom prst="round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do not</a:t>
              </a:r>
            </a:p>
          </p:txBody>
        </p:sp>
        <p:sp>
          <p:nvSpPr>
            <p:cNvPr id="9" name="Rectangle: Rounded Corners 8">
              <a:extLst>
                <a:ext uri="{FF2B5EF4-FFF2-40B4-BE49-F238E27FC236}">
                  <a16:creationId xmlns:a16="http://schemas.microsoft.com/office/drawing/2014/main" id="{DAD75464-E341-452C-8D68-8F2777C589A8}"/>
                </a:ext>
              </a:extLst>
            </p:cNvPr>
            <p:cNvSpPr/>
            <p:nvPr/>
          </p:nvSpPr>
          <p:spPr>
            <a:xfrm>
              <a:off x="1936000" y="3365530"/>
              <a:ext cx="1056339" cy="420765"/>
            </a:xfrm>
            <a:prstGeom prst="round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you have</a:t>
              </a:r>
            </a:p>
          </p:txBody>
        </p:sp>
        <p:sp>
          <p:nvSpPr>
            <p:cNvPr id="10" name="Rectangle: Rounded Corners 9">
              <a:extLst>
                <a:ext uri="{FF2B5EF4-FFF2-40B4-BE49-F238E27FC236}">
                  <a16:creationId xmlns:a16="http://schemas.microsoft.com/office/drawing/2014/main" id="{B7B55939-4210-4D05-8FA7-111AB2CF819A}"/>
                </a:ext>
              </a:extLst>
            </p:cNvPr>
            <p:cNvSpPr/>
            <p:nvPr/>
          </p:nvSpPr>
          <p:spPr>
            <a:xfrm>
              <a:off x="4731274" y="2595161"/>
              <a:ext cx="1056339" cy="420765"/>
            </a:xfrm>
            <a:prstGeom prst="round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she’ll</a:t>
              </a:r>
            </a:p>
          </p:txBody>
        </p:sp>
        <p:sp>
          <p:nvSpPr>
            <p:cNvPr id="11" name="Rectangle: Rounded Corners 10">
              <a:extLst>
                <a:ext uri="{FF2B5EF4-FFF2-40B4-BE49-F238E27FC236}">
                  <a16:creationId xmlns:a16="http://schemas.microsoft.com/office/drawing/2014/main" id="{67FB3F7C-E978-4669-99A2-309B8114F6D0}"/>
                </a:ext>
              </a:extLst>
            </p:cNvPr>
            <p:cNvSpPr/>
            <p:nvPr/>
          </p:nvSpPr>
          <p:spPr>
            <a:xfrm>
              <a:off x="4731274" y="4906269"/>
              <a:ext cx="1056339" cy="420765"/>
            </a:xfrm>
            <a:prstGeom prst="round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isn’t</a:t>
              </a:r>
            </a:p>
          </p:txBody>
        </p:sp>
        <p:sp>
          <p:nvSpPr>
            <p:cNvPr id="12" name="Rectangle: Rounded Corners 11">
              <a:extLst>
                <a:ext uri="{FF2B5EF4-FFF2-40B4-BE49-F238E27FC236}">
                  <a16:creationId xmlns:a16="http://schemas.microsoft.com/office/drawing/2014/main" id="{BA945BD3-A625-4353-986D-1302BDEDD3B3}"/>
                </a:ext>
              </a:extLst>
            </p:cNvPr>
            <p:cNvSpPr/>
            <p:nvPr/>
          </p:nvSpPr>
          <p:spPr>
            <a:xfrm>
              <a:off x="4731274" y="4135899"/>
              <a:ext cx="1056339" cy="420765"/>
            </a:xfrm>
            <a:prstGeom prst="round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you’ve</a:t>
              </a:r>
            </a:p>
          </p:txBody>
        </p:sp>
        <p:sp>
          <p:nvSpPr>
            <p:cNvPr id="13" name="Rectangle: Rounded Corners 12">
              <a:extLst>
                <a:ext uri="{FF2B5EF4-FFF2-40B4-BE49-F238E27FC236}">
                  <a16:creationId xmlns:a16="http://schemas.microsoft.com/office/drawing/2014/main" id="{4443848B-A1EF-460E-A45F-C38C37F73145}"/>
                </a:ext>
              </a:extLst>
            </p:cNvPr>
            <p:cNvSpPr/>
            <p:nvPr/>
          </p:nvSpPr>
          <p:spPr>
            <a:xfrm>
              <a:off x="4731274" y="3365530"/>
              <a:ext cx="1056339" cy="420765"/>
            </a:xfrm>
            <a:prstGeom prst="roundRect">
              <a:avLst/>
            </a:prstGeom>
            <a:grp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GB" sz="2000" b="1" dirty="0">
                  <a:solidFill>
                    <a:schemeClr val="tx1"/>
                  </a:solidFill>
                  <a:latin typeface="Century Gothic" panose="020B0502020202020204" pitchFamily="34" charset="0"/>
                </a:rPr>
                <a:t>don’t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778278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ip_UnifiedCompliancePolicyUIAction xmlns="http://schemas.microsoft.com/sharepoint/v3" xsi:nil="true"/>
    <TaxKeywordTaxHTField xmlns="86144f90-c7b6-48d0-aae5-f5e9e48cc3df">
      <Terms xmlns="http://schemas.microsoft.com/office/infopath/2007/PartnerControls"/>
    </TaxKeywordTaxHTField>
    <_ip_UnifiedCompliancePolicyProperties xmlns="http://schemas.microsoft.com/sharepoint/v3" xsi:nil="true"/>
    <TaxCatchAll xmlns="86144f90-c7b6-48d0-aae5-f5e9e48cc3df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0FAF844F8D8A5418E98F34D21016ED8" ma:contentTypeVersion="17" ma:contentTypeDescription="Create a new document." ma:contentTypeScope="" ma:versionID="571e11c5eb0f57803ce0a807acb8b90a">
  <xsd:schema xmlns:xsd="http://www.w3.org/2001/XMLSchema" xmlns:xs="http://www.w3.org/2001/XMLSchema" xmlns:p="http://schemas.microsoft.com/office/2006/metadata/properties" xmlns:ns1="http://schemas.microsoft.com/sharepoint/v3" xmlns:ns2="86144f90-c7b6-48d0-aae5-f5e9e48cc3df" xmlns:ns3="0f0ae0ff-29c4-4766-b250-c1a9bee8d430" targetNamespace="http://schemas.microsoft.com/office/2006/metadata/properties" ma:root="true" ma:fieldsID="23555bd6f297cf4c0acd9aacdfd8cc7f" ns1:_="" ns2:_="" ns3:_="">
    <xsd:import namespace="http://schemas.microsoft.com/sharepoint/v3"/>
    <xsd:import namespace="86144f90-c7b6-48d0-aae5-f5e9e48cc3df"/>
    <xsd:import namespace="0f0ae0ff-29c4-4766-b250-c1a9bee8d430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2:LastSharedByUser" minOccurs="0"/>
                <xsd:element ref="ns2:LastSharedByTime" minOccurs="0"/>
                <xsd:element ref="ns2:TaxKeywordTaxHTField" minOccurs="0"/>
                <xsd:element ref="ns2:TaxCatchAll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1:_ip_UnifiedCompliancePolicyProperties" minOccurs="0"/>
                <xsd:element ref="ns1:_ip_UnifiedCompliancePolicyUIAction" minOccurs="0"/>
                <xsd:element ref="ns3:MediaServiceOCR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_ip_UnifiedCompliancePolicyProperties" ma:index="20" nillable="true" ma:displayName="Unified Compliance Policy Properties" ma:description="" ma:hidden="true" ma:internalName="_ip_UnifiedCompliancePolicyProperties">
      <xsd:simpleType>
        <xsd:restriction base="dms:Note"/>
      </xsd:simpleType>
    </xsd:element>
    <xsd:element name="_ip_UnifiedCompliancePolicyUIAction" ma:index="21" nillable="true" ma:displayName="Unified Compliance Policy UI Action" ma:description="" ma:hidden="true" ma:internalName="_ip_UnifiedCompliancePolicyUIAction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144f90-c7b6-48d0-aae5-f5e9e48cc3d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LastSharedByUser" ma:index="10" nillable="true" ma:displayName="Last Shared By User" ma:description="" ma:internalName="LastSharedByUser" ma:readOnly="true">
      <xsd:simpleType>
        <xsd:restriction base="dms:Note">
          <xsd:maxLength value="255"/>
        </xsd:restriction>
      </xsd:simpleType>
    </xsd:element>
    <xsd:element name="LastSharedByTime" ma:index="11" nillable="true" ma:displayName="Last Shared By Time" ma:description="" ma:internalName="LastSharedByTime" ma:readOnly="true">
      <xsd:simpleType>
        <xsd:restriction base="dms:DateTime"/>
      </xsd:simpleType>
    </xsd:element>
    <xsd:element name="TaxKeywordTaxHTField" ma:index="13" nillable="true" ma:taxonomy="true" ma:internalName="TaxKeywordTaxHTField" ma:taxonomyFieldName="TaxKeyword" ma:displayName="Enterprise Keywords" ma:fieldId="{23f27201-bee3-471e-b2e7-b64fd8b7ca38}" ma:taxonomyMulti="true" ma:sspId="00000000-0000-0000-0000-000000000000" ma:termSetId="00000000-0000-0000-0000-000000000000" ma:anchorId="00000000-0000-0000-0000-000000000000" ma:open="true" ma:isKeyword="true">
      <xsd:complexType>
        <xsd:sequence>
          <xsd:element ref="pc:Terms" minOccurs="0" maxOccurs="1"/>
        </xsd:sequence>
      </xsd:complexType>
    </xsd:element>
    <xsd:element name="TaxCatchAll" ma:index="14" nillable="true" ma:displayName="Taxonomy Catch All Column" ma:description="" ma:hidden="true" ma:list="{22ec0cf8-456d-4606-8852-2ed8c6b517f4}" ma:internalName="TaxCatchAll" ma:showField="CatchAllData" ma:web="86144f90-c7b6-48d0-aae5-f5e9e48cc3df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f0ae0ff-29c4-4766-b250-c1a9bee8d4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5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6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7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8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9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22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23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24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EF8F11D-A449-4684-B8E0-461263A2E192}">
  <ds:schemaRefs>
    <ds:schemaRef ds:uri="http://schemas.microsoft.com/office/infopath/2007/PartnerControls"/>
    <ds:schemaRef ds:uri="http://www.w3.org/XML/1998/namespace"/>
    <ds:schemaRef ds:uri="http://purl.org/dc/terms/"/>
    <ds:schemaRef ds:uri="http://schemas.openxmlformats.org/package/2006/metadata/core-properties"/>
    <ds:schemaRef ds:uri="0f0ae0ff-29c4-4766-b250-c1a9bee8d430"/>
    <ds:schemaRef ds:uri="http://schemas.microsoft.com/office/2006/documentManagement/types"/>
    <ds:schemaRef ds:uri="http://purl.org/dc/dcmitype/"/>
    <ds:schemaRef ds:uri="86144f90-c7b6-48d0-aae5-f5e9e48cc3df"/>
    <ds:schemaRef ds:uri="http://schemas.microsoft.com/sharepoint/v3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8BE7001C-4FE1-4FF1-8D32-419BDEA7C0F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1920185-DE21-44A4-A20D-C6233B17DD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86144f90-c7b6-48d0-aae5-f5e9e48cc3df"/>
    <ds:schemaRef ds:uri="0f0ae0ff-29c4-4766-b250-c1a9bee8d43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221</TotalTime>
  <Words>301</Words>
  <Application>Microsoft Office PowerPoint</Application>
  <PresentationFormat>On-screen Show (4:3)</PresentationFormat>
  <Paragraphs>119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Calibri Light</vt:lpstr>
      <vt:lpstr>Century Gothic</vt:lpstr>
      <vt:lpstr>Comic Sans MS</vt:lpstr>
      <vt:lpstr>SassoonCRInfantMedium</vt:lpstr>
      <vt:lpstr>Wingdings</vt:lpstr>
      <vt:lpstr>Office Theme</vt:lpstr>
      <vt:lpstr>Monday 29th June 2020</vt:lpstr>
      <vt:lpstr>What is a contraction?</vt:lpstr>
      <vt:lpstr>Punctuation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Ashleigh Sobol</dc:creator>
  <cp:lastModifiedBy>Jay Lacey</cp:lastModifiedBy>
  <cp:revision>5</cp:revision>
  <dcterms:created xsi:type="dcterms:W3CDTF">2018-03-17T10:08:43Z</dcterms:created>
  <dcterms:modified xsi:type="dcterms:W3CDTF">2020-06-19T07:09:25Z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0x01010060FAF844F8D8A5418E98F34D21016ED8</vt:lpwstr>
  </property>
  <property fmtid="{D5CDD505-2E9C-101B-9397-08002B2CF9AE}" pid="3" name="TaxKeyword">
    <vt:lpwstr/>
  </property>
</Properties>
</file>