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81" r:id="rId3"/>
    <p:sldId id="284" r:id="rId4"/>
    <p:sldId id="290" r:id="rId5"/>
    <p:sldId id="289" r:id="rId6"/>
    <p:sldId id="28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3F"/>
    <a:srgbClr val="FFFF00"/>
    <a:srgbClr val="9A5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1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4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1-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5 – Finding a quarter of a shape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Pošniks.png - Wikimedia Commons">
            <a:extLst>
              <a:ext uri="{FF2B5EF4-FFF2-40B4-BE49-F238E27FC236}">
                <a16:creationId xmlns:a16="http://schemas.microsoft.com/office/drawing/2014/main" id="{169F2E0E-6FF9-467E-9425-49C496AB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06" y="3448634"/>
            <a:ext cx="3426539" cy="173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do chocolate bars usually break at the cleavages? - Physics ...">
            <a:extLst>
              <a:ext uri="{FF2B5EF4-FFF2-40B4-BE49-F238E27FC236}">
                <a16:creationId xmlns:a16="http://schemas.microsoft.com/office/drawing/2014/main" id="{42F29B7B-F7D0-412D-8548-ACD3E6C1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38" y="3432422"/>
            <a:ext cx="4155575" cy="221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getable of the month: Cauliflower - Harvard Health">
            <a:extLst>
              <a:ext uri="{FF2B5EF4-FFF2-40B4-BE49-F238E27FC236}">
                <a16:creationId xmlns:a16="http://schemas.microsoft.com/office/drawing/2014/main" id="{B60DA011-AB1A-4D4F-9D95-8667E311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7" y="3276363"/>
            <a:ext cx="2595732" cy="25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6023280" y="434155"/>
            <a:ext cx="5984233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Quarters means </a:t>
            </a:r>
            <a:r>
              <a:rPr lang="en-GB" sz="4800" b="1" dirty="0">
                <a:solidFill>
                  <a:srgbClr val="660066"/>
                </a:solidFill>
              </a:rPr>
              <a:t>4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1446662" y="233718"/>
            <a:ext cx="4192534" cy="2181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Remember…</a:t>
            </a:r>
          </a:p>
          <a:p>
            <a:pPr algn="ctr"/>
            <a:endParaRPr lang="en-GB" sz="3600" dirty="0">
              <a:solidFill>
                <a:srgbClr val="660066"/>
              </a:solidFill>
            </a:endParaRPr>
          </a:p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object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7822BF8-29E4-4EE3-9F48-C94A7E5F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79" y="5966359"/>
            <a:ext cx="9601200" cy="65792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We can also find a quarter of a shape.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CC7F3C-C29C-4652-8F33-B25F0BBA185C}"/>
              </a:ext>
            </a:extLst>
          </p:cNvPr>
          <p:cNvSpPr txBox="1">
            <a:spLocks/>
          </p:cNvSpPr>
          <p:nvPr/>
        </p:nvSpPr>
        <p:spPr>
          <a:xfrm>
            <a:off x="1706485" y="2358640"/>
            <a:ext cx="8979170" cy="127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</a:rPr>
              <a:t>Which objects are cut into quarters?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How do you know?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6EEAB-67E9-4916-855E-208B406B57E5}"/>
              </a:ext>
            </a:extLst>
          </p:cNvPr>
          <p:cNvCxnSpPr>
            <a:cxnSpLocks/>
          </p:cNvCxnSpPr>
          <p:nvPr/>
        </p:nvCxnSpPr>
        <p:spPr>
          <a:xfrm>
            <a:off x="2215046" y="3339821"/>
            <a:ext cx="0" cy="2398431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B6DCE9-EAA2-49F9-BD26-9D6BFFF61050}"/>
              </a:ext>
            </a:extLst>
          </p:cNvPr>
          <p:cNvCxnSpPr>
            <a:cxnSpLocks/>
          </p:cNvCxnSpPr>
          <p:nvPr/>
        </p:nvCxnSpPr>
        <p:spPr>
          <a:xfrm>
            <a:off x="997270" y="4460226"/>
            <a:ext cx="2407754" cy="0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7FBB590-A970-4BB6-BFD0-3D5446920B27}"/>
              </a:ext>
            </a:extLst>
          </p:cNvPr>
          <p:cNvCxnSpPr>
            <a:cxnSpLocks/>
          </p:cNvCxnSpPr>
          <p:nvPr/>
        </p:nvCxnSpPr>
        <p:spPr>
          <a:xfrm>
            <a:off x="9995985" y="3367688"/>
            <a:ext cx="0" cy="2342696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A01251C-4F68-4FDE-9D4E-F6AC2B09F05C}"/>
              </a:ext>
            </a:extLst>
          </p:cNvPr>
          <p:cNvCxnSpPr>
            <a:cxnSpLocks/>
          </p:cNvCxnSpPr>
          <p:nvPr/>
        </p:nvCxnSpPr>
        <p:spPr>
          <a:xfrm>
            <a:off x="5148141" y="3713636"/>
            <a:ext cx="33298" cy="1631345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ransparent Background Clipart Tick">
            <a:extLst>
              <a:ext uri="{FF2B5EF4-FFF2-40B4-BE49-F238E27FC236}">
                <a16:creationId xmlns:a16="http://schemas.microsoft.com/office/drawing/2014/main" id="{C6B8E107-03A4-47C1-9615-56620851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9" y="2836868"/>
            <a:ext cx="1554604" cy="15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Transparent Background Clipart Tick">
            <a:extLst>
              <a:ext uri="{FF2B5EF4-FFF2-40B4-BE49-F238E27FC236}">
                <a16:creationId xmlns:a16="http://schemas.microsoft.com/office/drawing/2014/main" id="{2BE4D807-1964-4BA8-9238-0C3374E40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504" y="2755100"/>
            <a:ext cx="1554604" cy="15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d Cross Clipart Not Not Ok Clipart Image Provided - EpiCentro ...">
            <a:extLst>
              <a:ext uri="{FF2B5EF4-FFF2-40B4-BE49-F238E27FC236}">
                <a16:creationId xmlns:a16="http://schemas.microsoft.com/office/drawing/2014/main" id="{16834939-BF81-4E09-A1D9-63F260C6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87" y="4656041"/>
            <a:ext cx="1131585" cy="12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D7D31462-9174-4EB0-9ECA-ABF52F209BBD}"/>
              </a:ext>
            </a:extLst>
          </p:cNvPr>
          <p:cNvSpPr txBox="1">
            <a:spLocks/>
          </p:cNvSpPr>
          <p:nvPr/>
        </p:nvSpPr>
        <p:spPr>
          <a:xfrm>
            <a:off x="906749" y="193687"/>
            <a:ext cx="11054860" cy="207400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tx1"/>
                </a:solidFill>
              </a:rPr>
              <a:t>The cauliflower and the chocolate have </a:t>
            </a:r>
            <a:r>
              <a:rPr lang="en-GB" b="1" dirty="0">
                <a:solidFill>
                  <a:schemeClr val="tx1"/>
                </a:solidFill>
              </a:rPr>
              <a:t>4 parts </a:t>
            </a:r>
            <a:r>
              <a:rPr lang="en-GB" sz="3600" dirty="0">
                <a:solidFill>
                  <a:schemeClr val="tx1"/>
                </a:solidFill>
              </a:rPr>
              <a:t>that are </a:t>
            </a:r>
            <a:r>
              <a:rPr lang="en-GB" sz="4800" b="1" dirty="0">
                <a:solidFill>
                  <a:schemeClr val="tx1"/>
                </a:solidFill>
              </a:rPr>
              <a:t>equal</a:t>
            </a:r>
            <a:r>
              <a:rPr lang="en-GB" sz="3600" dirty="0">
                <a:solidFill>
                  <a:schemeClr val="tx1"/>
                </a:solidFill>
              </a:rPr>
              <a:t> but the carrot only has 2 equal parts. That means </a:t>
            </a:r>
            <a:r>
              <a:rPr lang="en-GB" b="1" dirty="0">
                <a:solidFill>
                  <a:schemeClr val="tx1"/>
                </a:solidFill>
              </a:rPr>
              <a:t>the carrot is cut in half not quarters</a:t>
            </a:r>
            <a:r>
              <a:rPr lang="en-GB" sz="3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1C623-DEF2-49C4-B1B3-64F94CC98B95}"/>
              </a:ext>
            </a:extLst>
          </p:cNvPr>
          <p:cNvCxnSpPr>
            <a:cxnSpLocks/>
          </p:cNvCxnSpPr>
          <p:nvPr/>
        </p:nvCxnSpPr>
        <p:spPr>
          <a:xfrm>
            <a:off x="7521971" y="4490943"/>
            <a:ext cx="4670029" cy="0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30" grpId="0" animBg="1"/>
      <p:bldP spid="31" grpId="0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678395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This is a 2D shape called a rectangle.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246699" y="1749984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We can find </a:t>
            </a:r>
            <a:r>
              <a:rPr lang="en-GB" sz="4700" b="1" dirty="0">
                <a:solidFill>
                  <a:srgbClr val="660066"/>
                </a:solidFill>
              </a:rPr>
              <a:t>half</a:t>
            </a:r>
            <a:r>
              <a:rPr lang="en-GB" sz="3600" dirty="0">
                <a:solidFill>
                  <a:srgbClr val="660066"/>
                </a:solidFill>
              </a:rPr>
              <a:t> first.</a:t>
            </a:r>
          </a:p>
          <a:p>
            <a:pPr algn="ctr"/>
            <a:r>
              <a:rPr lang="en-GB" sz="3600" dirty="0">
                <a:solidFill>
                  <a:srgbClr val="660066"/>
                </a:solidFill>
              </a:rPr>
              <a:t>Then cut each part in half again to make 4 quarters.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604192" y="1796646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shape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4356423" y="5806120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draw lines to show the quarters.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E37B66-5070-4062-8364-DE9032D44CAD}"/>
              </a:ext>
            </a:extLst>
          </p:cNvPr>
          <p:cNvSpPr txBox="1">
            <a:spLocks/>
          </p:cNvSpPr>
          <p:nvPr/>
        </p:nvSpPr>
        <p:spPr>
          <a:xfrm>
            <a:off x="1295400" y="934205"/>
            <a:ext cx="9601200" cy="67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How could we find a quarter of the rectangle?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4E4AFF-FA3D-4E04-B3F9-3E99984A98FB}"/>
              </a:ext>
            </a:extLst>
          </p:cNvPr>
          <p:cNvSpPr/>
          <p:nvPr/>
        </p:nvSpPr>
        <p:spPr>
          <a:xfrm>
            <a:off x="757526" y="3762543"/>
            <a:ext cx="3241537" cy="1651783"/>
          </a:xfrm>
          <a:prstGeom prst="rect">
            <a:avLst/>
          </a:prstGeom>
          <a:solidFill>
            <a:srgbClr val="EFF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1D5A942-ABA1-4926-876E-15CA1AE05B2F}"/>
              </a:ext>
            </a:extLst>
          </p:cNvPr>
          <p:cNvSpPr txBox="1">
            <a:spLocks/>
          </p:cNvSpPr>
          <p:nvPr/>
        </p:nvSpPr>
        <p:spPr>
          <a:xfrm>
            <a:off x="8448010" y="5610220"/>
            <a:ext cx="3748124" cy="12477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also fold the shape in half and then in half again to find 1 quarter..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33874-A628-42AB-9D97-883F9C7C75B1}"/>
              </a:ext>
            </a:extLst>
          </p:cNvPr>
          <p:cNvSpPr/>
          <p:nvPr/>
        </p:nvSpPr>
        <p:spPr>
          <a:xfrm>
            <a:off x="4609717" y="3762543"/>
            <a:ext cx="3241537" cy="1651783"/>
          </a:xfrm>
          <a:prstGeom prst="rect">
            <a:avLst/>
          </a:prstGeom>
          <a:solidFill>
            <a:srgbClr val="EFF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6315133" y="3566648"/>
            <a:ext cx="0" cy="2043572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33C8843-ED52-49DF-8442-338A146F5A73}"/>
              </a:ext>
            </a:extLst>
          </p:cNvPr>
          <p:cNvSpPr/>
          <p:nvPr/>
        </p:nvSpPr>
        <p:spPr>
          <a:xfrm>
            <a:off x="10268366" y="3762543"/>
            <a:ext cx="1620768" cy="1651783"/>
          </a:xfrm>
          <a:prstGeom prst="rect">
            <a:avLst/>
          </a:prstGeom>
          <a:solidFill>
            <a:srgbClr val="EFF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Arrow: Curved Right 41">
            <a:extLst>
              <a:ext uri="{FF2B5EF4-FFF2-40B4-BE49-F238E27FC236}">
                <a16:creationId xmlns:a16="http://schemas.microsoft.com/office/drawing/2014/main" id="{DC48A875-A4E4-49F1-9825-E8CFE5214AAA}"/>
              </a:ext>
            </a:extLst>
          </p:cNvPr>
          <p:cNvSpPr/>
          <p:nvPr/>
        </p:nvSpPr>
        <p:spPr>
          <a:xfrm>
            <a:off x="7346008" y="4047653"/>
            <a:ext cx="1301589" cy="13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66B50C3-AE9C-4E41-8297-918445C53D0B}"/>
              </a:ext>
            </a:extLst>
          </p:cNvPr>
          <p:cNvSpPr txBox="1">
            <a:spLocks/>
          </p:cNvSpPr>
          <p:nvPr/>
        </p:nvSpPr>
        <p:spPr>
          <a:xfrm>
            <a:off x="4293467" y="1715176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Quarters means 4</a:t>
            </a:r>
            <a:r>
              <a:rPr lang="en-GB" sz="4800" b="1" dirty="0">
                <a:solidFill>
                  <a:srgbClr val="660066"/>
                </a:solidFill>
              </a:rPr>
              <a:t>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FDA898-DF61-4775-84DC-1F2BD1F2A7EC}"/>
              </a:ext>
            </a:extLst>
          </p:cNvPr>
          <p:cNvSpPr/>
          <p:nvPr/>
        </p:nvSpPr>
        <p:spPr>
          <a:xfrm>
            <a:off x="10268366" y="3780116"/>
            <a:ext cx="1620768" cy="871397"/>
          </a:xfrm>
          <a:prstGeom prst="rect">
            <a:avLst/>
          </a:prstGeom>
          <a:solidFill>
            <a:srgbClr val="EFF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3F6759-D01A-4CAB-BAB7-C2DA30F89F8B}"/>
              </a:ext>
            </a:extLst>
          </p:cNvPr>
          <p:cNvSpPr/>
          <p:nvPr/>
        </p:nvSpPr>
        <p:spPr>
          <a:xfrm>
            <a:off x="8647597" y="3748894"/>
            <a:ext cx="3241537" cy="1651783"/>
          </a:xfrm>
          <a:prstGeom prst="rect">
            <a:avLst/>
          </a:prstGeom>
          <a:solidFill>
            <a:srgbClr val="EFF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48A91BD2-4D17-48DE-8A47-6A3329EF9F02}"/>
              </a:ext>
            </a:extLst>
          </p:cNvPr>
          <p:cNvSpPr/>
          <p:nvPr/>
        </p:nvSpPr>
        <p:spPr>
          <a:xfrm rot="16200000">
            <a:off x="9982238" y="5372997"/>
            <a:ext cx="1301589" cy="13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1BA7BA-9088-4F80-9447-96A0168FF61F}"/>
              </a:ext>
            </a:extLst>
          </p:cNvPr>
          <p:cNvCxnSpPr>
            <a:cxnSpLocks/>
          </p:cNvCxnSpPr>
          <p:nvPr/>
        </p:nvCxnSpPr>
        <p:spPr>
          <a:xfrm>
            <a:off x="4649154" y="4574786"/>
            <a:ext cx="3202100" cy="1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  <p:bldP spid="14" grpId="0"/>
      <p:bldP spid="19" grpId="0"/>
      <p:bldP spid="15" grpId="0" animBg="1"/>
      <p:bldP spid="24" grpId="0"/>
      <p:bldP spid="27" grpId="0" animBg="1"/>
      <p:bldP spid="29" grpId="0" animBg="1"/>
      <p:bldP spid="29" grpId="1" animBg="1"/>
      <p:bldP spid="42" grpId="0" animBg="1"/>
      <p:bldP spid="16" grpId="0"/>
      <p:bldP spid="17" grpId="0" animBg="1"/>
      <p:bldP spid="31" grpId="0" animBg="1"/>
      <p:bldP spid="31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C1E4DA9-1212-498F-9959-0C1466C58EEC}"/>
              </a:ext>
            </a:extLst>
          </p:cNvPr>
          <p:cNvSpPr/>
          <p:nvPr/>
        </p:nvSpPr>
        <p:spPr>
          <a:xfrm>
            <a:off x="4854156" y="3383034"/>
            <a:ext cx="2435821" cy="24358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6" name="Picture 2" descr="Semicircle - math word definition - Math Open Reference">
            <a:extLst>
              <a:ext uri="{FF2B5EF4-FFF2-40B4-BE49-F238E27FC236}">
                <a16:creationId xmlns:a16="http://schemas.microsoft.com/office/drawing/2014/main" id="{12F59FDD-40E0-498B-BA2B-27A8A964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5524" y="3168343"/>
            <a:ext cx="3998790" cy="21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678395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This is a 2D shape called a circle.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E37B66-5070-4062-8364-DE9032D44CAD}"/>
              </a:ext>
            </a:extLst>
          </p:cNvPr>
          <p:cNvSpPr txBox="1">
            <a:spLocks/>
          </p:cNvSpPr>
          <p:nvPr/>
        </p:nvSpPr>
        <p:spPr>
          <a:xfrm>
            <a:off x="1295400" y="934205"/>
            <a:ext cx="9601200" cy="67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How could we find a quarter of the circle?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6140077" y="3311730"/>
            <a:ext cx="0" cy="257843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Curved Right 41">
            <a:extLst>
              <a:ext uri="{FF2B5EF4-FFF2-40B4-BE49-F238E27FC236}">
                <a16:creationId xmlns:a16="http://schemas.microsoft.com/office/drawing/2014/main" id="{DC48A875-A4E4-49F1-9825-E8CFE5214AAA}"/>
              </a:ext>
            </a:extLst>
          </p:cNvPr>
          <p:cNvSpPr/>
          <p:nvPr/>
        </p:nvSpPr>
        <p:spPr>
          <a:xfrm>
            <a:off x="7806932" y="3754439"/>
            <a:ext cx="1301589" cy="13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BE8CFF-48A2-4F6B-9466-F73EF1593DC9}"/>
              </a:ext>
            </a:extLst>
          </p:cNvPr>
          <p:cNvSpPr/>
          <p:nvPr/>
        </p:nvSpPr>
        <p:spPr>
          <a:xfrm>
            <a:off x="1306160" y="3396346"/>
            <a:ext cx="2435821" cy="24358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575424-698A-4E8B-8C08-69A5489D376A}"/>
              </a:ext>
            </a:extLst>
          </p:cNvPr>
          <p:cNvSpPr txBox="1">
            <a:spLocks/>
          </p:cNvSpPr>
          <p:nvPr/>
        </p:nvSpPr>
        <p:spPr>
          <a:xfrm>
            <a:off x="8058656" y="1521200"/>
            <a:ext cx="4235352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We can find </a:t>
            </a:r>
            <a:r>
              <a:rPr lang="en-GB" sz="4700" b="1" dirty="0">
                <a:solidFill>
                  <a:srgbClr val="660066"/>
                </a:solidFill>
              </a:rPr>
              <a:t>half</a:t>
            </a:r>
            <a:r>
              <a:rPr lang="en-GB" sz="3600" dirty="0">
                <a:solidFill>
                  <a:srgbClr val="660066"/>
                </a:solidFill>
              </a:rPr>
              <a:t> first.</a:t>
            </a:r>
          </a:p>
          <a:p>
            <a:pPr algn="ctr"/>
            <a:r>
              <a:rPr lang="en-GB" sz="3600" dirty="0">
                <a:solidFill>
                  <a:srgbClr val="660066"/>
                </a:solidFill>
              </a:rPr>
              <a:t>Then cut each part in half again to make 4 quarters.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4F8AB5-BE45-4217-8EB4-95A39E70A08F}"/>
              </a:ext>
            </a:extLst>
          </p:cNvPr>
          <p:cNvSpPr txBox="1">
            <a:spLocks/>
          </p:cNvSpPr>
          <p:nvPr/>
        </p:nvSpPr>
        <p:spPr>
          <a:xfrm>
            <a:off x="604192" y="1796646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shape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6ABDCE2-A31F-491E-BAAE-5B3EC170D2ED}"/>
              </a:ext>
            </a:extLst>
          </p:cNvPr>
          <p:cNvSpPr txBox="1">
            <a:spLocks/>
          </p:cNvSpPr>
          <p:nvPr/>
        </p:nvSpPr>
        <p:spPr>
          <a:xfrm>
            <a:off x="4206715" y="5983859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draw lines to show the quarters.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A0A82E2-23D9-4654-9185-C8E83A6025DC}"/>
              </a:ext>
            </a:extLst>
          </p:cNvPr>
          <p:cNvSpPr txBox="1">
            <a:spLocks/>
          </p:cNvSpPr>
          <p:nvPr/>
        </p:nvSpPr>
        <p:spPr>
          <a:xfrm>
            <a:off x="8082677" y="5780029"/>
            <a:ext cx="4091587" cy="12477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also fold the shape in half and then in half again to find 1 quarter.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EC37896-60D3-4913-89CF-42E7514ABFCC}"/>
              </a:ext>
            </a:extLst>
          </p:cNvPr>
          <p:cNvSpPr txBox="1">
            <a:spLocks/>
          </p:cNvSpPr>
          <p:nvPr/>
        </p:nvSpPr>
        <p:spPr>
          <a:xfrm>
            <a:off x="4101936" y="1683904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Quarters means 4</a:t>
            </a:r>
            <a:r>
              <a:rPr lang="en-GB" sz="4800" b="1" dirty="0">
                <a:solidFill>
                  <a:srgbClr val="660066"/>
                </a:solidFill>
              </a:rPr>
              <a:t>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34F496-19E2-4057-A2C0-B5D0CCE5577C}"/>
              </a:ext>
            </a:extLst>
          </p:cNvPr>
          <p:cNvCxnSpPr>
            <a:cxnSpLocks/>
          </p:cNvCxnSpPr>
          <p:nvPr/>
        </p:nvCxnSpPr>
        <p:spPr>
          <a:xfrm>
            <a:off x="4761346" y="4584237"/>
            <a:ext cx="2593075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Semicircle - math word definition - Math Open Reference">
            <a:extLst>
              <a:ext uri="{FF2B5EF4-FFF2-40B4-BE49-F238E27FC236}">
                <a16:creationId xmlns:a16="http://schemas.microsoft.com/office/drawing/2014/main" id="{C2E62371-7600-4CEF-A852-2BCB44B25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62"/>
          <a:stretch/>
        </p:blipFill>
        <p:spPr bwMode="auto">
          <a:xfrm rot="5400000">
            <a:off x="9902476" y="2195315"/>
            <a:ext cx="2044886" cy="21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Curved Right 27">
            <a:extLst>
              <a:ext uri="{FF2B5EF4-FFF2-40B4-BE49-F238E27FC236}">
                <a16:creationId xmlns:a16="http://schemas.microsoft.com/office/drawing/2014/main" id="{A3BBF1A8-F0EC-4A4F-9F7A-1985D25B07D1}"/>
              </a:ext>
            </a:extLst>
          </p:cNvPr>
          <p:cNvSpPr/>
          <p:nvPr/>
        </p:nvSpPr>
        <p:spPr>
          <a:xfrm rot="16200000">
            <a:off x="9465068" y="5279886"/>
            <a:ext cx="1301589" cy="13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0E5CEE-AE6D-4F19-9FF4-CAEF7CBCD8CE}"/>
              </a:ext>
            </a:extLst>
          </p:cNvPr>
          <p:cNvSpPr/>
          <p:nvPr/>
        </p:nvSpPr>
        <p:spPr>
          <a:xfrm>
            <a:off x="9148108" y="3031543"/>
            <a:ext cx="2435821" cy="24358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42" grpId="0" animBg="1"/>
      <p:bldP spid="4" grpId="0" animBg="1"/>
      <p:bldP spid="16" grpId="0"/>
      <p:bldP spid="18" grpId="0"/>
      <p:bldP spid="20" grpId="0"/>
      <p:bldP spid="22" grpId="0"/>
      <p:bldP spid="23" grpId="0"/>
      <p:bldP spid="28" grpId="0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5FD02EA-5C8B-4F89-9900-06BBFFA48194}"/>
              </a:ext>
            </a:extLst>
          </p:cNvPr>
          <p:cNvSpPr/>
          <p:nvPr/>
        </p:nvSpPr>
        <p:spPr>
          <a:xfrm>
            <a:off x="9989589" y="3320614"/>
            <a:ext cx="1165377" cy="11702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1702FB-13AC-4139-8B22-9EAF593B102B}"/>
              </a:ext>
            </a:extLst>
          </p:cNvPr>
          <p:cNvSpPr/>
          <p:nvPr/>
        </p:nvSpPr>
        <p:spPr>
          <a:xfrm>
            <a:off x="4948200" y="3429000"/>
            <a:ext cx="2181222" cy="2181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F5D8A9-E704-4170-8FD5-200C6A4F311C}"/>
              </a:ext>
            </a:extLst>
          </p:cNvPr>
          <p:cNvSpPr/>
          <p:nvPr/>
        </p:nvSpPr>
        <p:spPr>
          <a:xfrm>
            <a:off x="10003792" y="3302352"/>
            <a:ext cx="1152470" cy="2181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678395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This is a 2D shape called a square.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586139" y="1744043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shape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E37B66-5070-4062-8364-DE9032D44CAD}"/>
              </a:ext>
            </a:extLst>
          </p:cNvPr>
          <p:cNvSpPr txBox="1">
            <a:spLocks/>
          </p:cNvSpPr>
          <p:nvPr/>
        </p:nvSpPr>
        <p:spPr>
          <a:xfrm>
            <a:off x="1295400" y="934205"/>
            <a:ext cx="9601200" cy="67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How could we find a quarter of the square?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6080777" y="3259820"/>
            <a:ext cx="0" cy="2519581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Curved Right 41">
            <a:extLst>
              <a:ext uri="{FF2B5EF4-FFF2-40B4-BE49-F238E27FC236}">
                <a16:creationId xmlns:a16="http://schemas.microsoft.com/office/drawing/2014/main" id="{DC48A875-A4E4-49F1-9825-E8CFE5214AAA}"/>
              </a:ext>
            </a:extLst>
          </p:cNvPr>
          <p:cNvSpPr/>
          <p:nvPr/>
        </p:nvSpPr>
        <p:spPr>
          <a:xfrm>
            <a:off x="7699552" y="3839397"/>
            <a:ext cx="1301589" cy="13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B03CA-D2EC-4E31-9629-4D6A4A15C38B}"/>
              </a:ext>
            </a:extLst>
          </p:cNvPr>
          <p:cNvSpPr/>
          <p:nvPr/>
        </p:nvSpPr>
        <p:spPr>
          <a:xfrm>
            <a:off x="1250183" y="3429000"/>
            <a:ext cx="2181222" cy="2181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89310-9F19-4724-B276-F5068630739F}"/>
              </a:ext>
            </a:extLst>
          </p:cNvPr>
          <p:cNvSpPr/>
          <p:nvPr/>
        </p:nvSpPr>
        <p:spPr>
          <a:xfrm>
            <a:off x="8974392" y="3300151"/>
            <a:ext cx="2181222" cy="2181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4382881-499E-4DFB-AF7C-985C02E79C66}"/>
              </a:ext>
            </a:extLst>
          </p:cNvPr>
          <p:cNvSpPr txBox="1">
            <a:spLocks/>
          </p:cNvSpPr>
          <p:nvPr/>
        </p:nvSpPr>
        <p:spPr>
          <a:xfrm>
            <a:off x="8058656" y="1521200"/>
            <a:ext cx="4235352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We can find </a:t>
            </a:r>
            <a:r>
              <a:rPr lang="en-GB" sz="4700" b="1" dirty="0">
                <a:solidFill>
                  <a:srgbClr val="660066"/>
                </a:solidFill>
              </a:rPr>
              <a:t>half</a:t>
            </a:r>
            <a:r>
              <a:rPr lang="en-GB" sz="3600" dirty="0">
                <a:solidFill>
                  <a:srgbClr val="660066"/>
                </a:solidFill>
              </a:rPr>
              <a:t> first.</a:t>
            </a:r>
          </a:p>
          <a:p>
            <a:pPr algn="ctr"/>
            <a:r>
              <a:rPr lang="en-GB" sz="3600" dirty="0">
                <a:solidFill>
                  <a:srgbClr val="660066"/>
                </a:solidFill>
              </a:rPr>
              <a:t>Then cut each part in half again to make 4 quarters.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6394ECB-5D4E-4D7A-BBE3-E0C5CACDA2A1}"/>
              </a:ext>
            </a:extLst>
          </p:cNvPr>
          <p:cNvSpPr txBox="1">
            <a:spLocks/>
          </p:cNvSpPr>
          <p:nvPr/>
        </p:nvSpPr>
        <p:spPr>
          <a:xfrm>
            <a:off x="4206715" y="5983859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draw lines to show the quarters.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17BB29B-C29A-4F23-B70F-1D7F1F37B57F}"/>
              </a:ext>
            </a:extLst>
          </p:cNvPr>
          <p:cNvSpPr txBox="1">
            <a:spLocks/>
          </p:cNvSpPr>
          <p:nvPr/>
        </p:nvSpPr>
        <p:spPr>
          <a:xfrm>
            <a:off x="8082677" y="5780029"/>
            <a:ext cx="4091587" cy="12477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also fold the shape in half and then in half again to find 1 quarter.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E92F71B-7743-40BB-AB12-2DA5D4285599}"/>
              </a:ext>
            </a:extLst>
          </p:cNvPr>
          <p:cNvSpPr txBox="1">
            <a:spLocks/>
          </p:cNvSpPr>
          <p:nvPr/>
        </p:nvSpPr>
        <p:spPr>
          <a:xfrm>
            <a:off x="4101936" y="1683904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Quarters means 4</a:t>
            </a:r>
            <a:r>
              <a:rPr lang="en-GB" sz="4800" b="1" dirty="0">
                <a:solidFill>
                  <a:srgbClr val="660066"/>
                </a:solidFill>
              </a:rPr>
              <a:t>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6DA6E3-C442-446D-A6C4-9EA466F3A93D}"/>
              </a:ext>
            </a:extLst>
          </p:cNvPr>
          <p:cNvCxnSpPr>
            <a:cxnSpLocks/>
          </p:cNvCxnSpPr>
          <p:nvPr/>
        </p:nvCxnSpPr>
        <p:spPr>
          <a:xfrm>
            <a:off x="4761345" y="4490905"/>
            <a:ext cx="2593075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ED5C6C40-94F8-45F7-87AC-C462FED99232}"/>
              </a:ext>
            </a:extLst>
          </p:cNvPr>
          <p:cNvSpPr/>
          <p:nvPr/>
        </p:nvSpPr>
        <p:spPr>
          <a:xfrm rot="16200000">
            <a:off x="9477675" y="5437140"/>
            <a:ext cx="1301589" cy="13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0" grpId="0" animBg="1"/>
      <p:bldP spid="23" grpId="0" animBg="1"/>
      <p:bldP spid="23" grpId="1" animBg="1"/>
      <p:bldP spid="2" grpId="0"/>
      <p:bldP spid="25" grpId="0"/>
      <p:bldP spid="19" grpId="0"/>
      <p:bldP spid="42" grpId="0" animBg="1"/>
      <p:bldP spid="5" grpId="0" animBg="1"/>
      <p:bldP spid="22" grpId="0" animBg="1"/>
      <p:bldP spid="22" grpId="1" animBg="1"/>
      <p:bldP spid="29" grpId="0"/>
      <p:bldP spid="30" grpId="0"/>
      <p:bldP spid="31" grpId="0"/>
      <p:bldP spid="32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3AB7FC2-662D-4A55-A3E5-48141594B710}"/>
              </a:ext>
            </a:extLst>
          </p:cNvPr>
          <p:cNvSpPr/>
          <p:nvPr/>
        </p:nvSpPr>
        <p:spPr>
          <a:xfrm>
            <a:off x="896369" y="1932275"/>
            <a:ext cx="3166280" cy="272955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 flipH="1">
            <a:off x="886790" y="3558943"/>
            <a:ext cx="3175859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649B7BD-0E22-4A4B-A37C-FBED803E2799}"/>
              </a:ext>
            </a:extLst>
          </p:cNvPr>
          <p:cNvSpPr txBox="1">
            <a:spLocks/>
          </p:cNvSpPr>
          <p:nvPr/>
        </p:nvSpPr>
        <p:spPr>
          <a:xfrm>
            <a:off x="860286" y="113175"/>
            <a:ext cx="11164770" cy="15671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tx1"/>
                </a:solidFill>
              </a:rPr>
              <a:t>Do you think we can cut a triangle into quarters?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CE27E0-D781-4335-8C32-A19BF4DC259C}"/>
              </a:ext>
            </a:extLst>
          </p:cNvPr>
          <p:cNvSpPr txBox="1">
            <a:spLocks/>
          </p:cNvSpPr>
          <p:nvPr/>
        </p:nvSpPr>
        <p:spPr>
          <a:xfrm>
            <a:off x="7806521" y="4681182"/>
            <a:ext cx="4048491" cy="194818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We can cut a triangle in </a:t>
            </a:r>
            <a:r>
              <a:rPr lang="en-GB" sz="3500" dirty="0">
                <a:solidFill>
                  <a:schemeClr val="tx1"/>
                </a:solidFill>
              </a:rPr>
              <a:t>half but not quarters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This is because the </a:t>
            </a:r>
            <a:r>
              <a:rPr lang="en-GB" sz="3500" dirty="0">
                <a:solidFill>
                  <a:schemeClr val="tx1"/>
                </a:solidFill>
              </a:rPr>
              <a:t>4 parts would be unequal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rgbClr val="66006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AD3192-D90A-4E1D-8EF1-F48A06FFF5AD}"/>
              </a:ext>
            </a:extLst>
          </p:cNvPr>
          <p:cNvCxnSpPr>
            <a:cxnSpLocks/>
          </p:cNvCxnSpPr>
          <p:nvPr/>
        </p:nvCxnSpPr>
        <p:spPr>
          <a:xfrm flipV="1">
            <a:off x="2542960" y="1823091"/>
            <a:ext cx="1" cy="309751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D829E70-F96E-4379-B4CA-FB92A6A86F94}"/>
              </a:ext>
            </a:extLst>
          </p:cNvPr>
          <p:cNvSpPr/>
          <p:nvPr/>
        </p:nvSpPr>
        <p:spPr>
          <a:xfrm>
            <a:off x="4284532" y="3899814"/>
            <a:ext cx="3166280" cy="272955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C437FE-471F-46E5-83B5-52CB7A5F6428}"/>
              </a:ext>
            </a:extLst>
          </p:cNvPr>
          <p:cNvCxnSpPr>
            <a:cxnSpLocks/>
          </p:cNvCxnSpPr>
          <p:nvPr/>
        </p:nvCxnSpPr>
        <p:spPr>
          <a:xfrm flipH="1">
            <a:off x="4121401" y="3647315"/>
            <a:ext cx="3329411" cy="309751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9DECC0-1B42-4ED4-853C-DBE967A30344}"/>
              </a:ext>
            </a:extLst>
          </p:cNvPr>
          <p:cNvCxnSpPr>
            <a:cxnSpLocks/>
          </p:cNvCxnSpPr>
          <p:nvPr/>
        </p:nvCxnSpPr>
        <p:spPr>
          <a:xfrm>
            <a:off x="4458097" y="3647315"/>
            <a:ext cx="3149355" cy="309751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B9854A6-8502-4D52-A846-E22A50AF1507}"/>
              </a:ext>
            </a:extLst>
          </p:cNvPr>
          <p:cNvSpPr/>
          <p:nvPr/>
        </p:nvSpPr>
        <p:spPr>
          <a:xfrm>
            <a:off x="8445856" y="1178202"/>
            <a:ext cx="3166280" cy="272955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806820-1A35-42CE-99DD-9445E6366C02}"/>
              </a:ext>
            </a:extLst>
          </p:cNvPr>
          <p:cNvCxnSpPr>
            <a:cxnSpLocks/>
          </p:cNvCxnSpPr>
          <p:nvPr/>
        </p:nvCxnSpPr>
        <p:spPr>
          <a:xfrm flipH="1">
            <a:off x="8445856" y="2837887"/>
            <a:ext cx="3175859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96BDE-60CE-4B32-9578-19471179318D}"/>
              </a:ext>
            </a:extLst>
          </p:cNvPr>
          <p:cNvCxnSpPr>
            <a:cxnSpLocks/>
          </p:cNvCxnSpPr>
          <p:nvPr/>
        </p:nvCxnSpPr>
        <p:spPr>
          <a:xfrm flipH="1">
            <a:off x="8445856" y="3345978"/>
            <a:ext cx="3175859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1B1665-6CEC-4580-9EC8-1ECA4DD99601}"/>
              </a:ext>
            </a:extLst>
          </p:cNvPr>
          <p:cNvCxnSpPr>
            <a:cxnSpLocks/>
          </p:cNvCxnSpPr>
          <p:nvPr/>
        </p:nvCxnSpPr>
        <p:spPr>
          <a:xfrm flipH="1">
            <a:off x="8445856" y="2321546"/>
            <a:ext cx="3175859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Red Cross Clipart Not Not Ok Clipart Image Provided - EpiCentro ...">
            <a:extLst>
              <a:ext uri="{FF2B5EF4-FFF2-40B4-BE49-F238E27FC236}">
                <a16:creationId xmlns:a16="http://schemas.microsoft.com/office/drawing/2014/main" id="{E3AC93C9-2717-4018-A47B-F2B8566F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88" y="2106596"/>
            <a:ext cx="1131585" cy="12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d Cross Clipart Not Not Ok Clipart Image Provided - EpiCentro ...">
            <a:extLst>
              <a:ext uri="{FF2B5EF4-FFF2-40B4-BE49-F238E27FC236}">
                <a16:creationId xmlns:a16="http://schemas.microsoft.com/office/drawing/2014/main" id="{9CCA5E0C-11EE-4B54-AF9C-743474D7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68" y="5071748"/>
            <a:ext cx="1131585" cy="12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d Cross Clipart Not Not Ok Clipart Image Provided - EpiCentro ...">
            <a:extLst>
              <a:ext uri="{FF2B5EF4-FFF2-40B4-BE49-F238E27FC236}">
                <a16:creationId xmlns:a16="http://schemas.microsoft.com/office/drawing/2014/main" id="{F4C905E0-CA25-4325-9753-8A13F818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85" y="1813907"/>
            <a:ext cx="1131585" cy="12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15" grpId="0" animBg="1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709</TotalTime>
  <Words>361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Franklin Gothic Book</vt:lpstr>
      <vt:lpstr>Crop</vt:lpstr>
      <vt:lpstr>Year 1- FRACTIONS</vt:lpstr>
      <vt:lpstr>We can also find a quarter of a shape.</vt:lpstr>
      <vt:lpstr>This is a 2D shape called a rectangle.</vt:lpstr>
      <vt:lpstr>This is a 2D shape called a circle.</vt:lpstr>
      <vt:lpstr>This is a 2D shape called a square.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Suzanne Cozens</cp:lastModifiedBy>
  <cp:revision>85</cp:revision>
  <dcterms:created xsi:type="dcterms:W3CDTF">2020-03-20T11:22:32Z</dcterms:created>
  <dcterms:modified xsi:type="dcterms:W3CDTF">2020-05-11T11:39:21Z</dcterms:modified>
</cp:coreProperties>
</file>