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87" r:id="rId4"/>
    <p:sldId id="293" r:id="rId5"/>
    <p:sldId id="294" r:id="rId6"/>
    <p:sldId id="295" r:id="rId7"/>
    <p:sldId id="296" r:id="rId8"/>
    <p:sldId id="297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8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1396/girl-face-carto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86162" y="243487"/>
            <a:ext cx="2346812" cy="2387600"/>
          </a:xfrm>
          <a:prstGeom prst="rect">
            <a:avLst/>
          </a:prstGeom>
        </p:spPr>
      </p:pic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1471BFA0-8C0D-4316-ABFD-AECEA51D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63339" y="5170725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297166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 the children will be learning to count on/back using a number line and solve simple addition/subtraction problems. The activities provided are to be used alongside practical examples.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405302" y="5807053"/>
            <a:ext cx="115082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we are adding/taking away, will our number get ‘smaller’/’bigger’?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405302" y="4042823"/>
            <a:ext cx="355738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count on/back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4542303" y="3788950"/>
            <a:ext cx="737402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How many jumps do you need?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1647171" y="4878814"/>
            <a:ext cx="102691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Are we going up or down the number line?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25" y="377770"/>
            <a:ext cx="9060340" cy="994306"/>
          </a:xfrm>
        </p:spPr>
        <p:txBody>
          <a:bodyPr/>
          <a:lstStyle/>
          <a:p>
            <a:r>
              <a:rPr lang="en-GB" sz="3200" u="sng" dirty="0"/>
              <a:t>Warm up - Counting Flowers in the Meadow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79609" y="1393866"/>
            <a:ext cx="4330459" cy="68825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many flowers are growing in the meadow?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5" name="reset"/>
          <p:cNvSpPr/>
          <p:nvPr/>
        </p:nvSpPr>
        <p:spPr>
          <a:xfrm>
            <a:off x="8528057" y="2344895"/>
            <a:ext cx="1850484" cy="35292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</a:p>
        </p:txBody>
      </p:sp>
      <p:sp>
        <p:nvSpPr>
          <p:cNvPr id="6" name="Click again 1"/>
          <p:cNvSpPr/>
          <p:nvPr/>
        </p:nvSpPr>
        <p:spPr>
          <a:xfrm>
            <a:off x="8493896" y="2220953"/>
            <a:ext cx="2208663" cy="528727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again to find the answer.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Question 1"/>
          <p:cNvSpPr/>
          <p:nvPr/>
        </p:nvSpPr>
        <p:spPr>
          <a:xfrm>
            <a:off x="6720058" y="1371945"/>
            <a:ext cx="2113263" cy="847165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20!</a:t>
            </a:r>
            <a:endParaRPr lang="en-GB" sz="36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39522" r="6407" b="11361"/>
          <a:stretch/>
        </p:blipFill>
        <p:spPr>
          <a:xfrm>
            <a:off x="2091844" y="2751523"/>
            <a:ext cx="7998781" cy="3175832"/>
          </a:xfrm>
          <a:prstGeom prst="rect">
            <a:avLst/>
          </a:prstGeom>
        </p:spPr>
      </p:pic>
      <p:pic>
        <p:nvPicPr>
          <p:cNvPr id="13" name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42" y="3439778"/>
            <a:ext cx="405956" cy="1146722"/>
          </a:xfrm>
          <a:prstGeom prst="rect">
            <a:avLst/>
          </a:prstGeom>
        </p:spPr>
      </p:pic>
      <p:pic>
        <p:nvPicPr>
          <p:cNvPr id="16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85" y="3467954"/>
            <a:ext cx="405956" cy="1146722"/>
          </a:xfrm>
          <a:prstGeom prst="rect">
            <a:avLst/>
          </a:prstGeom>
        </p:spPr>
      </p:pic>
      <p:pic>
        <p:nvPicPr>
          <p:cNvPr id="17" name="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7" y="3496130"/>
            <a:ext cx="405956" cy="1146722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08" y="3496130"/>
            <a:ext cx="405956" cy="1146722"/>
          </a:xfrm>
          <a:prstGeom prst="rect">
            <a:avLst/>
          </a:prstGeom>
        </p:spPr>
      </p:pic>
      <p:pic>
        <p:nvPicPr>
          <p:cNvPr id="28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7" y="3491421"/>
            <a:ext cx="405956" cy="1146722"/>
          </a:xfrm>
          <a:prstGeom prst="rect">
            <a:avLst/>
          </a:prstGeom>
        </p:spPr>
      </p:pic>
      <p:pic>
        <p:nvPicPr>
          <p:cNvPr id="29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00" y="3486712"/>
            <a:ext cx="405956" cy="1146722"/>
          </a:xfrm>
          <a:prstGeom prst="rect">
            <a:avLst/>
          </a:prstGeom>
        </p:spPr>
      </p:pic>
      <p:pic>
        <p:nvPicPr>
          <p:cNvPr id="30" name="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78" y="3482002"/>
            <a:ext cx="405956" cy="1146724"/>
          </a:xfrm>
          <a:prstGeom prst="rect">
            <a:avLst/>
          </a:prstGeom>
        </p:spPr>
      </p:pic>
      <p:pic>
        <p:nvPicPr>
          <p:cNvPr id="31" name="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7" y="3477293"/>
            <a:ext cx="405956" cy="1146724"/>
          </a:xfrm>
          <a:prstGeom prst="rect">
            <a:avLst/>
          </a:prstGeom>
        </p:spPr>
      </p:pic>
      <p:pic>
        <p:nvPicPr>
          <p:cNvPr id="32" name="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96" y="3472584"/>
            <a:ext cx="405956" cy="1146724"/>
          </a:xfrm>
          <a:prstGeom prst="rect">
            <a:avLst/>
          </a:prstGeom>
        </p:spPr>
      </p:pic>
      <p:pic>
        <p:nvPicPr>
          <p:cNvPr id="33" name="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05" y="3467875"/>
            <a:ext cx="405956" cy="1146724"/>
          </a:xfrm>
          <a:prstGeom prst="rect">
            <a:avLst/>
          </a:prstGeom>
        </p:spPr>
      </p:pic>
      <p:pic>
        <p:nvPicPr>
          <p:cNvPr id="14" name="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25" y="4203064"/>
            <a:ext cx="405956" cy="1146722"/>
          </a:xfrm>
          <a:prstGeom prst="rect">
            <a:avLst/>
          </a:prstGeom>
        </p:spPr>
      </p:pic>
      <p:pic>
        <p:nvPicPr>
          <p:cNvPr id="18" name="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86" y="4256752"/>
            <a:ext cx="405956" cy="1146722"/>
          </a:xfrm>
          <a:prstGeom prst="rect">
            <a:avLst/>
          </a:prstGeom>
        </p:spPr>
      </p:pic>
      <p:pic>
        <p:nvPicPr>
          <p:cNvPr id="19" name="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51" y="4253069"/>
            <a:ext cx="405956" cy="1146722"/>
          </a:xfrm>
          <a:prstGeom prst="rect">
            <a:avLst/>
          </a:prstGeom>
        </p:spPr>
      </p:pic>
      <p:pic>
        <p:nvPicPr>
          <p:cNvPr id="20" name="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1" y="4253069"/>
            <a:ext cx="405956" cy="1146722"/>
          </a:xfrm>
          <a:prstGeom prst="rect">
            <a:avLst/>
          </a:prstGeom>
        </p:spPr>
      </p:pic>
      <p:pic>
        <p:nvPicPr>
          <p:cNvPr id="21" name="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64" y="4253069"/>
            <a:ext cx="405956" cy="1146722"/>
          </a:xfrm>
          <a:prstGeom prst="rect">
            <a:avLst/>
          </a:prstGeom>
        </p:spPr>
      </p:pic>
      <p:pic>
        <p:nvPicPr>
          <p:cNvPr id="22" name="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7" y="4253069"/>
            <a:ext cx="405956" cy="1146722"/>
          </a:xfrm>
          <a:prstGeom prst="rect">
            <a:avLst/>
          </a:prstGeom>
        </p:spPr>
      </p:pic>
      <p:pic>
        <p:nvPicPr>
          <p:cNvPr id="23" name="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70" y="4253069"/>
            <a:ext cx="405956" cy="1146722"/>
          </a:xfrm>
          <a:prstGeom prst="rect">
            <a:avLst/>
          </a:prstGeom>
        </p:spPr>
      </p:pic>
      <p:pic>
        <p:nvPicPr>
          <p:cNvPr id="24" name="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73" y="4253069"/>
            <a:ext cx="405956" cy="1146722"/>
          </a:xfrm>
          <a:prstGeom prst="rect">
            <a:avLst/>
          </a:prstGeom>
        </p:spPr>
      </p:pic>
      <p:pic>
        <p:nvPicPr>
          <p:cNvPr id="25" name="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76" y="4253069"/>
            <a:ext cx="405956" cy="1146722"/>
          </a:xfrm>
          <a:prstGeom prst="rect">
            <a:avLst/>
          </a:prstGeom>
        </p:spPr>
      </p:pic>
      <p:pic>
        <p:nvPicPr>
          <p:cNvPr id="26" name="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79" y="4253069"/>
            <a:ext cx="405956" cy="1146722"/>
          </a:xfrm>
          <a:prstGeom prst="rect">
            <a:avLst/>
          </a:prstGeom>
        </p:spPr>
      </p:pic>
      <p:sp>
        <p:nvSpPr>
          <p:cNvPr id="59" name="Start Snowflakes"/>
          <p:cNvSpPr/>
          <p:nvPr/>
        </p:nvSpPr>
        <p:spPr>
          <a:xfrm>
            <a:off x="2525826" y="2116463"/>
            <a:ext cx="2186875" cy="351045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flowers</a:t>
            </a:r>
          </a:p>
        </p:txBody>
      </p:sp>
      <p:pic>
        <p:nvPicPr>
          <p:cNvPr id="61" name="Butterf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3" y="1169957"/>
            <a:ext cx="1609054" cy="1081391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0BD54C2-248E-4556-A8EC-976F468E9AE7}"/>
              </a:ext>
            </a:extLst>
          </p:cNvPr>
          <p:cNvCxnSpPr/>
          <p:nvPr/>
        </p:nvCxnSpPr>
        <p:spPr>
          <a:xfrm>
            <a:off x="1470991" y="1696278"/>
            <a:ext cx="927652" cy="5550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6D750-6215-4561-B58F-33BE393C1F1A}"/>
              </a:ext>
            </a:extLst>
          </p:cNvPr>
          <p:cNvSpPr/>
          <p:nvPr/>
        </p:nvSpPr>
        <p:spPr>
          <a:xfrm rot="19038629">
            <a:off x="42092" y="1337922"/>
            <a:ext cx="19944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here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5655F8B-F1F4-43CB-87FE-993E98D184FE}"/>
              </a:ext>
            </a:extLst>
          </p:cNvPr>
          <p:cNvCxnSpPr>
            <a:endCxn id="61" idx="3"/>
          </p:cNvCxnSpPr>
          <p:nvPr/>
        </p:nvCxnSpPr>
        <p:spPr>
          <a:xfrm rot="16200000" flipV="1">
            <a:off x="10383285" y="1899836"/>
            <a:ext cx="508457" cy="13009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Yesterday we learnt how to ‘take away’ using a number line…</a:t>
            </a:r>
          </a:p>
        </p:txBody>
      </p:sp>
      <p:grpSp>
        <p:nvGrpSpPr>
          <p:cNvPr id="4" name="Timeline">
            <a:extLst>
              <a:ext uri="{FF2B5EF4-FFF2-40B4-BE49-F238E27FC236}">
                <a16:creationId xmlns:a16="http://schemas.microsoft.com/office/drawing/2014/main" id="{85D85E66-9987-4484-AFBF-EA8CB58C2950}"/>
              </a:ext>
            </a:extLst>
          </p:cNvPr>
          <p:cNvGrpSpPr>
            <a:grpSpLocks/>
          </p:cNvGrpSpPr>
          <p:nvPr/>
        </p:nvGrpSpPr>
        <p:grpSpPr bwMode="auto">
          <a:xfrm>
            <a:off x="1753363" y="5943656"/>
            <a:ext cx="8175625" cy="679450"/>
            <a:chOff x="581612" y="5413375"/>
            <a:chExt cx="8175038" cy="67945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B3E6C9-0A44-4736-869F-C95778744370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FBDD74C-D2BE-47A7-B9E3-F063BBD14ED1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136B56-1BF9-4269-A280-D8B3267880FD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530F50-6B1B-470D-8376-F28E7E9530C6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FE4151-9A00-48D7-A214-1711FA584C41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B42F99-C284-44C7-9C7A-D2B295B564CF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793108-9BF8-4EC4-B7D8-F2195344FA18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30A04C-F94A-42B9-9C2E-35B09625F246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F16259-57FF-44D9-A2AE-BB148AA9BE71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21A43-2BB3-4F6A-A7B6-00BB8038E06F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27106B-A4BB-4A09-8EBA-F657B5E13F3D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82A677-ABF3-4117-B550-404811C3B0BE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C2A837-019A-4E6C-9CAA-A9B85107DCBD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94A1AC-57D5-4C5F-8BDA-3FE42EEF9C4B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3CB057-79ED-4438-A1E4-D79C258307B6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56B5BE-F37D-48AA-B3EE-E5FFF8D1085B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8F4D9D-2388-4648-B634-9C898DDF9105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FBC1D8-BB1D-49E7-9C0C-923C6DA88B57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481A94-1D14-4061-844F-730293A91BE0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48D7112-6945-4752-BACD-D4F3C1F7AC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FBCD0C1C-D8AB-4B91-B9E0-AFE42A6C6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85B15241-E89E-4451-A70D-345ED9EA7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4CC3FAFD-D26F-4E52-84C3-7B5C1C1AF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02DD0181-6FAD-4A2B-ABD6-C7C270B2C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14DEE2C7-381A-4B1A-BCDD-84DF38F97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DE2E374C-F8B3-486E-A2D5-A1794438C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EE1E68F2-F5C3-4B03-9B94-6FCA56B93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5AA858F9-83DE-41AD-B2B7-C53394EDF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4BDC033A-55E9-4AE8-8396-A77361D1C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F54D2EDD-30BB-4CB7-96B7-73682BF5B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35" name="TextBox 39">
              <a:extLst>
                <a:ext uri="{FF2B5EF4-FFF2-40B4-BE49-F238E27FC236}">
                  <a16:creationId xmlns:a16="http://schemas.microsoft.com/office/drawing/2014/main" id="{73AE9512-562A-4807-BE66-BCB39A4F9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718DC40C-F0E2-4208-A51E-1F1745E62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472525EC-9283-43EB-A8EB-E1F01F341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7CC8AFCE-35C9-4872-B0B6-89D94ED2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EC7C25E3-BEDF-4E05-9AF4-C5AE25878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40" name="TextBox 44">
              <a:extLst>
                <a:ext uri="{FF2B5EF4-FFF2-40B4-BE49-F238E27FC236}">
                  <a16:creationId xmlns:a16="http://schemas.microsoft.com/office/drawing/2014/main" id="{2EFC8CD9-8D9B-40FC-A0F4-0B072DC17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A3A27E90-5921-4FE5-82A8-F5BA05623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F6B0D2-9DCE-42CD-9832-3051E94A9669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A1C68C43-AFCD-49E4-A061-13CEFA0A9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FA428A8-5F65-4F01-A420-C1528CCCB703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20DDEBBD-54F5-4324-824B-4A518A9F0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46" name="TextBox 50">
              <a:extLst>
                <a:ext uri="{FF2B5EF4-FFF2-40B4-BE49-F238E27FC236}">
                  <a16:creationId xmlns:a16="http://schemas.microsoft.com/office/drawing/2014/main" id="{2B68C3BF-0319-4F0D-9A1E-7E906C532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E146159D-DAEC-4981-855B-1070B3CE0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92" name="Explosion: 8 Points 91">
            <a:extLst>
              <a:ext uri="{FF2B5EF4-FFF2-40B4-BE49-F238E27FC236}">
                <a16:creationId xmlns:a16="http://schemas.microsoft.com/office/drawing/2014/main" id="{0B537C35-1B21-4FA8-801D-5DF50A084667}"/>
              </a:ext>
            </a:extLst>
          </p:cNvPr>
          <p:cNvSpPr/>
          <p:nvPr/>
        </p:nvSpPr>
        <p:spPr>
          <a:xfrm>
            <a:off x="771151" y="1681999"/>
            <a:ext cx="5673090" cy="375887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Do we count </a:t>
            </a:r>
            <a:r>
              <a:rPr lang="en-GB" sz="2800" b="1" dirty="0">
                <a:solidFill>
                  <a:sysClr val="windowText" lastClr="000000"/>
                </a:solidFill>
              </a:rPr>
              <a:t>on</a:t>
            </a:r>
            <a:r>
              <a:rPr lang="en-GB" sz="2800" dirty="0">
                <a:solidFill>
                  <a:sysClr val="windowText" lastClr="000000"/>
                </a:solidFill>
              </a:rPr>
              <a:t> or count </a:t>
            </a:r>
            <a:r>
              <a:rPr lang="en-GB" sz="2800" b="1" dirty="0">
                <a:solidFill>
                  <a:sysClr val="windowText" lastClr="000000"/>
                </a:solidFill>
              </a:rPr>
              <a:t>back</a:t>
            </a:r>
            <a:r>
              <a:rPr lang="en-GB" sz="2800" dirty="0">
                <a:solidFill>
                  <a:sysClr val="windowText" lastClr="000000"/>
                </a:solidFill>
              </a:rPr>
              <a:t> when taking away?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4045F-B988-48B4-9236-9CD0263DC73F}"/>
              </a:ext>
            </a:extLst>
          </p:cNvPr>
          <p:cNvSpPr/>
          <p:nvPr/>
        </p:nvSpPr>
        <p:spPr>
          <a:xfrm>
            <a:off x="6751963" y="2855459"/>
            <a:ext cx="460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count 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back!</a:t>
            </a:r>
          </a:p>
        </p:txBody>
      </p:sp>
      <p:pic>
        <p:nvPicPr>
          <p:cNvPr id="1038" name="Picture 14" descr="Question marks signs seamless pattern background Vector Image">
            <a:extLst>
              <a:ext uri="{FF2B5EF4-FFF2-40B4-BE49-F238E27FC236}">
                <a16:creationId xmlns:a16="http://schemas.microsoft.com/office/drawing/2014/main" id="{E4F08CE1-DD16-4790-BAD6-C4FF65F69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" b="13187"/>
          <a:stretch/>
        </p:blipFill>
        <p:spPr bwMode="auto">
          <a:xfrm>
            <a:off x="6819013" y="1330287"/>
            <a:ext cx="4601836" cy="43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52F61AC-3765-4605-95CB-DBC5C9C59D0F}"/>
              </a:ext>
            </a:extLst>
          </p:cNvPr>
          <p:cNvCxnSpPr>
            <a:cxnSpLocks/>
          </p:cNvCxnSpPr>
          <p:nvPr/>
        </p:nvCxnSpPr>
        <p:spPr>
          <a:xfrm flipH="1" flipV="1">
            <a:off x="3288586" y="5943656"/>
            <a:ext cx="6008532" cy="1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 Down From 20 to 1 | Super Simple Songs - YouTube">
            <a:extLst>
              <a:ext uri="{FF2B5EF4-FFF2-40B4-BE49-F238E27FC236}">
                <a16:creationId xmlns:a16="http://schemas.microsoft.com/office/drawing/2014/main" id="{D0FE848C-7545-4923-9A5D-13C68E15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09" y="230188"/>
            <a:ext cx="2426624" cy="13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9CD1B-5F88-4ACD-B1B8-1A7445E7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358167"/>
            <a:ext cx="7689297" cy="7850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/>
              <a:t>When we ‘take away’ to find our answer…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77DBA-1CA4-459F-AA93-B646D9D44A45}"/>
              </a:ext>
            </a:extLst>
          </p:cNvPr>
          <p:cNvSpPr/>
          <p:nvPr/>
        </p:nvSpPr>
        <p:spPr>
          <a:xfrm>
            <a:off x="1618564" y="25013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1807E-ABC3-4C28-864B-AC0425F5EE86}"/>
              </a:ext>
            </a:extLst>
          </p:cNvPr>
          <p:cNvSpPr/>
          <p:nvPr/>
        </p:nvSpPr>
        <p:spPr>
          <a:xfrm>
            <a:off x="3561576" y="2468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84493-707B-474B-8D55-E9EFEABF7A3C}"/>
              </a:ext>
            </a:extLst>
          </p:cNvPr>
          <p:cNvSpPr/>
          <p:nvPr/>
        </p:nvSpPr>
        <p:spPr>
          <a:xfrm>
            <a:off x="4449579" y="124801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BD6A0-04DF-4F98-AAAB-AEF127115200}"/>
              </a:ext>
            </a:extLst>
          </p:cNvPr>
          <p:cNvSpPr/>
          <p:nvPr/>
        </p:nvSpPr>
        <p:spPr>
          <a:xfrm>
            <a:off x="5350296" y="2468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5674D-7544-4F8D-B79A-F1DB1AE120AF}"/>
              </a:ext>
            </a:extLst>
          </p:cNvPr>
          <p:cNvSpPr/>
          <p:nvPr/>
        </p:nvSpPr>
        <p:spPr>
          <a:xfrm>
            <a:off x="2788635" y="1241564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CC6E7-FD44-45AA-8B65-49EFB99C86C3}"/>
              </a:ext>
            </a:extLst>
          </p:cNvPr>
          <p:cNvSpPr/>
          <p:nvPr/>
        </p:nvSpPr>
        <p:spPr>
          <a:xfrm>
            <a:off x="2787276" y="2468237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2C8E-A1AA-46C9-AE94-2913E9BA3993}"/>
              </a:ext>
            </a:extLst>
          </p:cNvPr>
          <p:cNvSpPr/>
          <p:nvPr/>
        </p:nvSpPr>
        <p:spPr>
          <a:xfrm>
            <a:off x="4449579" y="250136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8AB5C-853A-442A-A1DA-7D0A58216D7B}"/>
              </a:ext>
            </a:extLst>
          </p:cNvPr>
          <p:cNvSpPr/>
          <p:nvPr/>
        </p:nvSpPr>
        <p:spPr>
          <a:xfrm>
            <a:off x="1185010" y="1295117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96FC90-CD01-4320-9DD5-BBBC623371E6}"/>
              </a:ext>
            </a:extLst>
          </p:cNvPr>
          <p:cNvSpPr/>
          <p:nvPr/>
        </p:nvSpPr>
        <p:spPr>
          <a:xfrm>
            <a:off x="1709703" y="1275328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820422-015E-4EF3-B579-C0D01063E08C}"/>
              </a:ext>
            </a:extLst>
          </p:cNvPr>
          <p:cNvSpPr/>
          <p:nvPr/>
        </p:nvSpPr>
        <p:spPr>
          <a:xfrm>
            <a:off x="663631" y="1284955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200CF7-F5E3-494F-B94D-D41CAF6B831E}"/>
              </a:ext>
            </a:extLst>
          </p:cNvPr>
          <p:cNvSpPr/>
          <p:nvPr/>
        </p:nvSpPr>
        <p:spPr>
          <a:xfrm>
            <a:off x="663631" y="1735459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387DA-CDCC-462E-8FF0-0167DAC6879B}"/>
              </a:ext>
            </a:extLst>
          </p:cNvPr>
          <p:cNvSpPr/>
          <p:nvPr/>
        </p:nvSpPr>
        <p:spPr>
          <a:xfrm>
            <a:off x="1163785" y="1729951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D8ABB5-B226-4F78-908D-27F9488F918B}"/>
              </a:ext>
            </a:extLst>
          </p:cNvPr>
          <p:cNvSpPr/>
          <p:nvPr/>
        </p:nvSpPr>
        <p:spPr>
          <a:xfrm>
            <a:off x="1729246" y="1741641"/>
            <a:ext cx="396263" cy="35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3FF9A8-A950-43E6-BD7F-B88D125305C8}"/>
              </a:ext>
            </a:extLst>
          </p:cNvPr>
          <p:cNvSpPr/>
          <p:nvPr/>
        </p:nvSpPr>
        <p:spPr>
          <a:xfrm>
            <a:off x="3166243" y="1322787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3BED9E-58A3-4BE6-BB81-78B5DA7A92E8}"/>
              </a:ext>
            </a:extLst>
          </p:cNvPr>
          <p:cNvSpPr/>
          <p:nvPr/>
        </p:nvSpPr>
        <p:spPr>
          <a:xfrm>
            <a:off x="3557612" y="1686275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14BB35-A902-43DF-AC96-F862A13D9ABF}"/>
              </a:ext>
            </a:extLst>
          </p:cNvPr>
          <p:cNvSpPr/>
          <p:nvPr/>
        </p:nvSpPr>
        <p:spPr>
          <a:xfrm>
            <a:off x="3847545" y="1322787"/>
            <a:ext cx="396263" cy="35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172950-540E-4E4A-9E78-AACFD04B2750}"/>
              </a:ext>
            </a:extLst>
          </p:cNvPr>
          <p:cNvSpPr/>
          <p:nvPr/>
        </p:nvSpPr>
        <p:spPr>
          <a:xfrm>
            <a:off x="5305452" y="11808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86A15A-D29D-4D35-B6B6-4ABA91DD8C0E}"/>
              </a:ext>
            </a:extLst>
          </p:cNvPr>
          <p:cNvSpPr/>
          <p:nvPr/>
        </p:nvSpPr>
        <p:spPr>
          <a:xfrm>
            <a:off x="5134898" y="2451370"/>
            <a:ext cx="1012804" cy="1017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D8DDE3-6565-46CF-961C-5701AC4896FD}"/>
              </a:ext>
            </a:extLst>
          </p:cNvPr>
          <p:cNvCxnSpPr/>
          <p:nvPr/>
        </p:nvCxnSpPr>
        <p:spPr>
          <a:xfrm flipV="1">
            <a:off x="4506111" y="3331374"/>
            <a:ext cx="736486" cy="423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56BA20-7400-4723-A625-D19AA00694E2}"/>
              </a:ext>
            </a:extLst>
          </p:cNvPr>
          <p:cNvSpPr/>
          <p:nvPr/>
        </p:nvSpPr>
        <p:spPr>
          <a:xfrm>
            <a:off x="147858" y="3797171"/>
            <a:ext cx="11490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number or amount is becoming less or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getting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smaller’.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80274A-BB06-4D02-85ED-FA05E968634D}"/>
              </a:ext>
            </a:extLst>
          </p:cNvPr>
          <p:cNvSpPr/>
          <p:nvPr/>
        </p:nvSpPr>
        <p:spPr>
          <a:xfrm>
            <a:off x="-165535" y="4441993"/>
            <a:ext cx="125230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away 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count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our number line to </a:t>
            </a:r>
          </a:p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our answer!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Timeline">
            <a:extLst>
              <a:ext uri="{FF2B5EF4-FFF2-40B4-BE49-F238E27FC236}">
                <a16:creationId xmlns:a16="http://schemas.microsoft.com/office/drawing/2014/main" id="{B13C4888-1CBB-4B38-AF55-2EE1320DFF9A}"/>
              </a:ext>
            </a:extLst>
          </p:cNvPr>
          <p:cNvGrpSpPr>
            <a:grpSpLocks/>
          </p:cNvGrpSpPr>
          <p:nvPr/>
        </p:nvGrpSpPr>
        <p:grpSpPr bwMode="auto">
          <a:xfrm>
            <a:off x="1753363" y="5943656"/>
            <a:ext cx="8175625" cy="679450"/>
            <a:chOff x="581612" y="5413375"/>
            <a:chExt cx="8175038" cy="6794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091496-C854-4751-A17B-A8F62626A17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1B04CC-2017-40BD-9550-61AA1B8C65F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B730F3C-B453-4300-B8E7-EEFD7E5189A8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1C7172-B37C-4B4D-B736-2C14EA6A829C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2B7B5C-2DED-46B8-A7A8-F6FD7F7CD023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825912-E5D5-4E7A-A206-4781F4A0DDD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33272E-2912-44F4-AA93-C4E4E491B624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49F24F-7C56-43ED-9C14-150550768BF3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7EEFA6D-6DB2-4253-9B96-94F008EF1DF8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9C8899A-E21F-4667-A697-64B0936DEA8B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D23680-8B93-4927-8A87-8FED42996194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D62192B-6813-463F-BB00-CA7B12DE8B75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301E86-F049-4288-9E69-3E2CE43A0CD8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718B10-BF10-4E4B-B76E-A8E84CE1CD1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0CBCE9D-5B4C-4302-92B0-CD87CEBA9C05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FB755E-2471-47FD-A06C-A984C4DB5FF3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EC8A1E-301D-4B7F-B2F1-13F7D0EFECD2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495BDF1-9BE1-4000-8FFB-002EBF3496C4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1B23C7-0697-4B49-B103-F1B34699C4AB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C807FB-47CF-4D30-BD31-B0D0B4BE03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28">
              <a:extLst>
                <a:ext uri="{FF2B5EF4-FFF2-40B4-BE49-F238E27FC236}">
                  <a16:creationId xmlns:a16="http://schemas.microsoft.com/office/drawing/2014/main" id="{4323D89A-14EB-4384-9EC5-B0944964E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56" name="TextBox 30">
              <a:extLst>
                <a:ext uri="{FF2B5EF4-FFF2-40B4-BE49-F238E27FC236}">
                  <a16:creationId xmlns:a16="http://schemas.microsoft.com/office/drawing/2014/main" id="{02EDE246-447B-4D6E-89CD-1E5194E64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400BBF5F-27D4-49C2-B42D-B822ABEA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58" name="TextBox 32">
              <a:extLst>
                <a:ext uri="{FF2B5EF4-FFF2-40B4-BE49-F238E27FC236}">
                  <a16:creationId xmlns:a16="http://schemas.microsoft.com/office/drawing/2014/main" id="{0CF15686-ED51-4228-ADA6-4AA4D0749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59" name="TextBox 33">
              <a:extLst>
                <a:ext uri="{FF2B5EF4-FFF2-40B4-BE49-F238E27FC236}">
                  <a16:creationId xmlns:a16="http://schemas.microsoft.com/office/drawing/2014/main" id="{2F8292DA-C0BF-4030-8ACB-E5C8977C5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C409458D-C5D7-4BE4-883A-CC4F6BDD5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61" name="TextBox 35">
              <a:extLst>
                <a:ext uri="{FF2B5EF4-FFF2-40B4-BE49-F238E27FC236}">
                  <a16:creationId xmlns:a16="http://schemas.microsoft.com/office/drawing/2014/main" id="{CD3C4404-8384-4090-974F-333089899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62" name="TextBox 36">
              <a:extLst>
                <a:ext uri="{FF2B5EF4-FFF2-40B4-BE49-F238E27FC236}">
                  <a16:creationId xmlns:a16="http://schemas.microsoft.com/office/drawing/2014/main" id="{3163285D-AADC-463A-88FE-FFF23E12D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63" name="TextBox 37">
              <a:extLst>
                <a:ext uri="{FF2B5EF4-FFF2-40B4-BE49-F238E27FC236}">
                  <a16:creationId xmlns:a16="http://schemas.microsoft.com/office/drawing/2014/main" id="{0B9A9F48-C31E-4B69-AD07-B0EBFA71B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64" name="TextBox 38">
              <a:extLst>
                <a:ext uri="{FF2B5EF4-FFF2-40B4-BE49-F238E27FC236}">
                  <a16:creationId xmlns:a16="http://schemas.microsoft.com/office/drawing/2014/main" id="{4DD6DE5F-D3BB-469A-A1FD-6F09BDBF1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65" name="TextBox 39">
              <a:extLst>
                <a:ext uri="{FF2B5EF4-FFF2-40B4-BE49-F238E27FC236}">
                  <a16:creationId xmlns:a16="http://schemas.microsoft.com/office/drawing/2014/main" id="{C9DDB255-E51F-4993-809E-EFB82D91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66" name="TextBox 40">
              <a:extLst>
                <a:ext uri="{FF2B5EF4-FFF2-40B4-BE49-F238E27FC236}">
                  <a16:creationId xmlns:a16="http://schemas.microsoft.com/office/drawing/2014/main" id="{AD3E1763-A50B-4759-8505-89090031B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67" name="TextBox 41">
              <a:extLst>
                <a:ext uri="{FF2B5EF4-FFF2-40B4-BE49-F238E27FC236}">
                  <a16:creationId xmlns:a16="http://schemas.microsoft.com/office/drawing/2014/main" id="{E1B7D2E8-22EC-44C8-88BC-C0AF590BD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68" name="TextBox 42">
              <a:extLst>
                <a:ext uri="{FF2B5EF4-FFF2-40B4-BE49-F238E27FC236}">
                  <a16:creationId xmlns:a16="http://schemas.microsoft.com/office/drawing/2014/main" id="{59F5E9A2-2F3A-449B-B28A-93AC166D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D596A739-020D-4ADA-9AF7-97459F58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B279E8E2-AB3C-45E8-ABAF-EF221B804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71" name="TextBox 45">
              <a:extLst>
                <a:ext uri="{FF2B5EF4-FFF2-40B4-BE49-F238E27FC236}">
                  <a16:creationId xmlns:a16="http://schemas.microsoft.com/office/drawing/2014/main" id="{3AD1E279-2BD7-422F-B5B4-CA1F96CC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ECCC6B-A6EA-4264-B257-6AD3DDC4D227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47">
              <a:extLst>
                <a:ext uri="{FF2B5EF4-FFF2-40B4-BE49-F238E27FC236}">
                  <a16:creationId xmlns:a16="http://schemas.microsoft.com/office/drawing/2014/main" id="{938066E7-31F7-46EC-99DE-553F77ACE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B77B9C-A7FC-4F6D-B15E-845A91192287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49">
              <a:extLst>
                <a:ext uri="{FF2B5EF4-FFF2-40B4-BE49-F238E27FC236}">
                  <a16:creationId xmlns:a16="http://schemas.microsoft.com/office/drawing/2014/main" id="{4907D7F0-E325-4DD0-B5C4-2FCB5DA14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76" name="TextBox 50">
              <a:extLst>
                <a:ext uri="{FF2B5EF4-FFF2-40B4-BE49-F238E27FC236}">
                  <a16:creationId xmlns:a16="http://schemas.microsoft.com/office/drawing/2014/main" id="{78075154-155D-4B7F-B663-6CE671D09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77" name="TextBox 51">
              <a:extLst>
                <a:ext uri="{FF2B5EF4-FFF2-40B4-BE49-F238E27FC236}">
                  <a16:creationId xmlns:a16="http://schemas.microsoft.com/office/drawing/2014/main" id="{C83C764D-D48E-467F-9A0E-16E1423DA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36C111DB-1CF2-44D0-9B54-F39C8E85A8D5}"/>
              </a:ext>
            </a:extLst>
          </p:cNvPr>
          <p:cNvSpPr/>
          <p:nvPr/>
        </p:nvSpPr>
        <p:spPr>
          <a:xfrm>
            <a:off x="4029449" y="5954354"/>
            <a:ext cx="420130" cy="4449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518 L 0.00013 -0.03495 C -0.0017 -0.03958 -0.00352 -0.04421 -0.00534 -0.04861 C -0.00599 -0.05023 -0.00664 -0.05162 -0.00756 -0.05254 C -0.00847 -0.0537 -0.00977 -0.05393 -0.01081 -0.05439 C -0.01302 -0.05393 -0.01524 -0.05393 -0.01732 -0.05254 C -0.01823 -0.05185 -0.01888 -0.05 -0.01953 -0.04861 C -0.02474 -0.03703 -0.01914 -0.04884 -0.02279 -0.03703 C -0.02644 -0.02523 -0.02683 -0.02916 -0.02813 -0.01967 C -0.02865 -0.01643 -0.02891 -0.01319 -0.0293 -0.00995 C -0.02995 -0.01504 -0.02982 -0.02106 -0.03138 -0.02546 C -0.03217 -0.02731 -0.03308 -0.02916 -0.0336 -0.03125 C -0.03412 -0.0331 -0.03412 -0.03518 -0.03464 -0.03703 C -0.0362 -0.04143 -0.0375 -0.04143 -0.04011 -0.04282 C -0.0405 -0.0449 -0.04011 -0.04814 -0.04115 -0.04861 C -0.05026 -0.05231 -0.0487 -0.04838 -0.05209 -0.04097 C -0.05274 -0.03958 -0.05352 -0.03842 -0.0543 -0.03703 C -0.05769 -0.01273 -0.05326 -0.04305 -0.05638 -0.02338 C -0.05677 -0.02083 -0.05717 -0.01828 -0.05756 -0.01574 C -0.05795 -0.01944 -0.0586 -0.02731 -0.05964 -0.03125 C -0.06029 -0.03333 -0.06107 -0.03518 -0.06185 -0.03703 C -0.06276 -0.03912 -0.06407 -0.04074 -0.06511 -0.04282 C -0.06589 -0.04467 -0.06641 -0.04675 -0.06732 -0.04861 C -0.06797 -0.05 -0.06875 -0.05115 -0.0694 -0.05254 C -0.07032 -0.05439 -0.07058 -0.05694 -0.07162 -0.05833 C -0.07253 -0.05972 -0.07383 -0.05972 -0.07487 -0.06018 C -0.07774 -0.05972 -0.08073 -0.05972 -0.0836 -0.05833 C -0.08477 -0.05763 -0.08581 -0.05601 -0.08685 -0.05439 C -0.08763 -0.05324 -0.08842 -0.05208 -0.08894 -0.05069 C -0.09414 -0.03703 -0.09115 -0.02754 -0.09115 -0.00787 L -0.09219 -0.01388 " pathEditMode="relative" rAng="0" ptsTypes="AAAAAAAAAAAAAAAAAAAAAAAAAAAAAAA">
                                      <p:cBhvr>
                                        <p:cTn id="5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7" grpId="0"/>
      <p:bldP spid="30" grpId="0" animBg="1"/>
      <p:bldP spid="32" grpId="0"/>
      <p:bldP spid="33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99F7D-6BB3-4AC8-AE28-5175ABA6F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44" y="1377486"/>
            <a:ext cx="2393075" cy="34643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4334DE-ABB2-4FAB-8589-DFDBC2B83DD6}"/>
              </a:ext>
            </a:extLst>
          </p:cNvPr>
          <p:cNvSpPr/>
          <p:nvPr/>
        </p:nvSpPr>
        <p:spPr>
          <a:xfrm>
            <a:off x="2049438" y="326275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There are 8 leaves on the tree. The wind blew 4 away. How many leaves are left?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E31F3-8087-4D44-AFFB-329160968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3573" y="1174938"/>
            <a:ext cx="2155652" cy="1060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B7E0F-C595-4883-8F88-29D1B2777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072">
            <a:off x="6906915" y="3454867"/>
            <a:ext cx="423809" cy="43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E1966-F80A-4F76-A71A-A21440BBC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3864">
            <a:off x="6131920" y="3759587"/>
            <a:ext cx="423809" cy="432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95563-FB52-4A66-9251-2D2950B77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8">
            <a:off x="5113946" y="3002003"/>
            <a:ext cx="423809" cy="432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1F451-B8EE-43BA-AD0D-96CC3DF18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8">
            <a:off x="5494630" y="3143854"/>
            <a:ext cx="423809" cy="432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4E2CC-B82E-4925-9E5B-606C23BC3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6131920" y="2715359"/>
            <a:ext cx="423809" cy="432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4E2553-5B5A-424B-9C43-41AF6BF92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6466901" y="2505046"/>
            <a:ext cx="423809" cy="432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3841C3-F5C7-4E5B-83DC-7C9D947D8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5051563" y="1663673"/>
            <a:ext cx="423809" cy="432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A30904-2C88-49CC-A4EB-1359626C1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5426725" y="1921264"/>
            <a:ext cx="423809" cy="432384"/>
          </a:xfrm>
          <a:prstGeom prst="rect">
            <a:avLst/>
          </a:prstGeom>
        </p:spPr>
      </p:pic>
      <p:grpSp>
        <p:nvGrpSpPr>
          <p:cNvPr id="15" name="Timeline">
            <a:extLst>
              <a:ext uri="{FF2B5EF4-FFF2-40B4-BE49-F238E27FC236}">
                <a16:creationId xmlns:a16="http://schemas.microsoft.com/office/drawing/2014/main" id="{281F110E-D0A3-42A5-86A9-9C07712F6431}"/>
              </a:ext>
            </a:extLst>
          </p:cNvPr>
          <p:cNvGrpSpPr>
            <a:grpSpLocks/>
          </p:cNvGrpSpPr>
          <p:nvPr/>
        </p:nvGrpSpPr>
        <p:grpSpPr bwMode="auto">
          <a:xfrm>
            <a:off x="1921031" y="5826764"/>
            <a:ext cx="8175625" cy="679450"/>
            <a:chOff x="581612" y="5413375"/>
            <a:chExt cx="8175038" cy="6794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9BA5D2-438A-4FC0-83CD-67DA90F9846E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B57436-34E4-4A38-B987-0E1AA1D8FF4B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FA27E20-501C-4290-A066-D2847B0A5CE6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134645-0E2A-40CD-9B18-B12669F3D8F6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98AC35-03C5-4640-8103-0CA9D4167411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1895CB-29CF-4B0E-96C0-4909443B1A4F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9D0607-7D74-47B4-BD31-76DAAF5BE079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87101D-C3E6-479F-9D1C-83264FB8239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51B945-A0B5-440E-B543-F2D8F900122E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AC2F5-EE3C-4E85-A906-5B0AA4D25405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E6BC86-D423-4A30-BFAB-6F0C752E6D8C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F61145-D8F5-47BC-9309-FE58124C8199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53F73A-2E9A-4F38-A269-C1C0C569422E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C0B84C-767B-4384-95D9-148D9296E249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810274-1B33-464C-93CC-6129199E11A8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81E32DF-7AA2-4487-ABB0-F4B2EEBBE482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DBA563-6D25-44E4-A5EC-25D9289223C5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F0DB79-E341-4FA0-B66C-EEEA51C7C895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A40F79-0ABB-4992-BACD-EE2E16C92D64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B1238D2-3EEC-4D9F-A1B2-F7C92D812C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A751DD34-C0EB-4C84-BC38-FF4FFC940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7B561E7B-8707-410F-B753-C33071038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97D7F833-57C3-4D1E-B986-A1C870E15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DBFCCEFB-C9A9-4437-9807-86824F57A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D44154C9-7F3B-4287-874A-9D2655905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8C1D8DAA-8E61-47D8-9790-22BCC0563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4EC78DD9-4424-4A1A-814E-C4BA6C6F2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0B70BF5C-5151-495A-8314-855C5DFC0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FEE4625E-4AB6-47B7-B90B-3C8A03D50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884DEED7-9972-499B-AF07-C9C981B5E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5CC8F1A1-4EE8-4966-AE48-47EBD5BAD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788D2DB4-12DE-46C7-97BA-0269DD204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EE6000D1-CED6-492D-9A51-5017C9DB8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3B061A4C-AA58-42DB-8607-B1371E8BD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B898DD01-7CC3-4A5A-8214-875F9F416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0709964B-93BB-4087-84A9-F1552E778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7D897147-2EA6-4C8A-8E6D-B0F7CEC07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3FC3BA6-3340-4F2B-9DB0-B65CFEA2754B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47">
              <a:extLst>
                <a:ext uri="{FF2B5EF4-FFF2-40B4-BE49-F238E27FC236}">
                  <a16:creationId xmlns:a16="http://schemas.microsoft.com/office/drawing/2014/main" id="{1FC70A4C-57F0-46E1-BD56-471546F04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825E185-68E0-4827-BE17-F65854788A0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9">
              <a:extLst>
                <a:ext uri="{FF2B5EF4-FFF2-40B4-BE49-F238E27FC236}">
                  <a16:creationId xmlns:a16="http://schemas.microsoft.com/office/drawing/2014/main" id="{8FFC091F-19B5-4E1D-9075-00509BE1E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B77FBD1B-0981-4F10-B5FB-B0D0D3E2A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DDEF141E-BD33-43BB-813A-C070EF1EF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F924A3C7-CAE2-4845-9DF7-9DC0D2B2FFD2}"/>
              </a:ext>
            </a:extLst>
          </p:cNvPr>
          <p:cNvSpPr/>
          <p:nvPr/>
        </p:nvSpPr>
        <p:spPr>
          <a:xfrm>
            <a:off x="4970058" y="5835287"/>
            <a:ext cx="420130" cy="4449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1E820D7-7A8F-4E58-8556-D7CE46D7257B}"/>
              </a:ext>
            </a:extLst>
          </p:cNvPr>
          <p:cNvSpPr/>
          <p:nvPr/>
        </p:nvSpPr>
        <p:spPr>
          <a:xfrm>
            <a:off x="9464786" y="1582166"/>
            <a:ext cx="1773057" cy="1803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56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703 L 0.00013 -0.03703 C -0.00247 -0.04027 -0.00508 -0.04328 -0.00755 -0.04676 C -0.00833 -0.04791 -0.00885 -0.04953 -0.00977 -0.05069 C -0.01068 -0.05208 -0.01198 -0.05301 -0.01302 -0.05439 C -0.01419 -0.05625 -0.01484 -0.05902 -0.01628 -0.06018 C -0.01823 -0.06227 -0.02057 -0.06296 -0.02279 -0.06412 L -0.02604 -0.06597 C -0.03151 -0.05972 -0.02852 -0.06412 -0.03359 -0.05069 L -0.03581 -0.04467 C -0.0362 -0.04213 -0.03672 -0.03958 -0.03685 -0.03703 C -0.03737 -0.02986 -0.03646 -0.02222 -0.03802 -0.01574 C -0.03867 -0.01319 -0.03932 -0.02106 -0.0401 -0.02338 C -0.04076 -0.02546 -0.04154 -0.02754 -0.04232 -0.02939 C -0.04557 -0.03611 -0.04753 -0.0375 -0.05208 -0.04282 C -0.05638 -0.04791 -0.05417 -0.04606 -0.05859 -0.04861 C -0.06159 -0.04791 -0.06471 -0.0493 -0.06732 -0.04676 C -0.06862 -0.04537 -0.06836 -0.04166 -0.06836 -0.03889 C -0.06836 -0.00902 -0.06484 -0.00694 -0.06953 -0.02152 C -0.07018 -0.02361 -0.07096 -0.02546 -0.07161 -0.02731 C -0.07188 -0.0287 -0.07318 -0.03889 -0.07383 -0.04097 C -0.07435 -0.04236 -0.07526 -0.04352 -0.07604 -0.04467 C -0.07695 -0.05 -0.07865 -0.06064 -0.08151 -0.06227 L -0.08802 -0.06597 C -0.08984 -0.06481 -0.09167 -0.06365 -0.09336 -0.06227 C -0.09609 -0.05972 -0.09688 -0.0581 -0.09883 -0.05439 C -0.09922 -0.05 -0.09961 -0.04537 -0.09987 -0.04097 C -0.1013 -0.01852 -0.09974 -0.0125 -0.10208 -0.02546 C -0.10247 -0.0331 -0.1026 -0.04097 -0.10326 -0.04861 C -0.10339 -0.05069 -0.10391 -0.05254 -0.1043 -0.05439 C -0.10469 -0.05694 -0.10495 -0.05972 -0.10534 -0.06227 C -0.10977 -0.06157 -0.11406 -0.06134 -0.11836 -0.06018 C -0.11953 -0.05995 -0.1207 -0.05949 -0.12161 -0.05833 C -0.12253 -0.0574 -0.12318 -0.05578 -0.12383 -0.05439 C -0.12461 -0.05254 -0.12526 -0.05069 -0.12604 -0.04861 C -0.12643 -0.04606 -0.12669 -0.04352 -0.12708 -0.04097 C -0.12747 -0.03889 -0.12813 -0.03703 -0.12813 -0.03518 C -0.12813 -0.02662 -0.12708 -0.01828 -0.12708 -0.00995 L -0.12708 -0.00787 " pathEditMode="relative" ptsTypes="AAAAAAAAAAAAAAAAAAAAAAAAAAAAAAAAAAAAAAA">
                                      <p:cBhvr>
                                        <p:cTn id="6" dur="6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112 C 0.00716 -0.00277 0.03203 -0.01597 0.04102 -0.01597 C 0.09635 -0.01597 0.15352 0.19607 0.15352 0.40834 C 0.15352 0.30139 0.18216 0.19607 0.20885 0.19607 C 0.2375 0.19607 0.26419 0.30301 0.26419 0.40834 C 0.26419 0.35556 0.27839 0.30139 0.29284 0.30139 C 0.3069 0.30139 0.32135 0.35394 0.32135 0.40834 C 0.32135 0.38102 0.32852 0.35556 0.33555 0.35556 C 0.34271 0.35556 0.34974 0.38264 0.34974 0.40834 C 0.34974 0.39445 0.35326 0.38102 0.3569 0.38102 C 0.35872 0.38102 0.36419 0.39491 0.36419 0.40834 C 0.36419 0.40162 0.36602 0.39445 0.36758 0.39445 C 0.36758 0.39607 0.37109 0.40116 0.37109 0.40834 C 0.37109 0.40463 0.37109 0.40162 0.37292 0.40162 C 0.37292 0.40301 0.37487 0.4051 0.37487 0.40834 C 0.37487 0.40672 0.37487 0.40463 0.37487 0.40301 C 0.37669 0.40301 0.37669 0.40463 0.37669 0.40672 C 0.37852 0.40672 0.37852 0.4051 0.37852 0.40301 C 0.38047 0.40301 0.38047 0.40463 0.38047 0.40672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811 C 0.00742 -0.00416 0.03333 -0.01597 0.04284 -0.01597 C 0.10039 -0.01597 0.16003 0.17246 0.16003 0.36088 C 0.16003 0.26574 0.18971 0.17246 0.21758 0.17246 C 0.2474 0.17246 0.27526 0.26737 0.27526 0.36088 C 0.27526 0.31412 0.28997 0.26574 0.30495 0.26574 C 0.31979 0.26574 0.33477 0.3125 0.33477 0.36088 C 0.33477 0.33658 0.34232 0.31412 0.34961 0.31412 C 0.35703 0.31412 0.36432 0.3382 0.36432 0.36088 C 0.36432 0.34862 0.36797 0.33658 0.37187 0.33658 C 0.37383 0.33658 0.3793 0.34885 0.3793 0.36088 C 0.3793 0.35487 0.38125 0.34862 0.38294 0.34862 C 0.38294 0.35 0.38659 0.3544 0.38659 0.36088 C 0.38659 0.35764 0.38659 0.35487 0.38854 0.35487 C 0.38854 0.35625 0.39049 0.35787 0.39049 0.36088 C 0.39049 0.35926 0.39049 0.35764 0.39049 0.35625 C 0.39245 0.35625 0.39245 0.35764 0.39245 0.35926 C 0.3944 0.35926 0.3944 0.35787 0.3944 0.35625 C 0.39635 0.35625 0.39635 0.35764 0.39635 0.35926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izard">
            <a:extLst>
              <a:ext uri="{FF2B5EF4-FFF2-40B4-BE49-F238E27FC236}">
                <a16:creationId xmlns:a16="http://schemas.microsoft.com/office/drawing/2014/main" id="{3AD08A92-9F46-4AA6-A42A-F997B3253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87" y="3236759"/>
            <a:ext cx="2414935" cy="32949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3C16CC-C212-4E47-B36F-0D78421A1C8A}"/>
              </a:ext>
            </a:extLst>
          </p:cNvPr>
          <p:cNvSpPr/>
          <p:nvPr/>
        </p:nvSpPr>
        <p:spPr>
          <a:xfrm>
            <a:off x="2049438" y="326275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There are 13 rabbits. A wizard cast a spell and 5 disappear.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many rabbits are left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D3D44-BAB9-47DF-A9DF-70B63819CBEB}"/>
              </a:ext>
            </a:extLst>
          </p:cNvPr>
          <p:cNvSpPr/>
          <p:nvPr/>
        </p:nvSpPr>
        <p:spPr>
          <a:xfrm>
            <a:off x="3253136" y="990508"/>
            <a:ext cx="48942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– 5 =</a:t>
            </a:r>
          </a:p>
        </p:txBody>
      </p:sp>
      <p:pic>
        <p:nvPicPr>
          <p:cNvPr id="2050" name="Picture 2" descr="Cute rabbit cartoon | Premium Vector">
            <a:extLst>
              <a:ext uri="{FF2B5EF4-FFF2-40B4-BE49-F238E27FC236}">
                <a16:creationId xmlns:a16="http://schemas.microsoft.com/office/drawing/2014/main" id="{E2AD88FC-944F-49B6-9C19-1AEB3CC0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4" y="147016"/>
            <a:ext cx="1471452" cy="14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rabbit cartoon | Premium Vector">
            <a:extLst>
              <a:ext uri="{FF2B5EF4-FFF2-40B4-BE49-F238E27FC236}">
                <a16:creationId xmlns:a16="http://schemas.microsoft.com/office/drawing/2014/main" id="{19C8AC29-DB90-4EF4-BCE0-FD11C894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7" y="147016"/>
            <a:ext cx="1471452" cy="14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4D6DDA-6144-4CC0-9725-612CDD77BFD0}"/>
              </a:ext>
            </a:extLst>
          </p:cNvPr>
          <p:cNvSpPr/>
          <p:nvPr/>
        </p:nvSpPr>
        <p:spPr>
          <a:xfrm>
            <a:off x="8146514" y="1208791"/>
            <a:ext cx="1419132" cy="136497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?</a:t>
            </a:r>
          </a:p>
        </p:txBody>
      </p:sp>
      <p:grpSp>
        <p:nvGrpSpPr>
          <p:cNvPr id="11" name="Timeline">
            <a:extLst>
              <a:ext uri="{FF2B5EF4-FFF2-40B4-BE49-F238E27FC236}">
                <a16:creationId xmlns:a16="http://schemas.microsoft.com/office/drawing/2014/main" id="{40A22827-0060-4C78-846F-E741BF6C1E6E}"/>
              </a:ext>
            </a:extLst>
          </p:cNvPr>
          <p:cNvGrpSpPr>
            <a:grpSpLocks/>
          </p:cNvGrpSpPr>
          <p:nvPr/>
        </p:nvGrpSpPr>
        <p:grpSpPr bwMode="auto">
          <a:xfrm>
            <a:off x="953622" y="3665720"/>
            <a:ext cx="8175625" cy="679450"/>
            <a:chOff x="581612" y="5413375"/>
            <a:chExt cx="8175038" cy="6794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7975A6-3B49-4CD8-B5F3-F6A017D9BE3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EFAF23-18EB-4D6F-BE37-732A923566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39EFB6-F6B1-4851-B112-FFA15BE95072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BA6264D-B160-4946-A951-EC0B11E176D5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331F3A-D975-4EF1-ACE7-72CD88361A35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D0C9A2-1EED-4E28-AF5F-119801440E2E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47C62-BB7B-4CB0-99C7-8B83B6B75740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7F34BD-8796-4492-A870-59D130E05CB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BEA968-64E7-4520-9574-71CC2F4230F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121EBE-6B1F-464C-BE5B-F9E0B4C5485D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A5176C-147E-4981-A82B-BD34AD8A282F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06D33D-45A7-48A2-8DED-C168CE44A96F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EFAD8F-2E45-48B9-9230-4981296C6FBB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15E4BC-819A-4BF6-B26C-BA95C69E1730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493987-A8D5-46AF-9073-4499F63163ED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24517F-2662-413C-821A-39D473E6EEA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48B313-786A-4C3D-A0B3-4651990A997C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21AAFF-71BF-4673-A356-EBE9A0E22984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C906CD-1567-465B-9F4E-3BD3D18287C9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221361-0A1F-499D-93A7-071E9AB542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4EBB8AF9-5A15-4743-956B-38AC3E067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58520D01-086A-4B00-A069-A1B6CCC2F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45E25E95-C1DE-4CBC-B0F6-EB299F835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43A7E809-5E52-4144-B922-B5F8EAC29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8F1ABF78-8794-4CCA-AFBA-0527502A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37" name="TextBox 34">
              <a:extLst>
                <a:ext uri="{FF2B5EF4-FFF2-40B4-BE49-F238E27FC236}">
                  <a16:creationId xmlns:a16="http://schemas.microsoft.com/office/drawing/2014/main" id="{D7016B1D-FFE0-4D14-8EDC-D1CA65D29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38" name="TextBox 35">
              <a:extLst>
                <a:ext uri="{FF2B5EF4-FFF2-40B4-BE49-F238E27FC236}">
                  <a16:creationId xmlns:a16="http://schemas.microsoft.com/office/drawing/2014/main" id="{76B65D37-CCB5-447C-BFDC-B4799A844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39" name="TextBox 36">
              <a:extLst>
                <a:ext uri="{FF2B5EF4-FFF2-40B4-BE49-F238E27FC236}">
                  <a16:creationId xmlns:a16="http://schemas.microsoft.com/office/drawing/2014/main" id="{5274E474-31F0-4095-A37C-AB4EFD365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DDD688B6-70CE-4F18-B8ED-C8E742DB6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2FDA84D8-FBC2-4C4F-9D15-FC10EB6DC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99179026-CD27-48F1-A9CD-BCDD10029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id="{90BE6E60-D4BF-42AE-A491-6D1CD2556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id="{3DE1BDA0-4843-47DB-A663-02274A4FA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45" name="TextBox 42">
              <a:extLst>
                <a:ext uri="{FF2B5EF4-FFF2-40B4-BE49-F238E27FC236}">
                  <a16:creationId xmlns:a16="http://schemas.microsoft.com/office/drawing/2014/main" id="{D908973D-8E46-4156-8D1D-3DA59A15F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445D7B74-1CB8-4720-B064-A7A7E14E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47" name="TextBox 44">
              <a:extLst>
                <a:ext uri="{FF2B5EF4-FFF2-40B4-BE49-F238E27FC236}">
                  <a16:creationId xmlns:a16="http://schemas.microsoft.com/office/drawing/2014/main" id="{F18E06CD-2427-4B56-A01B-EEC61F5D9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02B75105-0FC5-4FBF-95C2-C037ED994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04947CA-AE35-45AA-8AFC-547BA845C8E6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id="{753F2203-B19F-428B-A7BB-7862BF0FD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98DC77C-860A-423F-8239-468A84A63211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49">
              <a:extLst>
                <a:ext uri="{FF2B5EF4-FFF2-40B4-BE49-F238E27FC236}">
                  <a16:creationId xmlns:a16="http://schemas.microsoft.com/office/drawing/2014/main" id="{8D4F329D-C0B3-44A2-A475-F25130894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53" name="TextBox 50">
              <a:extLst>
                <a:ext uri="{FF2B5EF4-FFF2-40B4-BE49-F238E27FC236}">
                  <a16:creationId xmlns:a16="http://schemas.microsoft.com/office/drawing/2014/main" id="{E7086587-389D-45B7-A366-C9C030DF6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54" name="TextBox 51">
              <a:extLst>
                <a:ext uri="{FF2B5EF4-FFF2-40B4-BE49-F238E27FC236}">
                  <a16:creationId xmlns:a16="http://schemas.microsoft.com/office/drawing/2014/main" id="{152E9583-0DC4-498B-A555-8586A11E2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C012218-ADEC-4648-84D4-B4BF3E3232B9}"/>
              </a:ext>
            </a:extLst>
          </p:cNvPr>
          <p:cNvSpPr/>
          <p:nvPr/>
        </p:nvSpPr>
        <p:spPr>
          <a:xfrm>
            <a:off x="5904251" y="3665720"/>
            <a:ext cx="445391" cy="455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898 L -0.00026 -0.01898 C -0.00065 -0.02477 -0.00104 -0.03055 -0.00143 -0.03634 C -0.00195 -0.04537 -0.00026 -0.05648 -0.00573 -0.06134 C -0.00742 -0.06296 -0.00937 -0.06273 -0.01119 -0.06319 C -0.01484 -0.06273 -0.01862 -0.06342 -0.02213 -0.06134 C -0.0233 -0.06065 -0.02369 -0.05764 -0.02421 -0.05555 C -0.02591 -0.04884 -0.02682 -0.04166 -0.02747 -0.03426 C -0.02786 -0.02986 -0.02825 -0.02546 -0.02864 -0.02083 C -0.02903 -0.01504 -0.02929 -0.00926 -0.02968 -0.00347 C -0.03007 -0.00602 -0.0302 -0.00879 -0.03073 -0.01134 C -0.03424 -0.02778 -0.0319 -0.01134 -0.03398 -0.02477 C -0.0345 -0.02731 -0.03437 -0.03009 -0.03515 -0.0324 C -0.03776 -0.03981 -0.03945 -0.03935 -0.0427 -0.04398 C -0.04349 -0.04514 -0.04401 -0.04699 -0.04492 -0.04791 C -0.04583 -0.04884 -0.04713 -0.04907 -0.04817 -0.04977 C -0.05065 -0.04907 -0.05338 -0.04907 -0.05573 -0.04791 C -0.06054 -0.04537 -0.0582 -0.04398 -0.06015 -0.03819 C -0.06067 -0.03657 -0.06158 -0.03565 -0.06224 -0.03426 C -0.06263 -0.02731 -0.06198 -0.0199 -0.06341 -0.01319 C -0.0638 -0.01088 -0.06497 -0.0169 -0.06562 -0.01898 C -0.06653 -0.02268 -0.06705 -0.02662 -0.0677 -0.03055 C -0.06809 -0.0324 -0.06796 -0.03495 -0.06888 -0.03634 C -0.07187 -0.0419 -0.07044 -0.03865 -0.07317 -0.04583 C -0.07356 -0.04861 -0.07356 -0.05139 -0.07421 -0.0537 C -0.07539 -0.05764 -0.07747 -0.05833 -0.07968 -0.05949 C -0.08112 -0.06018 -0.08255 -0.06065 -0.08398 -0.06134 C -0.09088 -0.05833 -0.08645 -0.06203 -0.09062 -0.0537 C -0.09192 -0.05092 -0.09492 -0.04583 -0.09492 -0.04583 C -0.09531 -0.04398 -0.09492 -0.04097 -0.09596 -0.04028 C -0.09726 -0.03912 -0.10195 -0.04537 -0.10247 -0.04583 C -0.10325 -0.04791 -0.10533 -0.05416 -0.1069 -0.05555 C -0.10898 -0.0574 -0.11341 -0.05949 -0.11341 -0.05949 C -0.11823 -0.0581 -0.1207 -0.05972 -0.12317 -0.05185 C -0.12395 -0.04953 -0.12395 -0.04653 -0.12421 -0.04398 C -0.12461 -0.03379 -0.12474 -0.02338 -0.12539 -0.01319 C -0.12552 -0.01111 -0.12565 -0.00602 -0.12643 -0.0074 C -0.12773 -0.00972 -0.12708 -0.01389 -0.12747 -0.0169 C -0.12786 -0.01898 -0.12799 -0.02106 -0.12864 -0.02291 C -0.13463 -0.04074 -0.12643 -0.00926 -0.13294 -0.0324 C -0.13346 -0.03426 -0.13346 -0.03657 -0.13411 -0.03819 C -0.13463 -0.03981 -0.13554 -0.04074 -0.13619 -0.04213 C -0.14166 -0.05416 -0.13528 -0.04236 -0.14062 -0.05185 C -0.14414 -0.05115 -0.14791 -0.05069 -0.15143 -0.04977 C -0.15507 -0.04884 -0.15507 -0.04768 -0.1569 -0.04213 C -0.1625 -0.02477 -0.15911 -0.02569 -0.15911 0.00625 L -0.15911 0.00625 " pathEditMode="relative" ptsTypes="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31203ACD-24FC-42B8-B5E6-A676323AE6FA}"/>
              </a:ext>
            </a:extLst>
          </p:cNvPr>
          <p:cNvSpPr/>
          <p:nvPr/>
        </p:nvSpPr>
        <p:spPr>
          <a:xfrm>
            <a:off x="8147426" y="1208790"/>
            <a:ext cx="1418220" cy="13649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5B3A4-D7D6-40B1-83F3-1690098C04D5}"/>
              </a:ext>
            </a:extLst>
          </p:cNvPr>
          <p:cNvSpPr/>
          <p:nvPr/>
        </p:nvSpPr>
        <p:spPr>
          <a:xfrm>
            <a:off x="3253136" y="990508"/>
            <a:ext cx="48942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– 5 =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D4CD32-3DBB-495B-AFE7-071E548CCED2}"/>
              </a:ext>
            </a:extLst>
          </p:cNvPr>
          <p:cNvSpPr/>
          <p:nvPr/>
        </p:nvSpPr>
        <p:spPr>
          <a:xfrm>
            <a:off x="8146514" y="1208791"/>
            <a:ext cx="1419132" cy="136497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4F569A-6EEC-47C1-AECE-7AB6056E46D1}"/>
              </a:ext>
            </a:extLst>
          </p:cNvPr>
          <p:cNvSpPr/>
          <p:nvPr/>
        </p:nvSpPr>
        <p:spPr>
          <a:xfrm>
            <a:off x="2049438" y="326275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There are 13 rabbits. A wizard cast a spell and 5 disappear.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many rabbits are left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Wizard">
            <a:extLst>
              <a:ext uri="{FF2B5EF4-FFF2-40B4-BE49-F238E27FC236}">
                <a16:creationId xmlns:a16="http://schemas.microsoft.com/office/drawing/2014/main" id="{1356E1C5-199A-4A28-927B-4BBA26F06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87" y="3236759"/>
            <a:ext cx="2414935" cy="3294966"/>
          </a:xfrm>
          <a:prstGeom prst="rect">
            <a:avLst/>
          </a:prstGeom>
        </p:spPr>
      </p:pic>
      <p:pic>
        <p:nvPicPr>
          <p:cNvPr id="8" name="Picture 2" descr="Cute rabbit cartoon | Premium Vector">
            <a:extLst>
              <a:ext uri="{FF2B5EF4-FFF2-40B4-BE49-F238E27FC236}">
                <a16:creationId xmlns:a16="http://schemas.microsoft.com/office/drawing/2014/main" id="{FBDAAF62-3003-4FA3-989E-A9FA3B50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52" y="5399648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rabbit cartoon | Premium Vector">
            <a:extLst>
              <a:ext uri="{FF2B5EF4-FFF2-40B4-BE49-F238E27FC236}">
                <a16:creationId xmlns:a16="http://schemas.microsoft.com/office/drawing/2014/main" id="{5E84F3B2-6894-4138-82F9-BBD2FE43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10" y="5399649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te rabbit cartoon | Premium Vector">
            <a:extLst>
              <a:ext uri="{FF2B5EF4-FFF2-40B4-BE49-F238E27FC236}">
                <a16:creationId xmlns:a16="http://schemas.microsoft.com/office/drawing/2014/main" id="{13AC600C-7505-40DF-A764-731B86C3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26" y="5399650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rabbit cartoon | Premium Vector">
            <a:extLst>
              <a:ext uri="{FF2B5EF4-FFF2-40B4-BE49-F238E27FC236}">
                <a16:creationId xmlns:a16="http://schemas.microsoft.com/office/drawing/2014/main" id="{EAACE62D-8799-4A0E-9809-5F34401E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64" y="4228144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rabbit cartoon | Premium Vector">
            <a:extLst>
              <a:ext uri="{FF2B5EF4-FFF2-40B4-BE49-F238E27FC236}">
                <a16:creationId xmlns:a16="http://schemas.microsoft.com/office/drawing/2014/main" id="{A6F646B7-676E-402F-B5EC-0B384C7B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65" y="3043021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rabbit cartoon | Premium Vector">
            <a:extLst>
              <a:ext uri="{FF2B5EF4-FFF2-40B4-BE49-F238E27FC236}">
                <a16:creationId xmlns:a16="http://schemas.microsoft.com/office/drawing/2014/main" id="{9017AABF-160F-4966-8D22-F3C8DF50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65" y="3043022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rabbit cartoon | Premium Vector">
            <a:extLst>
              <a:ext uri="{FF2B5EF4-FFF2-40B4-BE49-F238E27FC236}">
                <a16:creationId xmlns:a16="http://schemas.microsoft.com/office/drawing/2014/main" id="{9604CD9D-EE91-4339-A566-4BC4A1E7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68" y="4234068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rabbit cartoon | Premium Vector">
            <a:extLst>
              <a:ext uri="{FF2B5EF4-FFF2-40B4-BE49-F238E27FC236}">
                <a16:creationId xmlns:a16="http://schemas.microsoft.com/office/drawing/2014/main" id="{A288F60B-2EE2-42BC-8A9D-294A454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26" y="4221475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rabbit cartoon | Premium Vector">
            <a:extLst>
              <a:ext uri="{FF2B5EF4-FFF2-40B4-BE49-F238E27FC236}">
                <a16:creationId xmlns:a16="http://schemas.microsoft.com/office/drawing/2014/main" id="{616C2622-9699-47D8-B8A8-CB0E5002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26" y="3052258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rabbit cartoon | Premium Vector">
            <a:extLst>
              <a:ext uri="{FF2B5EF4-FFF2-40B4-BE49-F238E27FC236}">
                <a16:creationId xmlns:a16="http://schemas.microsoft.com/office/drawing/2014/main" id="{4BAA2F91-41AA-40DF-82BF-58557727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84" y="4234069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rabbit cartoon | Premium Vector">
            <a:extLst>
              <a:ext uri="{FF2B5EF4-FFF2-40B4-BE49-F238E27FC236}">
                <a16:creationId xmlns:a16="http://schemas.microsoft.com/office/drawing/2014/main" id="{1EF0203F-141D-4EA8-BB9E-4E79DF72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39" y="3048946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rabbit cartoon | Premium Vector">
            <a:extLst>
              <a:ext uri="{FF2B5EF4-FFF2-40B4-BE49-F238E27FC236}">
                <a16:creationId xmlns:a16="http://schemas.microsoft.com/office/drawing/2014/main" id="{7C7A0655-E415-4FD7-B775-1C233C6E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0" y="4234069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rabbit cartoon | Premium Vector">
            <a:extLst>
              <a:ext uri="{FF2B5EF4-FFF2-40B4-BE49-F238E27FC236}">
                <a16:creationId xmlns:a16="http://schemas.microsoft.com/office/drawing/2014/main" id="{E6F3739C-AE16-40BE-8B39-E854F4D6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52" y="3048947"/>
            <a:ext cx="953970" cy="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368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EYFS Maths</vt:lpstr>
      <vt:lpstr>Message to parents</vt:lpstr>
      <vt:lpstr>Warm up - Counting Flowers in the Meadow</vt:lpstr>
      <vt:lpstr>Yesterday we learnt how to ‘take away’ using a number line…</vt:lpstr>
      <vt:lpstr>PowerPoint Presentation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61</cp:revision>
  <dcterms:created xsi:type="dcterms:W3CDTF">2020-03-20T11:22:32Z</dcterms:created>
  <dcterms:modified xsi:type="dcterms:W3CDTF">2020-05-04T21:44:12Z</dcterms:modified>
</cp:coreProperties>
</file>