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71" r:id="rId5"/>
    <p:sldId id="259" r:id="rId6"/>
    <p:sldId id="272" r:id="rId7"/>
    <p:sldId id="273" r:id="rId8"/>
    <p:sldId id="260" r:id="rId9"/>
    <p:sldId id="263"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72" d="100"/>
          <a:sy n="72" d="100"/>
        </p:scale>
        <p:origin x="1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3A653-77BA-4A35-B817-2EDB86DA4B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AB69E8-7776-406D-AA58-4343AB88E3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2113A4-8777-4F13-843C-CB83374AAE40}"/>
              </a:ext>
            </a:extLst>
          </p:cNvPr>
          <p:cNvSpPr>
            <a:spLocks noGrp="1"/>
          </p:cNvSpPr>
          <p:nvPr>
            <p:ph type="dt" sz="half" idx="10"/>
          </p:nvPr>
        </p:nvSpPr>
        <p:spPr/>
        <p:txBody>
          <a:bodyPr/>
          <a:lstStyle/>
          <a:p>
            <a:fld id="{1E4A3E54-D81F-4C8D-A42E-80999F1750BE}" type="datetimeFigureOut">
              <a:rPr lang="en-GB" smtClean="0"/>
              <a:t>27/05/2020</a:t>
            </a:fld>
            <a:endParaRPr lang="en-GB"/>
          </a:p>
        </p:txBody>
      </p:sp>
      <p:sp>
        <p:nvSpPr>
          <p:cNvPr id="5" name="Footer Placeholder 4">
            <a:extLst>
              <a:ext uri="{FF2B5EF4-FFF2-40B4-BE49-F238E27FC236}">
                <a16:creationId xmlns:a16="http://schemas.microsoft.com/office/drawing/2014/main" id="{5145E1DC-8FD5-40F9-8F14-45692288CC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A92E8-5615-4A21-81EE-BE36D08D65F9}"/>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1579586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CC94-48F4-467D-BEFF-CE4BFE51CB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7C91C8-3D56-4AAF-80EB-9C693D35785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4C6B8A-D37B-4FCB-A13A-C0214BA940EF}"/>
              </a:ext>
            </a:extLst>
          </p:cNvPr>
          <p:cNvSpPr>
            <a:spLocks noGrp="1"/>
          </p:cNvSpPr>
          <p:nvPr>
            <p:ph type="dt" sz="half" idx="10"/>
          </p:nvPr>
        </p:nvSpPr>
        <p:spPr/>
        <p:txBody>
          <a:bodyPr/>
          <a:lstStyle/>
          <a:p>
            <a:fld id="{1E4A3E54-D81F-4C8D-A42E-80999F1750BE}" type="datetimeFigureOut">
              <a:rPr lang="en-GB" smtClean="0"/>
              <a:t>27/05/2020</a:t>
            </a:fld>
            <a:endParaRPr lang="en-GB"/>
          </a:p>
        </p:txBody>
      </p:sp>
      <p:sp>
        <p:nvSpPr>
          <p:cNvPr id="5" name="Footer Placeholder 4">
            <a:extLst>
              <a:ext uri="{FF2B5EF4-FFF2-40B4-BE49-F238E27FC236}">
                <a16:creationId xmlns:a16="http://schemas.microsoft.com/office/drawing/2014/main" id="{3668A0B7-7F18-4D35-839F-BD0FEA844D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848B87-A95C-4F94-8146-B802AEF3C2B4}"/>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325656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2C5B21-E804-4115-BE34-0E0ADF4A71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F735F5-5411-4B5F-A290-915D8789C5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DD4988-18CA-482E-A8EA-9506F55673CF}"/>
              </a:ext>
            </a:extLst>
          </p:cNvPr>
          <p:cNvSpPr>
            <a:spLocks noGrp="1"/>
          </p:cNvSpPr>
          <p:nvPr>
            <p:ph type="dt" sz="half" idx="10"/>
          </p:nvPr>
        </p:nvSpPr>
        <p:spPr/>
        <p:txBody>
          <a:bodyPr/>
          <a:lstStyle/>
          <a:p>
            <a:fld id="{1E4A3E54-D81F-4C8D-A42E-80999F1750BE}" type="datetimeFigureOut">
              <a:rPr lang="en-GB" smtClean="0"/>
              <a:t>27/05/2020</a:t>
            </a:fld>
            <a:endParaRPr lang="en-GB"/>
          </a:p>
        </p:txBody>
      </p:sp>
      <p:sp>
        <p:nvSpPr>
          <p:cNvPr id="5" name="Footer Placeholder 4">
            <a:extLst>
              <a:ext uri="{FF2B5EF4-FFF2-40B4-BE49-F238E27FC236}">
                <a16:creationId xmlns:a16="http://schemas.microsoft.com/office/drawing/2014/main" id="{E2529327-158B-453A-8738-97EB6B5F4A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B6DD61-A0CB-48C7-8BD6-F6ED419DFD08}"/>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167121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E015-FFDC-403C-80E8-6634C7E47B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83AD08-F7B4-4138-A5FF-3731DC80D5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EC9788-EDC0-4279-A0A1-CF5566C696E8}"/>
              </a:ext>
            </a:extLst>
          </p:cNvPr>
          <p:cNvSpPr>
            <a:spLocks noGrp="1"/>
          </p:cNvSpPr>
          <p:nvPr>
            <p:ph type="dt" sz="half" idx="10"/>
          </p:nvPr>
        </p:nvSpPr>
        <p:spPr/>
        <p:txBody>
          <a:bodyPr/>
          <a:lstStyle/>
          <a:p>
            <a:fld id="{1E4A3E54-D81F-4C8D-A42E-80999F1750BE}" type="datetimeFigureOut">
              <a:rPr lang="en-GB" smtClean="0"/>
              <a:t>27/05/2020</a:t>
            </a:fld>
            <a:endParaRPr lang="en-GB"/>
          </a:p>
        </p:txBody>
      </p:sp>
      <p:sp>
        <p:nvSpPr>
          <p:cNvPr id="5" name="Footer Placeholder 4">
            <a:extLst>
              <a:ext uri="{FF2B5EF4-FFF2-40B4-BE49-F238E27FC236}">
                <a16:creationId xmlns:a16="http://schemas.microsoft.com/office/drawing/2014/main" id="{0504ABEC-95AE-4406-85A2-5AECE34AC8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252F4B-638F-48F0-A2C3-5955E464C6AC}"/>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87474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B67B-3134-4171-8CB3-1B26964B7C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D5B213-F2BA-4AD3-A1A0-F62B622A9F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3E4ACB-A698-4628-9B62-52F2AAE56229}"/>
              </a:ext>
            </a:extLst>
          </p:cNvPr>
          <p:cNvSpPr>
            <a:spLocks noGrp="1"/>
          </p:cNvSpPr>
          <p:nvPr>
            <p:ph type="dt" sz="half" idx="10"/>
          </p:nvPr>
        </p:nvSpPr>
        <p:spPr/>
        <p:txBody>
          <a:bodyPr/>
          <a:lstStyle/>
          <a:p>
            <a:fld id="{1E4A3E54-D81F-4C8D-A42E-80999F1750BE}" type="datetimeFigureOut">
              <a:rPr lang="en-GB" smtClean="0"/>
              <a:t>27/05/2020</a:t>
            </a:fld>
            <a:endParaRPr lang="en-GB"/>
          </a:p>
        </p:txBody>
      </p:sp>
      <p:sp>
        <p:nvSpPr>
          <p:cNvPr id="5" name="Footer Placeholder 4">
            <a:extLst>
              <a:ext uri="{FF2B5EF4-FFF2-40B4-BE49-F238E27FC236}">
                <a16:creationId xmlns:a16="http://schemas.microsoft.com/office/drawing/2014/main" id="{D917D73E-E2B4-418C-B26A-6103267807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C37E72-DE66-4CAC-91B4-BE37E8781727}"/>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83805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2358B-7116-4241-B61E-1DFCB85662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86AD31-CEDF-4A41-BC1A-C0FD6AB615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B34314-A571-49E2-8054-E3414CFCC9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E06F13-A4C2-4EC5-9942-5E14FE1E8C91}"/>
              </a:ext>
            </a:extLst>
          </p:cNvPr>
          <p:cNvSpPr>
            <a:spLocks noGrp="1"/>
          </p:cNvSpPr>
          <p:nvPr>
            <p:ph type="dt" sz="half" idx="10"/>
          </p:nvPr>
        </p:nvSpPr>
        <p:spPr/>
        <p:txBody>
          <a:bodyPr/>
          <a:lstStyle/>
          <a:p>
            <a:fld id="{1E4A3E54-D81F-4C8D-A42E-80999F1750BE}" type="datetimeFigureOut">
              <a:rPr lang="en-GB" smtClean="0"/>
              <a:t>27/05/2020</a:t>
            </a:fld>
            <a:endParaRPr lang="en-GB"/>
          </a:p>
        </p:txBody>
      </p:sp>
      <p:sp>
        <p:nvSpPr>
          <p:cNvPr id="6" name="Footer Placeholder 5">
            <a:extLst>
              <a:ext uri="{FF2B5EF4-FFF2-40B4-BE49-F238E27FC236}">
                <a16:creationId xmlns:a16="http://schemas.microsoft.com/office/drawing/2014/main" id="{64C69FDE-2C9B-4288-A0D4-013376D288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79E00C-ECE9-4CEA-92BB-DCB828D9E1E3}"/>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41584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52B5-E2F6-42C0-A6AA-9ADBD37C30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A36A40-E64F-4601-B14D-795E7DF133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2AA752-F328-40CB-82BE-743C5C0D30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8B8655-D7B6-43C0-B051-25219EA8BE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C4702F-D0AE-474C-A139-F71CC2B01E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228F4F-6AAC-4AA2-8CB1-E49DF78D63CA}"/>
              </a:ext>
            </a:extLst>
          </p:cNvPr>
          <p:cNvSpPr>
            <a:spLocks noGrp="1"/>
          </p:cNvSpPr>
          <p:nvPr>
            <p:ph type="dt" sz="half" idx="10"/>
          </p:nvPr>
        </p:nvSpPr>
        <p:spPr/>
        <p:txBody>
          <a:bodyPr/>
          <a:lstStyle/>
          <a:p>
            <a:fld id="{1E4A3E54-D81F-4C8D-A42E-80999F1750BE}" type="datetimeFigureOut">
              <a:rPr lang="en-GB" smtClean="0"/>
              <a:t>27/05/2020</a:t>
            </a:fld>
            <a:endParaRPr lang="en-GB"/>
          </a:p>
        </p:txBody>
      </p:sp>
      <p:sp>
        <p:nvSpPr>
          <p:cNvPr id="8" name="Footer Placeholder 7">
            <a:extLst>
              <a:ext uri="{FF2B5EF4-FFF2-40B4-BE49-F238E27FC236}">
                <a16:creationId xmlns:a16="http://schemas.microsoft.com/office/drawing/2014/main" id="{667D381B-6A7F-42F5-9448-92D64965EA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C1A2AC-EE47-4CC9-9D43-B49291C716A0}"/>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383943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E624-B892-43C1-8509-3229AB9C46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B2009C-FE1F-4CFA-AFAF-B5C40CEB9566}"/>
              </a:ext>
            </a:extLst>
          </p:cNvPr>
          <p:cNvSpPr>
            <a:spLocks noGrp="1"/>
          </p:cNvSpPr>
          <p:nvPr>
            <p:ph type="dt" sz="half" idx="10"/>
          </p:nvPr>
        </p:nvSpPr>
        <p:spPr/>
        <p:txBody>
          <a:bodyPr/>
          <a:lstStyle/>
          <a:p>
            <a:fld id="{1E4A3E54-D81F-4C8D-A42E-80999F1750BE}" type="datetimeFigureOut">
              <a:rPr lang="en-GB" smtClean="0"/>
              <a:t>27/05/2020</a:t>
            </a:fld>
            <a:endParaRPr lang="en-GB"/>
          </a:p>
        </p:txBody>
      </p:sp>
      <p:sp>
        <p:nvSpPr>
          <p:cNvPr id="4" name="Footer Placeholder 3">
            <a:extLst>
              <a:ext uri="{FF2B5EF4-FFF2-40B4-BE49-F238E27FC236}">
                <a16:creationId xmlns:a16="http://schemas.microsoft.com/office/drawing/2014/main" id="{ECFD5A75-CE50-4449-B6AB-9C0949177E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5EBD06-D090-4C10-BA23-526727A0FF56}"/>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029093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7E8713-95FF-4713-A089-433069A8D899}"/>
              </a:ext>
            </a:extLst>
          </p:cNvPr>
          <p:cNvSpPr>
            <a:spLocks noGrp="1"/>
          </p:cNvSpPr>
          <p:nvPr>
            <p:ph type="dt" sz="half" idx="10"/>
          </p:nvPr>
        </p:nvSpPr>
        <p:spPr/>
        <p:txBody>
          <a:bodyPr/>
          <a:lstStyle/>
          <a:p>
            <a:fld id="{1E4A3E54-D81F-4C8D-A42E-80999F1750BE}" type="datetimeFigureOut">
              <a:rPr lang="en-GB" smtClean="0"/>
              <a:t>27/05/2020</a:t>
            </a:fld>
            <a:endParaRPr lang="en-GB"/>
          </a:p>
        </p:txBody>
      </p:sp>
      <p:sp>
        <p:nvSpPr>
          <p:cNvPr id="3" name="Footer Placeholder 2">
            <a:extLst>
              <a:ext uri="{FF2B5EF4-FFF2-40B4-BE49-F238E27FC236}">
                <a16:creationId xmlns:a16="http://schemas.microsoft.com/office/drawing/2014/main" id="{8BA22020-AA9F-4DA5-BBA7-626B3B3B77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077A7D-1897-40C8-BD47-5644136C1BA3}"/>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147795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533ED-5628-4ACE-A8D1-DA0AD98F3E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F58260-8254-4058-9252-493CC25FBD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2C83EF-637D-4212-861A-F7F11AB03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9B91E3-5CAA-4D33-925D-15AFF903EC07}"/>
              </a:ext>
            </a:extLst>
          </p:cNvPr>
          <p:cNvSpPr>
            <a:spLocks noGrp="1"/>
          </p:cNvSpPr>
          <p:nvPr>
            <p:ph type="dt" sz="half" idx="10"/>
          </p:nvPr>
        </p:nvSpPr>
        <p:spPr/>
        <p:txBody>
          <a:bodyPr/>
          <a:lstStyle/>
          <a:p>
            <a:fld id="{1E4A3E54-D81F-4C8D-A42E-80999F1750BE}" type="datetimeFigureOut">
              <a:rPr lang="en-GB" smtClean="0"/>
              <a:t>27/05/2020</a:t>
            </a:fld>
            <a:endParaRPr lang="en-GB"/>
          </a:p>
        </p:txBody>
      </p:sp>
      <p:sp>
        <p:nvSpPr>
          <p:cNvPr id="6" name="Footer Placeholder 5">
            <a:extLst>
              <a:ext uri="{FF2B5EF4-FFF2-40B4-BE49-F238E27FC236}">
                <a16:creationId xmlns:a16="http://schemas.microsoft.com/office/drawing/2014/main" id="{6EF6CF85-3E4B-4516-B0D9-580ACA7399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763742-345B-47DB-BC24-1BCCECE7E01D}"/>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2455156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ED67-E356-4759-A3CD-ED74030281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572C74-A23F-4CBE-9851-E3A177CBA6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C0F076-6D4E-420D-93E8-015CC2583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B963C2-5ADD-4AD9-959F-10AD1E32BFEF}"/>
              </a:ext>
            </a:extLst>
          </p:cNvPr>
          <p:cNvSpPr>
            <a:spLocks noGrp="1"/>
          </p:cNvSpPr>
          <p:nvPr>
            <p:ph type="dt" sz="half" idx="10"/>
          </p:nvPr>
        </p:nvSpPr>
        <p:spPr/>
        <p:txBody>
          <a:bodyPr/>
          <a:lstStyle/>
          <a:p>
            <a:fld id="{1E4A3E54-D81F-4C8D-A42E-80999F1750BE}" type="datetimeFigureOut">
              <a:rPr lang="en-GB" smtClean="0"/>
              <a:t>27/05/2020</a:t>
            </a:fld>
            <a:endParaRPr lang="en-GB"/>
          </a:p>
        </p:txBody>
      </p:sp>
      <p:sp>
        <p:nvSpPr>
          <p:cNvPr id="6" name="Footer Placeholder 5">
            <a:extLst>
              <a:ext uri="{FF2B5EF4-FFF2-40B4-BE49-F238E27FC236}">
                <a16:creationId xmlns:a16="http://schemas.microsoft.com/office/drawing/2014/main" id="{C37A5ACA-9F20-4FEB-A016-FAC45B1159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3E38A1-BDFC-47C4-8FDB-198CD1703F8E}"/>
              </a:ext>
            </a:extLst>
          </p:cNvPr>
          <p:cNvSpPr>
            <a:spLocks noGrp="1"/>
          </p:cNvSpPr>
          <p:nvPr>
            <p:ph type="sldNum" sz="quarter" idx="12"/>
          </p:nvPr>
        </p:nvSpPr>
        <p:spPr/>
        <p:txBody>
          <a:bodyPr/>
          <a:lstStyle/>
          <a:p>
            <a:fld id="{8F122F31-1458-4187-9B04-2B7C5A599503}" type="slidenum">
              <a:rPr lang="en-GB" smtClean="0"/>
              <a:t>‹#›</a:t>
            </a:fld>
            <a:endParaRPr lang="en-GB"/>
          </a:p>
        </p:txBody>
      </p:sp>
    </p:spTree>
    <p:extLst>
      <p:ext uri="{BB962C8B-B14F-4D97-AF65-F5344CB8AC3E}">
        <p14:creationId xmlns:p14="http://schemas.microsoft.com/office/powerpoint/2010/main" val="371472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2F667-8C95-4ADD-A5A4-3D6F4E1FA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80DAA7-0157-4A85-B0E6-BBA8092358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8C9AAE-7248-4910-A981-3AFD50BC3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A3E54-D81F-4C8D-A42E-80999F1750BE}" type="datetimeFigureOut">
              <a:rPr lang="en-GB" smtClean="0"/>
              <a:t>27/05/2020</a:t>
            </a:fld>
            <a:endParaRPr lang="en-GB"/>
          </a:p>
        </p:txBody>
      </p:sp>
      <p:sp>
        <p:nvSpPr>
          <p:cNvPr id="5" name="Footer Placeholder 4">
            <a:extLst>
              <a:ext uri="{FF2B5EF4-FFF2-40B4-BE49-F238E27FC236}">
                <a16:creationId xmlns:a16="http://schemas.microsoft.com/office/drawing/2014/main" id="{E17D2185-6522-494D-B9E9-61CDC41B94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860166-131B-467B-A91E-6B4C6E5DA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22F31-1458-4187-9B04-2B7C5A599503}" type="slidenum">
              <a:rPr lang="en-GB" smtClean="0"/>
              <a:t>‹#›</a:t>
            </a:fld>
            <a:endParaRPr lang="en-GB"/>
          </a:p>
        </p:txBody>
      </p:sp>
    </p:spTree>
    <p:extLst>
      <p:ext uri="{BB962C8B-B14F-4D97-AF65-F5344CB8AC3E}">
        <p14:creationId xmlns:p14="http://schemas.microsoft.com/office/powerpoint/2010/main" val="1038893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QLR2pLUsl-Y"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EYFS Literacy</a:t>
            </a:r>
          </a:p>
        </p:txBody>
      </p:sp>
      <p:sp>
        <p:nvSpPr>
          <p:cNvPr id="3" name="Subtitle 2">
            <a:extLst>
              <a:ext uri="{FF2B5EF4-FFF2-40B4-BE49-F238E27FC236}">
                <a16:creationId xmlns:a16="http://schemas.microsoft.com/office/drawing/2014/main" id="{8F1901EA-B3E1-4164-A0D7-E2A021AAB72D}"/>
              </a:ext>
            </a:extLst>
          </p:cNvPr>
          <p:cNvSpPr>
            <a:spLocks noGrp="1"/>
          </p:cNvSpPr>
          <p:nvPr>
            <p:ph type="subTitle" idx="1"/>
          </p:nvPr>
        </p:nvSpPr>
        <p:spPr>
          <a:xfrm>
            <a:off x="1630017" y="3840603"/>
            <a:ext cx="9144000" cy="1655762"/>
          </a:xfrm>
        </p:spPr>
        <p:txBody>
          <a:bodyPr>
            <a:normAutofit/>
          </a:bodyPr>
          <a:lstStyle/>
          <a:p>
            <a:r>
              <a:rPr lang="en-GB" sz="5400" dirty="0">
                <a:latin typeface="Comic Sans MS" panose="030F0702030302020204" pitchFamily="66" charset="0"/>
              </a:rPr>
              <a:t>w/c 1</a:t>
            </a:r>
            <a:r>
              <a:rPr lang="en-GB" sz="5400" baseline="30000" dirty="0">
                <a:latin typeface="Comic Sans MS" panose="030F0702030302020204" pitchFamily="66" charset="0"/>
              </a:rPr>
              <a:t>st</a:t>
            </a:r>
            <a:r>
              <a:rPr lang="en-GB" sz="5400" dirty="0">
                <a:latin typeface="Comic Sans MS" panose="030F0702030302020204" pitchFamily="66" charset="0"/>
              </a:rPr>
              <a:t> June 2020</a:t>
            </a:r>
          </a:p>
        </p:txBody>
      </p:sp>
      <p:pic>
        <p:nvPicPr>
          <p:cNvPr id="7" name="Picture 6">
            <a:extLst>
              <a:ext uri="{FF2B5EF4-FFF2-40B4-BE49-F238E27FC236}">
                <a16:creationId xmlns:a16="http://schemas.microsoft.com/office/drawing/2014/main" id="{94F26401-7232-440B-9474-59170FBD6EC7}"/>
              </a:ext>
            </a:extLst>
          </p:cNvPr>
          <p:cNvPicPr>
            <a:picLocks noChangeAspect="1"/>
          </p:cNvPicPr>
          <p:nvPr/>
        </p:nvPicPr>
        <p:blipFill rotWithShape="1">
          <a:blip r:embed="rId2">
            <a:extLst>
              <a:ext uri="{28A0092B-C50C-407E-A947-70E740481C1C}">
                <a14:useLocalDpi xmlns:a14="http://schemas.microsoft.com/office/drawing/2010/main" val="0"/>
              </a:ext>
            </a:extLst>
          </a:blip>
          <a:srcRect l="8261" t="12048" r="7642" b="12821"/>
          <a:stretch/>
        </p:blipFill>
        <p:spPr>
          <a:xfrm>
            <a:off x="384832" y="172498"/>
            <a:ext cx="4272107" cy="1908313"/>
          </a:xfrm>
          <a:prstGeom prst="rect">
            <a:avLst/>
          </a:prstGeom>
        </p:spPr>
      </p:pic>
      <p:pic>
        <p:nvPicPr>
          <p:cNvPr id="9" name="Picture 8">
            <a:extLst>
              <a:ext uri="{FF2B5EF4-FFF2-40B4-BE49-F238E27FC236}">
                <a16:creationId xmlns:a16="http://schemas.microsoft.com/office/drawing/2014/main" id="{67020BBB-0BE6-466D-A7E7-C2302F6BF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826" y="3429000"/>
            <a:ext cx="3935116" cy="3005445"/>
          </a:xfrm>
          <a:prstGeom prst="rect">
            <a:avLst/>
          </a:prstGeom>
        </p:spPr>
      </p:pic>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pic>
        <p:nvPicPr>
          <p:cNvPr id="12" name="Picture 11">
            <a:extLst>
              <a:ext uri="{FF2B5EF4-FFF2-40B4-BE49-F238E27FC236}">
                <a16:creationId xmlns:a16="http://schemas.microsoft.com/office/drawing/2014/main" id="{3D800B6A-5556-42F5-9D3E-969D668F21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832" y="2787271"/>
            <a:ext cx="2927959" cy="3762427"/>
          </a:xfrm>
          <a:prstGeom prst="rect">
            <a:avLst/>
          </a:prstGeom>
        </p:spPr>
      </p:pic>
    </p:spTree>
    <p:extLst>
      <p:ext uri="{BB962C8B-B14F-4D97-AF65-F5344CB8AC3E}">
        <p14:creationId xmlns:p14="http://schemas.microsoft.com/office/powerpoint/2010/main" val="2390197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r>
              <a:rPr lang="en-GB" dirty="0">
                <a:latin typeface="Comic Sans MS" panose="030F0702030302020204" pitchFamily="66" charset="0"/>
              </a:rPr>
              <a:t>Literacy- Message for Parents</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a:xfrm>
            <a:off x="105572" y="1690687"/>
            <a:ext cx="11980856" cy="2900675"/>
          </a:xfrm>
        </p:spPr>
        <p:txBody>
          <a:bodyPr>
            <a:normAutofit fontScale="85000" lnSpcReduction="20000"/>
          </a:bodyPr>
          <a:lstStyle/>
          <a:p>
            <a:pPr>
              <a:lnSpc>
                <a:spcPct val="110000"/>
              </a:lnSpc>
            </a:pPr>
            <a:r>
              <a:rPr lang="en-GB" sz="2000" dirty="0">
                <a:latin typeface="Comic Sans MS" panose="030F0702030302020204" pitchFamily="66" charset="0"/>
              </a:rPr>
              <a:t>The aim of these sessions is to build the children’s confidence and independence in writing, however they will cover other skills too. </a:t>
            </a:r>
          </a:p>
          <a:p>
            <a:pPr>
              <a:lnSpc>
                <a:spcPct val="110000"/>
              </a:lnSpc>
            </a:pPr>
            <a:endParaRPr lang="en-GB" sz="2000" dirty="0">
              <a:latin typeface="Comic Sans MS" panose="030F0702030302020204" pitchFamily="66" charset="0"/>
            </a:endParaRPr>
          </a:p>
          <a:p>
            <a:pPr>
              <a:lnSpc>
                <a:spcPct val="110000"/>
              </a:lnSpc>
            </a:pPr>
            <a:r>
              <a:rPr lang="en-GB" sz="2000" dirty="0">
                <a:effectLst/>
                <a:latin typeface="Comic Sans MS" panose="030F0702030302020204" pitchFamily="66" charset="0"/>
              </a:rPr>
              <a:t>In writing children will use their phonic knowledge to write words in ways which match their spoken sounds. They will also try and write some irregular common words (High Frequency Words). They write simple sentences which can be read by themselves and others. Some words are spelt correctly and others are phonetically plausible.</a:t>
            </a:r>
          </a:p>
          <a:p>
            <a:pPr>
              <a:lnSpc>
                <a:spcPct val="110000"/>
              </a:lnSpc>
            </a:pPr>
            <a:endParaRPr lang="en-GB" sz="2000" dirty="0">
              <a:latin typeface="Comic Sans MS" panose="030F0702030302020204" pitchFamily="66" charset="0"/>
            </a:endParaRPr>
          </a:p>
          <a:p>
            <a:pPr>
              <a:lnSpc>
                <a:spcPct val="110000"/>
              </a:lnSpc>
            </a:pPr>
            <a:r>
              <a:rPr lang="en-GB" sz="2000" dirty="0">
                <a:latin typeface="Comic Sans MS" panose="030F0702030302020204" pitchFamily="66" charset="0"/>
              </a:rPr>
              <a:t>Below are the Early Learning Goals for Communication and Language. These are important as children will be able to listen, think about and respond to what is asked.</a:t>
            </a:r>
          </a:p>
          <a:p>
            <a:pPr>
              <a:lnSpc>
                <a:spcPct val="110000"/>
              </a:lnSpc>
            </a:pPr>
            <a:endParaRPr lang="en-GB" sz="2000" dirty="0">
              <a:latin typeface="Comic Sans MS" panose="030F0702030302020204" pitchFamily="66" charset="0"/>
            </a:endParaRPr>
          </a:p>
        </p:txBody>
      </p:sp>
      <p:graphicFrame>
        <p:nvGraphicFramePr>
          <p:cNvPr id="6" name="Table 5">
            <a:extLst>
              <a:ext uri="{FF2B5EF4-FFF2-40B4-BE49-F238E27FC236}">
                <a16:creationId xmlns:a16="http://schemas.microsoft.com/office/drawing/2014/main" id="{CA5CC73B-D896-473B-8F46-3BA97410F3C7}"/>
              </a:ext>
            </a:extLst>
          </p:cNvPr>
          <p:cNvGraphicFramePr>
            <a:graphicFrameLocks noGrp="1"/>
          </p:cNvGraphicFramePr>
          <p:nvPr>
            <p:extLst>
              <p:ext uri="{D42A27DB-BD31-4B8C-83A1-F6EECF244321}">
                <p14:modId xmlns:p14="http://schemas.microsoft.com/office/powerpoint/2010/main" val="3377558418"/>
              </p:ext>
            </p:extLst>
          </p:nvPr>
        </p:nvGraphicFramePr>
        <p:xfrm>
          <a:off x="237323" y="4657402"/>
          <a:ext cx="11702115" cy="2103120"/>
        </p:xfrm>
        <a:graphic>
          <a:graphicData uri="http://schemas.openxmlformats.org/drawingml/2006/table">
            <a:tbl>
              <a:tblPr firstRow="1" bandRow="1">
                <a:tableStyleId>{5940675A-B579-460E-94D1-54222C63F5DA}</a:tableStyleId>
              </a:tblPr>
              <a:tblGrid>
                <a:gridCol w="3900705">
                  <a:extLst>
                    <a:ext uri="{9D8B030D-6E8A-4147-A177-3AD203B41FA5}">
                      <a16:colId xmlns:a16="http://schemas.microsoft.com/office/drawing/2014/main" val="2316192696"/>
                    </a:ext>
                  </a:extLst>
                </a:gridCol>
                <a:gridCol w="3900705">
                  <a:extLst>
                    <a:ext uri="{9D8B030D-6E8A-4147-A177-3AD203B41FA5}">
                      <a16:colId xmlns:a16="http://schemas.microsoft.com/office/drawing/2014/main" val="1779174286"/>
                    </a:ext>
                  </a:extLst>
                </a:gridCol>
                <a:gridCol w="3900705">
                  <a:extLst>
                    <a:ext uri="{9D8B030D-6E8A-4147-A177-3AD203B41FA5}">
                      <a16:colId xmlns:a16="http://schemas.microsoft.com/office/drawing/2014/main" val="1818322692"/>
                    </a:ext>
                  </a:extLst>
                </a:gridCol>
              </a:tblGrid>
              <a:tr h="258934">
                <a:tc>
                  <a:txBody>
                    <a:bodyPr/>
                    <a:lstStyle/>
                    <a:p>
                      <a:pPr algn="ctr"/>
                      <a:r>
                        <a:rPr lang="en-GB" sz="1400" b="1" dirty="0">
                          <a:solidFill>
                            <a:srgbClr val="FF0000"/>
                          </a:solidFill>
                          <a:latin typeface="Comic Sans MS" panose="030F0702030302020204" pitchFamily="66" charset="0"/>
                        </a:rPr>
                        <a:t>Listening &amp; Attention</a:t>
                      </a:r>
                    </a:p>
                  </a:txBody>
                  <a:tcPr>
                    <a:solidFill>
                      <a:schemeClr val="bg1"/>
                    </a:solidFill>
                  </a:tcPr>
                </a:tc>
                <a:tc>
                  <a:txBody>
                    <a:bodyPr/>
                    <a:lstStyle/>
                    <a:p>
                      <a:pPr algn="ctr"/>
                      <a:r>
                        <a:rPr lang="en-GB" sz="1400" b="1" dirty="0">
                          <a:solidFill>
                            <a:srgbClr val="FF0000"/>
                          </a:solidFill>
                          <a:latin typeface="Comic Sans MS" panose="030F0702030302020204" pitchFamily="66" charset="0"/>
                        </a:rPr>
                        <a:t>Understanding</a:t>
                      </a:r>
                    </a:p>
                  </a:txBody>
                  <a:tcPr>
                    <a:solidFill>
                      <a:schemeClr val="bg1"/>
                    </a:solidFill>
                  </a:tcPr>
                </a:tc>
                <a:tc>
                  <a:txBody>
                    <a:bodyPr/>
                    <a:lstStyle/>
                    <a:p>
                      <a:pPr algn="ctr"/>
                      <a:r>
                        <a:rPr lang="en-GB" sz="1400" b="1" dirty="0">
                          <a:solidFill>
                            <a:srgbClr val="FF0000"/>
                          </a:solidFill>
                          <a:latin typeface="Comic Sans MS" panose="030F0702030302020204" pitchFamily="66" charset="0"/>
                        </a:rPr>
                        <a:t>Speaking</a:t>
                      </a:r>
                    </a:p>
                  </a:txBody>
                  <a:tcPr>
                    <a:solidFill>
                      <a:schemeClr val="bg1"/>
                    </a:solidFill>
                  </a:tcPr>
                </a:tc>
                <a:extLst>
                  <a:ext uri="{0D108BD9-81ED-4DB2-BD59-A6C34878D82A}">
                    <a16:rowId xmlns:a16="http://schemas.microsoft.com/office/drawing/2014/main" val="4279227096"/>
                  </a:ext>
                </a:extLst>
              </a:tr>
              <a:tr h="370840">
                <a:tc>
                  <a:txBody>
                    <a:bodyPr/>
                    <a:lstStyle/>
                    <a:p>
                      <a:r>
                        <a:rPr lang="en-GB" sz="1400" dirty="0">
                          <a:latin typeface="Comic Sans MS" panose="030F0702030302020204" pitchFamily="66" charset="0"/>
                        </a:rPr>
                        <a:t>Children listen attentively in a range of situations. They listen to stories, accurately anticipating key events and respond to what they hear with relevant comments, questions or actions. They give their attention to what others say and respond appropriately, while engaged in another activity.</a:t>
                      </a:r>
                    </a:p>
                  </a:txBody>
                  <a:tcPr>
                    <a:solidFill>
                      <a:schemeClr val="bg1"/>
                    </a:solidFill>
                  </a:tcPr>
                </a:tc>
                <a:tc>
                  <a:txBody>
                    <a:bodyPr/>
                    <a:lstStyle/>
                    <a:p>
                      <a:r>
                        <a:rPr lang="en-GB" sz="1400" dirty="0">
                          <a:latin typeface="Comic Sans MS" panose="030F0702030302020204" pitchFamily="66" charset="0"/>
                        </a:rPr>
                        <a:t>Children follow instructions involving several ideas or actions. They answer ‘how’ and ‘why’ questions about their experiences and in response to stories or events.</a:t>
                      </a:r>
                    </a:p>
                  </a:txBody>
                  <a:tcPr>
                    <a:solidFill>
                      <a:schemeClr val="bg1"/>
                    </a:solidFill>
                  </a:tcPr>
                </a:tc>
                <a:tc>
                  <a:txBody>
                    <a:bodyPr/>
                    <a:lstStyle/>
                    <a:p>
                      <a:r>
                        <a:rPr lang="en-GB" sz="1400" dirty="0">
                          <a:latin typeface="Comic Sans MS" panose="030F0702030302020204" pitchFamily="66" charset="0"/>
                        </a:rPr>
                        <a:t>Children express themselves effectively, showing awareness of listeners’ needs. They use past, present and future forms accurately when talking about events that have happened or are to happen in the future. They develop their own narratives and explanations by connecting ideas or events.</a:t>
                      </a:r>
                    </a:p>
                  </a:txBody>
                  <a:tcPr>
                    <a:solidFill>
                      <a:schemeClr val="bg1"/>
                    </a:solidFill>
                  </a:tcPr>
                </a:tc>
                <a:extLst>
                  <a:ext uri="{0D108BD9-81ED-4DB2-BD59-A6C34878D82A}">
                    <a16:rowId xmlns:a16="http://schemas.microsoft.com/office/drawing/2014/main" val="309572223"/>
                  </a:ext>
                </a:extLst>
              </a:tr>
            </a:tbl>
          </a:graphicData>
        </a:graphic>
      </p:graphicFrame>
      <p:pic>
        <p:nvPicPr>
          <p:cNvPr id="11" name="Picture 10">
            <a:extLst>
              <a:ext uri="{FF2B5EF4-FFF2-40B4-BE49-F238E27FC236}">
                <a16:creationId xmlns:a16="http://schemas.microsoft.com/office/drawing/2014/main" id="{980F0927-5928-4DBD-87A5-593712CB2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904" y="97478"/>
            <a:ext cx="1854534" cy="1416400"/>
          </a:xfrm>
          <a:prstGeom prst="rect">
            <a:avLst/>
          </a:prstGeom>
        </p:spPr>
      </p:pic>
    </p:spTree>
    <p:extLst>
      <p:ext uri="{BB962C8B-B14F-4D97-AF65-F5344CB8AC3E}">
        <p14:creationId xmlns:p14="http://schemas.microsoft.com/office/powerpoint/2010/main" val="391495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pPr algn="ctr"/>
            <a:r>
              <a:rPr lang="en-GB" dirty="0">
                <a:latin typeface="Comic Sans MS" panose="030F0702030302020204" pitchFamily="66" charset="0"/>
              </a:rPr>
              <a:t>Literacy- Session 1</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a:xfrm>
            <a:off x="1504120" y="1958335"/>
            <a:ext cx="10515600" cy="4351338"/>
          </a:xfrm>
        </p:spPr>
        <p:txBody>
          <a:bodyPr>
            <a:normAutofit/>
          </a:bodyPr>
          <a:lstStyle/>
          <a:p>
            <a:r>
              <a:rPr lang="en-GB" dirty="0">
                <a:latin typeface="Comic Sans MS" panose="030F0702030302020204" pitchFamily="66" charset="0"/>
              </a:rPr>
              <a:t>This week we are going to read a traditional tale called </a:t>
            </a:r>
            <a:r>
              <a:rPr lang="en-GB" dirty="0">
                <a:solidFill>
                  <a:srgbClr val="CC0066"/>
                </a:solidFill>
                <a:latin typeface="Comic Sans MS" panose="030F0702030302020204" pitchFamily="66" charset="0"/>
              </a:rPr>
              <a:t>‘The Three Little Pigs’. </a:t>
            </a:r>
          </a:p>
          <a:p>
            <a:r>
              <a:rPr lang="en-GB" dirty="0">
                <a:latin typeface="Comic Sans MS" panose="030F0702030302020204" pitchFamily="66" charset="0"/>
              </a:rPr>
              <a:t>What other traditional stories do you know?</a:t>
            </a:r>
          </a:p>
          <a:p>
            <a:endParaRPr lang="en-GB" dirty="0">
              <a:latin typeface="Comic Sans MS" panose="030F0702030302020204" pitchFamily="66" charset="0"/>
            </a:endParaRPr>
          </a:p>
          <a:p>
            <a:r>
              <a:rPr lang="en-GB" dirty="0">
                <a:latin typeface="Comic Sans MS" panose="030F0702030302020204" pitchFamily="66" charset="0"/>
              </a:rPr>
              <a:t>If you have a copy, get your grown-up to read it to you.</a:t>
            </a:r>
          </a:p>
          <a:p>
            <a:endParaRPr lang="en-GB" dirty="0">
              <a:latin typeface="Comic Sans MS" panose="030F0702030302020204" pitchFamily="66" charset="0"/>
            </a:endParaRPr>
          </a:p>
          <a:p>
            <a:r>
              <a:rPr lang="en-GB" dirty="0">
                <a:latin typeface="Comic Sans MS" panose="030F0702030302020204" pitchFamily="66" charset="0"/>
              </a:rPr>
              <a:t>If not, here is a link to YouTube so that you can watch and listen. Don’t forget to join in if you know this story already!</a:t>
            </a:r>
          </a:p>
          <a:p>
            <a:r>
              <a:rPr lang="en-GB" dirty="0">
                <a:hlinkClick r:id="rId2"/>
              </a:rPr>
              <a:t>https://www.youtube.com/watch?v=QLR2pLUsl-Y</a:t>
            </a:r>
            <a:r>
              <a:rPr lang="en-GB" dirty="0"/>
              <a:t> </a:t>
            </a:r>
            <a:endParaRPr lang="en-GB" dirty="0">
              <a:latin typeface="Comic Sans MS" panose="030F0702030302020204" pitchFamily="66" charset="0"/>
            </a:endParaRPr>
          </a:p>
        </p:txBody>
      </p:sp>
      <p:pic>
        <p:nvPicPr>
          <p:cNvPr id="11" name="Picture 10">
            <a:extLst>
              <a:ext uri="{FF2B5EF4-FFF2-40B4-BE49-F238E27FC236}">
                <a16:creationId xmlns:a16="http://schemas.microsoft.com/office/drawing/2014/main" id="{980F0927-5928-4DBD-87A5-593712CB2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4904" y="97478"/>
            <a:ext cx="1854534" cy="1416400"/>
          </a:xfrm>
          <a:prstGeom prst="rect">
            <a:avLst/>
          </a:prstGeom>
        </p:spPr>
      </p:pic>
      <p:pic>
        <p:nvPicPr>
          <p:cNvPr id="6" name="Picture 5">
            <a:extLst>
              <a:ext uri="{FF2B5EF4-FFF2-40B4-BE49-F238E27FC236}">
                <a16:creationId xmlns:a16="http://schemas.microsoft.com/office/drawing/2014/main" id="{CD5B99F5-AA47-41FD-BDDE-548E788AC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80" y="97478"/>
            <a:ext cx="1553592" cy="1996365"/>
          </a:xfrm>
          <a:prstGeom prst="rect">
            <a:avLst/>
          </a:prstGeom>
        </p:spPr>
      </p:pic>
    </p:spTree>
    <p:extLst>
      <p:ext uri="{BB962C8B-B14F-4D97-AF65-F5344CB8AC3E}">
        <p14:creationId xmlns:p14="http://schemas.microsoft.com/office/powerpoint/2010/main" val="11264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pPr algn="ctr"/>
            <a:r>
              <a:rPr lang="en-GB" dirty="0">
                <a:latin typeface="Comic Sans MS" panose="030F0702030302020204" pitchFamily="66" charset="0"/>
              </a:rPr>
              <a:t>Literacy- Session 1</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p:txBody>
          <a:bodyPr>
            <a:normAutofit/>
          </a:bodyPr>
          <a:lstStyle/>
          <a:p>
            <a:r>
              <a:rPr lang="en-GB" dirty="0">
                <a:latin typeface="Comic Sans MS" panose="030F0702030302020204" pitchFamily="66" charset="0"/>
              </a:rPr>
              <a:t>Your grown-up will now ask you some questions. I hope you were listening! </a:t>
            </a:r>
            <a:r>
              <a:rPr lang="en-GB" b="1" dirty="0">
                <a:solidFill>
                  <a:srgbClr val="00B050"/>
                </a:solidFill>
                <a:highlight>
                  <a:srgbClr val="FFFF00"/>
                </a:highlight>
                <a:latin typeface="Comic Sans MS" panose="030F0702030302020204" pitchFamily="66" charset="0"/>
              </a:rPr>
              <a:t>Try and answer in a full sentence.</a:t>
            </a:r>
          </a:p>
          <a:p>
            <a:endParaRPr lang="en-GB" dirty="0">
              <a:latin typeface="Comic Sans MS" panose="030F0702030302020204" pitchFamily="66" charset="0"/>
            </a:endParaRPr>
          </a:p>
        </p:txBody>
      </p:sp>
      <p:pic>
        <p:nvPicPr>
          <p:cNvPr id="11" name="Picture 10">
            <a:extLst>
              <a:ext uri="{FF2B5EF4-FFF2-40B4-BE49-F238E27FC236}">
                <a16:creationId xmlns:a16="http://schemas.microsoft.com/office/drawing/2014/main" id="{980F0927-5928-4DBD-87A5-593712CB2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904" y="97478"/>
            <a:ext cx="1854534" cy="1416400"/>
          </a:xfrm>
          <a:prstGeom prst="rect">
            <a:avLst/>
          </a:prstGeom>
        </p:spPr>
      </p:pic>
      <p:sp>
        <p:nvSpPr>
          <p:cNvPr id="4" name="TextBox 3">
            <a:extLst>
              <a:ext uri="{FF2B5EF4-FFF2-40B4-BE49-F238E27FC236}">
                <a16:creationId xmlns:a16="http://schemas.microsoft.com/office/drawing/2014/main" id="{E9D2DCE8-02DC-4AF6-83A6-A70DEA43B144}"/>
              </a:ext>
            </a:extLst>
          </p:cNvPr>
          <p:cNvSpPr txBox="1"/>
          <p:nvPr/>
        </p:nvSpPr>
        <p:spPr>
          <a:xfrm>
            <a:off x="190940" y="2938900"/>
            <a:ext cx="3930894" cy="1077218"/>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r>
              <a:rPr lang="en-GB" sz="3200" dirty="0">
                <a:solidFill>
                  <a:srgbClr val="FF0000"/>
                </a:solidFill>
                <a:latin typeface="Comic Sans MS" panose="030F0702030302020204" pitchFamily="66" charset="0"/>
              </a:rPr>
              <a:t>The pig built a house of straw.</a:t>
            </a:r>
          </a:p>
        </p:txBody>
      </p:sp>
      <p:sp>
        <p:nvSpPr>
          <p:cNvPr id="8" name="TextBox 7">
            <a:extLst>
              <a:ext uri="{FF2B5EF4-FFF2-40B4-BE49-F238E27FC236}">
                <a16:creationId xmlns:a16="http://schemas.microsoft.com/office/drawing/2014/main" id="{00273CC9-1DE0-476F-A6F3-2057D6DF6EC0}"/>
              </a:ext>
            </a:extLst>
          </p:cNvPr>
          <p:cNvSpPr txBox="1"/>
          <p:nvPr/>
        </p:nvSpPr>
        <p:spPr>
          <a:xfrm>
            <a:off x="190940" y="2679703"/>
            <a:ext cx="4824011" cy="1846659"/>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txBody>
          <a:bodyPr wrap="square" rtlCol="0">
            <a:spAutoFit/>
          </a:bodyPr>
          <a:lstStyle/>
          <a:p>
            <a:endParaRPr lang="en-GB" dirty="0"/>
          </a:p>
          <a:p>
            <a:r>
              <a:rPr lang="en-GB" sz="3200" dirty="0">
                <a:latin typeface="Comic Sans MS" panose="030F0702030302020204" pitchFamily="66" charset="0"/>
              </a:rPr>
              <a:t>1- What material did the first little pig build his house out of? </a:t>
            </a:r>
          </a:p>
        </p:txBody>
      </p:sp>
      <p:sp>
        <p:nvSpPr>
          <p:cNvPr id="9" name="TextBox 8">
            <a:extLst>
              <a:ext uri="{FF2B5EF4-FFF2-40B4-BE49-F238E27FC236}">
                <a16:creationId xmlns:a16="http://schemas.microsoft.com/office/drawing/2014/main" id="{A03A4D26-5612-465E-9744-436BA840FC14}"/>
              </a:ext>
            </a:extLst>
          </p:cNvPr>
          <p:cNvSpPr txBox="1"/>
          <p:nvPr/>
        </p:nvSpPr>
        <p:spPr>
          <a:xfrm>
            <a:off x="6536629" y="3033386"/>
            <a:ext cx="5464431" cy="1569660"/>
          </a:xfrm>
          <a:prstGeom prst="rect">
            <a:avLst/>
          </a:prstGeom>
          <a:solidFill>
            <a:schemeClr val="bg1"/>
          </a:solidFill>
        </p:spPr>
        <p:txBody>
          <a:bodyPr wrap="square" rtlCol="0">
            <a:spAutoFit/>
          </a:bodyPr>
          <a:lstStyle/>
          <a:p>
            <a:r>
              <a:rPr lang="en-GB" sz="3200" dirty="0">
                <a:solidFill>
                  <a:srgbClr val="FF0000"/>
                </a:solidFill>
                <a:latin typeface="Comic Sans MS" panose="030F0702030302020204" pitchFamily="66" charset="0"/>
              </a:rPr>
              <a:t>“Then I’ll huff and I’ll puff and I’ll blow your house down!”</a:t>
            </a:r>
          </a:p>
        </p:txBody>
      </p:sp>
      <p:sp>
        <p:nvSpPr>
          <p:cNvPr id="10" name="TextBox 9">
            <a:extLst>
              <a:ext uri="{FF2B5EF4-FFF2-40B4-BE49-F238E27FC236}">
                <a16:creationId xmlns:a16="http://schemas.microsoft.com/office/drawing/2014/main" id="{02B4B58E-22C0-4D16-AB82-E34454081A73}"/>
              </a:ext>
            </a:extLst>
          </p:cNvPr>
          <p:cNvSpPr txBox="1"/>
          <p:nvPr/>
        </p:nvSpPr>
        <p:spPr>
          <a:xfrm>
            <a:off x="6389347" y="2729983"/>
            <a:ext cx="5691728" cy="2062103"/>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txBody>
          <a:bodyPr wrap="square" rtlCol="0" anchor="ctr">
            <a:spAutoFit/>
          </a:bodyPr>
          <a:lstStyle/>
          <a:p>
            <a:r>
              <a:rPr lang="en-GB" sz="3200" dirty="0">
                <a:latin typeface="Comic Sans MS" panose="030F0702030302020204" pitchFamily="66" charset="0"/>
              </a:rPr>
              <a:t>2- What does the Big Bad Wolf always say when he comes to a house? </a:t>
            </a:r>
          </a:p>
          <a:p>
            <a:endParaRPr lang="en-GB" sz="3200" dirty="0">
              <a:latin typeface="Comic Sans MS" panose="030F0702030302020204" pitchFamily="66" charset="0"/>
            </a:endParaRPr>
          </a:p>
        </p:txBody>
      </p:sp>
      <p:sp>
        <p:nvSpPr>
          <p:cNvPr id="12" name="TextBox 11">
            <a:extLst>
              <a:ext uri="{FF2B5EF4-FFF2-40B4-BE49-F238E27FC236}">
                <a16:creationId xmlns:a16="http://schemas.microsoft.com/office/drawing/2014/main" id="{EE57D9BA-6187-403E-94C1-EF257D6641B0}"/>
              </a:ext>
            </a:extLst>
          </p:cNvPr>
          <p:cNvSpPr txBox="1"/>
          <p:nvPr/>
        </p:nvSpPr>
        <p:spPr>
          <a:xfrm>
            <a:off x="2156387" y="5029682"/>
            <a:ext cx="4165079" cy="1569660"/>
          </a:xfrm>
          <a:prstGeom prst="rect">
            <a:avLst/>
          </a:prstGeom>
          <a:solidFill>
            <a:schemeClr val="bg1"/>
          </a:solidFill>
        </p:spPr>
        <p:txBody>
          <a:bodyPr wrap="square" rtlCol="0">
            <a:spAutoFit/>
          </a:bodyPr>
          <a:lstStyle/>
          <a:p>
            <a:r>
              <a:rPr lang="en-GB" sz="3200" dirty="0">
                <a:solidFill>
                  <a:srgbClr val="FF0000"/>
                </a:solidFill>
                <a:latin typeface="Comic Sans MS" panose="030F0702030302020204" pitchFamily="66" charset="0"/>
              </a:rPr>
              <a:t>They boiled a pot of water and put it under the chimney.</a:t>
            </a:r>
          </a:p>
        </p:txBody>
      </p:sp>
      <p:sp>
        <p:nvSpPr>
          <p:cNvPr id="13" name="TextBox 12">
            <a:extLst>
              <a:ext uri="{FF2B5EF4-FFF2-40B4-BE49-F238E27FC236}">
                <a16:creationId xmlns:a16="http://schemas.microsoft.com/office/drawing/2014/main" id="{B681598F-9B06-47F0-AA5C-4B5A2B05A61A}"/>
              </a:ext>
            </a:extLst>
          </p:cNvPr>
          <p:cNvSpPr txBox="1"/>
          <p:nvPr/>
        </p:nvSpPr>
        <p:spPr>
          <a:xfrm>
            <a:off x="2156387" y="5029682"/>
            <a:ext cx="4225570" cy="1569660"/>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txBody>
          <a:bodyPr wrap="square" rtlCol="0">
            <a:spAutoFit/>
          </a:bodyPr>
          <a:lstStyle/>
          <a:p>
            <a:r>
              <a:rPr lang="en-GB" sz="3200" dirty="0">
                <a:latin typeface="Comic Sans MS" panose="030F0702030302020204" pitchFamily="66" charset="0"/>
              </a:rPr>
              <a:t>3- How did the pigs stop the Big Bad Wolf?</a:t>
            </a:r>
          </a:p>
        </p:txBody>
      </p:sp>
      <p:sp>
        <p:nvSpPr>
          <p:cNvPr id="14" name="TextBox 13">
            <a:extLst>
              <a:ext uri="{FF2B5EF4-FFF2-40B4-BE49-F238E27FC236}">
                <a16:creationId xmlns:a16="http://schemas.microsoft.com/office/drawing/2014/main" id="{6FBDD19A-C803-4D00-AE69-A0A306D87BFC}"/>
              </a:ext>
            </a:extLst>
          </p:cNvPr>
          <p:cNvSpPr txBox="1"/>
          <p:nvPr/>
        </p:nvSpPr>
        <p:spPr>
          <a:xfrm>
            <a:off x="7715525" y="4999622"/>
            <a:ext cx="4223913" cy="1569660"/>
          </a:xfrm>
          <a:prstGeom prst="rect">
            <a:avLst/>
          </a:prstGeom>
          <a:solidFill>
            <a:schemeClr val="bg1"/>
          </a:solidFill>
        </p:spPr>
        <p:txBody>
          <a:bodyPr wrap="square" rtlCol="0">
            <a:spAutoFit/>
          </a:bodyPr>
          <a:lstStyle/>
          <a:p>
            <a:r>
              <a:rPr lang="en-GB" sz="3200" dirty="0">
                <a:solidFill>
                  <a:srgbClr val="FF0000"/>
                </a:solidFill>
                <a:latin typeface="Comic Sans MS" panose="030F0702030302020204" pitchFamily="66" charset="0"/>
              </a:rPr>
              <a:t>This question is asking what </a:t>
            </a:r>
            <a:r>
              <a:rPr lang="en-GB" sz="3200" u="sng" dirty="0">
                <a:solidFill>
                  <a:srgbClr val="FF0000"/>
                </a:solidFill>
                <a:latin typeface="Comic Sans MS" panose="030F0702030302020204" pitchFamily="66" charset="0"/>
              </a:rPr>
              <a:t>you</a:t>
            </a:r>
            <a:r>
              <a:rPr lang="en-GB" sz="3200" dirty="0">
                <a:solidFill>
                  <a:srgbClr val="FF0000"/>
                </a:solidFill>
                <a:latin typeface="Comic Sans MS" panose="030F0702030302020204" pitchFamily="66" charset="0"/>
              </a:rPr>
              <a:t> think! </a:t>
            </a:r>
            <a:r>
              <a:rPr lang="en-GB" sz="3200" dirty="0">
                <a:solidFill>
                  <a:srgbClr val="FF0000"/>
                </a:solidFill>
                <a:latin typeface="Comic Sans MS" panose="030F0702030302020204" pitchFamily="66" charset="0"/>
                <a:sym typeface="Wingdings" panose="05000000000000000000" pitchFamily="2" charset="2"/>
              </a:rPr>
              <a:t> </a:t>
            </a:r>
            <a:endParaRPr lang="en-GB" sz="3200" dirty="0">
              <a:solidFill>
                <a:srgbClr val="FF0000"/>
              </a:solidFill>
              <a:latin typeface="Comic Sans MS" panose="030F0702030302020204" pitchFamily="66" charset="0"/>
            </a:endParaRPr>
          </a:p>
        </p:txBody>
      </p:sp>
      <p:sp>
        <p:nvSpPr>
          <p:cNvPr id="15" name="TextBox 14">
            <a:extLst>
              <a:ext uri="{FF2B5EF4-FFF2-40B4-BE49-F238E27FC236}">
                <a16:creationId xmlns:a16="http://schemas.microsoft.com/office/drawing/2014/main" id="{F1939AE6-B685-4243-BDD1-589A6A201E69}"/>
              </a:ext>
            </a:extLst>
          </p:cNvPr>
          <p:cNvSpPr txBox="1"/>
          <p:nvPr/>
        </p:nvSpPr>
        <p:spPr>
          <a:xfrm>
            <a:off x="6743794" y="4935583"/>
            <a:ext cx="5282208" cy="1815882"/>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txBody>
          <a:bodyPr wrap="square" rtlCol="0">
            <a:spAutoFit/>
          </a:bodyPr>
          <a:lstStyle/>
          <a:p>
            <a:r>
              <a:rPr lang="en-GB" sz="2800" dirty="0">
                <a:latin typeface="Comic Sans MS" panose="030F0702030302020204" pitchFamily="66" charset="0"/>
              </a:rPr>
              <a:t>4- What else do you think the Big Bad Wolf could have tried to get into the house made of bricks? </a:t>
            </a:r>
          </a:p>
        </p:txBody>
      </p:sp>
      <p:pic>
        <p:nvPicPr>
          <p:cNvPr id="16" name="Picture 15">
            <a:extLst>
              <a:ext uri="{FF2B5EF4-FFF2-40B4-BE49-F238E27FC236}">
                <a16:creationId xmlns:a16="http://schemas.microsoft.com/office/drawing/2014/main" id="{A0939DEE-6E7B-466B-826C-4DFD25C41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40" y="4603046"/>
            <a:ext cx="1718910" cy="2208799"/>
          </a:xfrm>
          <a:prstGeom prst="rect">
            <a:avLst/>
          </a:prstGeom>
        </p:spPr>
      </p:pic>
    </p:spTree>
    <p:extLst>
      <p:ext uri="{BB962C8B-B14F-4D97-AF65-F5344CB8AC3E}">
        <p14:creationId xmlns:p14="http://schemas.microsoft.com/office/powerpoint/2010/main" val="99974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F26401-7232-440B-9474-59170FBD6EC7}"/>
              </a:ext>
            </a:extLst>
          </p:cNvPr>
          <p:cNvPicPr>
            <a:picLocks noChangeAspect="1"/>
          </p:cNvPicPr>
          <p:nvPr/>
        </p:nvPicPr>
        <p:blipFill rotWithShape="1">
          <a:blip r:embed="rId2">
            <a:extLst>
              <a:ext uri="{28A0092B-C50C-407E-A947-70E740481C1C}">
                <a14:useLocalDpi xmlns:a14="http://schemas.microsoft.com/office/drawing/2010/main" val="0"/>
              </a:ext>
            </a:extLst>
          </a:blip>
          <a:srcRect l="8261" t="12048" r="7642" b="12821"/>
          <a:stretch/>
        </p:blipFill>
        <p:spPr>
          <a:xfrm>
            <a:off x="384832" y="172498"/>
            <a:ext cx="4272107" cy="1908313"/>
          </a:xfrm>
          <a:prstGeom prst="rect">
            <a:avLst/>
          </a:prstGeom>
        </p:spPr>
      </p:pic>
      <p:pic>
        <p:nvPicPr>
          <p:cNvPr id="9" name="Picture 8">
            <a:extLst>
              <a:ext uri="{FF2B5EF4-FFF2-40B4-BE49-F238E27FC236}">
                <a16:creationId xmlns:a16="http://schemas.microsoft.com/office/drawing/2014/main" id="{67020BBB-0BE6-466D-A7E7-C2302F6BF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826" y="3429000"/>
            <a:ext cx="3935116" cy="3005445"/>
          </a:xfrm>
          <a:prstGeom prst="rect">
            <a:avLst/>
          </a:prstGeom>
        </p:spPr>
      </p:pic>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Now complete the accompanying activity.</a:t>
            </a:r>
          </a:p>
        </p:txBody>
      </p:sp>
      <p:pic>
        <p:nvPicPr>
          <p:cNvPr id="8" name="Picture 7">
            <a:extLst>
              <a:ext uri="{FF2B5EF4-FFF2-40B4-BE49-F238E27FC236}">
                <a16:creationId xmlns:a16="http://schemas.microsoft.com/office/drawing/2014/main" id="{6BBFCC48-F64C-437E-836E-C27B9FC0C4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18" y="3429000"/>
            <a:ext cx="2578764" cy="3313711"/>
          </a:xfrm>
          <a:prstGeom prst="rect">
            <a:avLst/>
          </a:prstGeom>
        </p:spPr>
      </p:pic>
    </p:spTree>
    <p:extLst>
      <p:ext uri="{BB962C8B-B14F-4D97-AF65-F5344CB8AC3E}">
        <p14:creationId xmlns:p14="http://schemas.microsoft.com/office/powerpoint/2010/main" val="350783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Phonics</a:t>
            </a:r>
          </a:p>
        </p:txBody>
      </p:sp>
      <p:sp>
        <p:nvSpPr>
          <p:cNvPr id="3" name="Subtitle 2">
            <a:extLst>
              <a:ext uri="{FF2B5EF4-FFF2-40B4-BE49-F238E27FC236}">
                <a16:creationId xmlns:a16="http://schemas.microsoft.com/office/drawing/2014/main" id="{57B25D18-9D0F-480E-BE56-0B90B4727D61}"/>
              </a:ext>
            </a:extLst>
          </p:cNvPr>
          <p:cNvSpPr>
            <a:spLocks noGrp="1"/>
          </p:cNvSpPr>
          <p:nvPr>
            <p:ph type="subTitle" idx="1"/>
          </p:nvPr>
        </p:nvSpPr>
        <p:spPr/>
        <p:txBody>
          <a:bodyPr>
            <a:normAutofit/>
          </a:bodyPr>
          <a:lstStyle/>
          <a:p>
            <a:r>
              <a:rPr lang="en-GB" sz="4400" dirty="0">
                <a:latin typeface="Comic Sans MS" panose="030F0702030302020204" pitchFamily="66" charset="0"/>
              </a:rPr>
              <a:t>Session 1</a:t>
            </a:r>
          </a:p>
        </p:txBody>
      </p:sp>
      <p:pic>
        <p:nvPicPr>
          <p:cNvPr id="7" name="Picture 6">
            <a:extLst>
              <a:ext uri="{FF2B5EF4-FFF2-40B4-BE49-F238E27FC236}">
                <a16:creationId xmlns:a16="http://schemas.microsoft.com/office/drawing/2014/main" id="{94F26401-7232-440B-9474-59170FBD6EC7}"/>
              </a:ext>
            </a:extLst>
          </p:cNvPr>
          <p:cNvPicPr>
            <a:picLocks noChangeAspect="1"/>
          </p:cNvPicPr>
          <p:nvPr/>
        </p:nvPicPr>
        <p:blipFill rotWithShape="1">
          <a:blip r:embed="rId2">
            <a:extLst>
              <a:ext uri="{28A0092B-C50C-407E-A947-70E740481C1C}">
                <a14:useLocalDpi xmlns:a14="http://schemas.microsoft.com/office/drawing/2010/main" val="0"/>
              </a:ext>
            </a:extLst>
          </a:blip>
          <a:srcRect l="8261" t="12048" r="7642" b="12821"/>
          <a:stretch/>
        </p:blipFill>
        <p:spPr>
          <a:xfrm>
            <a:off x="384832" y="172498"/>
            <a:ext cx="4272107" cy="1908313"/>
          </a:xfrm>
          <a:prstGeom prst="rect">
            <a:avLst/>
          </a:prstGeom>
        </p:spPr>
      </p:pic>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8271834" y="2575903"/>
            <a:ext cx="3619746" cy="3708032"/>
          </a:xfrm>
          <a:prstGeom prst="rect">
            <a:avLst/>
          </a:prstGeom>
        </p:spPr>
      </p:pic>
    </p:spTree>
    <p:extLst>
      <p:ext uri="{BB962C8B-B14F-4D97-AF65-F5344CB8AC3E}">
        <p14:creationId xmlns:p14="http://schemas.microsoft.com/office/powerpoint/2010/main" val="396546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86D676-7731-479B-91E2-BF64515D277A}"/>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098226" y="162077"/>
            <a:ext cx="1690425" cy="1731655"/>
          </a:xfrm>
          <a:prstGeom prst="rect">
            <a:avLst/>
          </a:prstGeom>
        </p:spPr>
      </p:pic>
      <p:sp>
        <p:nvSpPr>
          <p:cNvPr id="2" name="Title 1">
            <a:extLst>
              <a:ext uri="{FF2B5EF4-FFF2-40B4-BE49-F238E27FC236}">
                <a16:creationId xmlns:a16="http://schemas.microsoft.com/office/drawing/2014/main" id="{0166F3EF-571C-4165-8ED1-89ECE09D3988}"/>
              </a:ext>
            </a:extLst>
          </p:cNvPr>
          <p:cNvSpPr>
            <a:spLocks noGrp="1"/>
          </p:cNvSpPr>
          <p:nvPr>
            <p:ph type="title"/>
          </p:nvPr>
        </p:nvSpPr>
        <p:spPr/>
        <p:txBody>
          <a:bodyPr/>
          <a:lstStyle/>
          <a:p>
            <a:r>
              <a:rPr lang="en-GB" dirty="0">
                <a:latin typeface="Comic Sans MS" panose="030F0702030302020204" pitchFamily="66" charset="0"/>
              </a:rPr>
              <a:t>Phonics- Message for Parents</a:t>
            </a:r>
          </a:p>
        </p:txBody>
      </p:sp>
      <p:sp>
        <p:nvSpPr>
          <p:cNvPr id="3" name="Subtitle 2">
            <a:extLst>
              <a:ext uri="{FF2B5EF4-FFF2-40B4-BE49-F238E27FC236}">
                <a16:creationId xmlns:a16="http://schemas.microsoft.com/office/drawing/2014/main" id="{57B25D18-9D0F-480E-BE56-0B90B4727D61}"/>
              </a:ext>
            </a:extLst>
          </p:cNvPr>
          <p:cNvSpPr>
            <a:spLocks noGrp="1"/>
          </p:cNvSpPr>
          <p:nvPr>
            <p:ph idx="1"/>
          </p:nvPr>
        </p:nvSpPr>
        <p:spPr>
          <a:xfrm>
            <a:off x="838200" y="1958146"/>
            <a:ext cx="10515600" cy="4351338"/>
          </a:xfrm>
        </p:spPr>
        <p:txBody>
          <a:bodyPr>
            <a:normAutofit/>
          </a:bodyPr>
          <a:lstStyle/>
          <a:p>
            <a:r>
              <a:rPr lang="en-GB" sz="2000" dirty="0">
                <a:latin typeface="Comic Sans MS" panose="030F0702030302020204" pitchFamily="66" charset="0"/>
              </a:rPr>
              <a:t>Each session has been designed to replicate how the children learn phonics at school. Although some of what they learn, they may already know, it is good practise for them to develop these skills independently.</a:t>
            </a:r>
          </a:p>
          <a:p>
            <a:r>
              <a:rPr lang="en-GB" sz="2000" dirty="0">
                <a:latin typeface="Comic Sans MS" panose="030F0702030302020204" pitchFamily="66" charset="0"/>
              </a:rPr>
              <a:t>Each session will follow the same format-</a:t>
            </a:r>
          </a:p>
          <a:p>
            <a:pPr lvl="1"/>
            <a:r>
              <a:rPr lang="en-GB" sz="1600" b="1" dirty="0">
                <a:solidFill>
                  <a:srgbClr val="FF0000"/>
                </a:solidFill>
                <a:latin typeface="Comic Sans MS" panose="030F0702030302020204" pitchFamily="66" charset="0"/>
              </a:rPr>
              <a:t>Speedy sounds- </a:t>
            </a:r>
            <a:r>
              <a:rPr lang="en-GB" sz="1600" dirty="0">
                <a:latin typeface="Comic Sans MS" panose="030F0702030302020204" pitchFamily="66" charset="0"/>
              </a:rPr>
              <a:t>Each sound will appear automatically after the first click. The sounds will change on a daily basis. There will be a maximum of 12 speedy sounds a day.</a:t>
            </a:r>
          </a:p>
          <a:p>
            <a:pPr lvl="1"/>
            <a:r>
              <a:rPr lang="en-GB" sz="1600" b="1" dirty="0">
                <a:solidFill>
                  <a:srgbClr val="FF0000"/>
                </a:solidFill>
                <a:latin typeface="Comic Sans MS" panose="030F0702030302020204" pitchFamily="66" charset="0"/>
              </a:rPr>
              <a:t>Fred Talk- </a:t>
            </a:r>
            <a:r>
              <a:rPr lang="en-GB" sz="1600" dirty="0">
                <a:latin typeface="Comic Sans MS" panose="030F0702030302020204" pitchFamily="66" charset="0"/>
              </a:rPr>
              <a:t>(Fred the frog can only speak in sounds.) The children say the sounds then the whole word. The words will get progressively challenging as the weeks continue.</a:t>
            </a:r>
          </a:p>
          <a:p>
            <a:pPr lvl="1"/>
            <a:r>
              <a:rPr lang="en-GB" sz="1600" b="1" dirty="0">
                <a:solidFill>
                  <a:srgbClr val="FF0000"/>
                </a:solidFill>
                <a:latin typeface="Comic Sans MS" panose="030F0702030302020204" pitchFamily="66" charset="0"/>
              </a:rPr>
              <a:t>Ditty-</a:t>
            </a:r>
            <a:r>
              <a:rPr lang="en-GB" sz="1600" dirty="0">
                <a:latin typeface="Comic Sans MS" panose="030F0702030302020204" pitchFamily="66" charset="0"/>
              </a:rPr>
              <a:t> These short sentences will develop your child’s ability to read. They sound out each word, re-read the word then re-read the sentence. At the end there is a ‘hold the sentence’ whereby you read the sentence to your child, they repeat back and keep repeating. At the same time they will write it down.</a:t>
            </a:r>
          </a:p>
        </p:txBody>
      </p:sp>
    </p:spTree>
    <p:extLst>
      <p:ext uri="{BB962C8B-B14F-4D97-AF65-F5344CB8AC3E}">
        <p14:creationId xmlns:p14="http://schemas.microsoft.com/office/powerpoint/2010/main" val="3292864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A7BB478-F0D2-41E6-ADD3-9D578B5EB956}"/>
              </a:ext>
            </a:extLst>
          </p:cNvPr>
          <p:cNvSpPr/>
          <p:nvPr/>
        </p:nvSpPr>
        <p:spPr>
          <a:xfrm>
            <a:off x="8379426" y="2174359"/>
            <a:ext cx="3600000" cy="3600000"/>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Speedy Sounds</a:t>
            </a:r>
          </a:p>
        </p:txBody>
      </p:sp>
      <p:sp>
        <p:nvSpPr>
          <p:cNvPr id="4" name="Content Placeholder 3">
            <a:extLst>
              <a:ext uri="{FF2B5EF4-FFF2-40B4-BE49-F238E27FC236}">
                <a16:creationId xmlns:a16="http://schemas.microsoft.com/office/drawing/2014/main" id="{BEFAF754-F988-4279-8D5E-3A2E737C4C42}"/>
              </a:ext>
            </a:extLst>
          </p:cNvPr>
          <p:cNvSpPr>
            <a:spLocks noGrp="1"/>
          </p:cNvSpPr>
          <p:nvPr>
            <p:ph idx="1"/>
          </p:nvPr>
        </p:nvSpPr>
        <p:spPr>
          <a:xfrm>
            <a:off x="751678" y="2385183"/>
            <a:ext cx="7227627" cy="4351338"/>
          </a:xfrm>
        </p:spPr>
        <p:txBody>
          <a:bodyPr>
            <a:normAutofit/>
          </a:bodyPr>
          <a:lstStyle/>
          <a:p>
            <a:r>
              <a:rPr lang="en-GB" sz="3200" dirty="0">
                <a:latin typeface="Comic Sans MS" panose="030F0702030302020204" pitchFamily="66" charset="0"/>
              </a:rPr>
              <a:t>Click on the orange square to begin.</a:t>
            </a:r>
          </a:p>
          <a:p>
            <a:pPr marL="0" indent="0">
              <a:buNone/>
            </a:pPr>
            <a:endParaRPr lang="en-GB" sz="3200" dirty="0">
              <a:latin typeface="Comic Sans MS" panose="030F0702030302020204" pitchFamily="66" charset="0"/>
            </a:endParaRPr>
          </a:p>
          <a:p>
            <a:r>
              <a:rPr lang="en-GB" sz="3200" dirty="0">
                <a:latin typeface="Comic Sans MS" panose="030F0702030302020204" pitchFamily="66" charset="0"/>
              </a:rPr>
              <a:t>Each letter will appear and disappear each time you click.</a:t>
            </a:r>
          </a:p>
          <a:p>
            <a:pPr marL="0" indent="0">
              <a:buNone/>
            </a:pPr>
            <a:endParaRPr lang="en-GB" sz="3200" dirty="0">
              <a:latin typeface="Comic Sans MS" panose="030F0702030302020204" pitchFamily="66" charset="0"/>
            </a:endParaRPr>
          </a:p>
          <a:p>
            <a:r>
              <a:rPr lang="en-GB" sz="3200" dirty="0">
                <a:latin typeface="Comic Sans MS" panose="030F0702030302020204" pitchFamily="66" charset="0"/>
              </a:rPr>
              <a:t>How fast can you read each sound?</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sp>
        <p:nvSpPr>
          <p:cNvPr id="39" name="TextBox 38">
            <a:extLst>
              <a:ext uri="{FF2B5EF4-FFF2-40B4-BE49-F238E27FC236}">
                <a16:creationId xmlns:a16="http://schemas.microsoft.com/office/drawing/2014/main" id="{350F534A-0B5C-40B4-9B77-C2F516B5101F}"/>
              </a:ext>
            </a:extLst>
          </p:cNvPr>
          <p:cNvSpPr txBox="1"/>
          <p:nvPr/>
        </p:nvSpPr>
        <p:spPr>
          <a:xfrm>
            <a:off x="9077815" y="2857086"/>
            <a:ext cx="221642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n</a:t>
            </a:r>
          </a:p>
        </p:txBody>
      </p:sp>
      <p:sp>
        <p:nvSpPr>
          <p:cNvPr id="38" name="TextBox 37">
            <a:extLst>
              <a:ext uri="{FF2B5EF4-FFF2-40B4-BE49-F238E27FC236}">
                <a16:creationId xmlns:a16="http://schemas.microsoft.com/office/drawing/2014/main" id="{578BAAB9-CEED-4286-BEB4-358467F1028E}"/>
              </a:ext>
            </a:extLst>
          </p:cNvPr>
          <p:cNvSpPr txBox="1"/>
          <p:nvPr/>
        </p:nvSpPr>
        <p:spPr>
          <a:xfrm>
            <a:off x="9110707" y="2875640"/>
            <a:ext cx="2216427" cy="2215991"/>
          </a:xfrm>
          <a:prstGeom prst="rect">
            <a:avLst/>
          </a:prstGeom>
          <a:solidFill>
            <a:schemeClr val="accent2"/>
          </a:solidFill>
          <a:ln w="76200">
            <a:solidFill>
              <a:schemeClr val="tx1"/>
            </a:solidFill>
          </a:ln>
        </p:spPr>
        <p:txBody>
          <a:bodyPr wrap="square" rtlCol="0">
            <a:spAutoFit/>
          </a:bodyPr>
          <a:lstStyle/>
          <a:p>
            <a:pPr algn="ctr"/>
            <a:r>
              <a:rPr lang="en-GB" sz="13800" dirty="0" err="1">
                <a:latin typeface="Comic Sans MS" panose="030F0702030302020204" pitchFamily="66" charset="0"/>
              </a:rPr>
              <a:t>th</a:t>
            </a:r>
            <a:endParaRPr lang="en-GB" sz="13800" dirty="0">
              <a:latin typeface="Comic Sans MS" panose="030F0702030302020204" pitchFamily="66" charset="0"/>
            </a:endParaRPr>
          </a:p>
        </p:txBody>
      </p:sp>
      <p:sp>
        <p:nvSpPr>
          <p:cNvPr id="37" name="TextBox 36">
            <a:extLst>
              <a:ext uri="{FF2B5EF4-FFF2-40B4-BE49-F238E27FC236}">
                <a16:creationId xmlns:a16="http://schemas.microsoft.com/office/drawing/2014/main" id="{5CC13A40-54C6-4FF2-9691-83E77680759F}"/>
              </a:ext>
            </a:extLst>
          </p:cNvPr>
          <p:cNvSpPr txBox="1"/>
          <p:nvPr/>
        </p:nvSpPr>
        <p:spPr>
          <a:xfrm>
            <a:off x="9101204" y="2866362"/>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g</a:t>
            </a:r>
          </a:p>
        </p:txBody>
      </p:sp>
      <p:sp>
        <p:nvSpPr>
          <p:cNvPr id="36" name="TextBox 35">
            <a:extLst>
              <a:ext uri="{FF2B5EF4-FFF2-40B4-BE49-F238E27FC236}">
                <a16:creationId xmlns:a16="http://schemas.microsoft.com/office/drawing/2014/main" id="{87D2EDA0-29A3-4943-B3AE-620059F31660}"/>
              </a:ext>
            </a:extLst>
          </p:cNvPr>
          <p:cNvSpPr txBox="1"/>
          <p:nvPr/>
        </p:nvSpPr>
        <p:spPr>
          <a:xfrm>
            <a:off x="9099113" y="2866363"/>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u</a:t>
            </a:r>
          </a:p>
        </p:txBody>
      </p:sp>
      <p:sp>
        <p:nvSpPr>
          <p:cNvPr id="30" name="TextBox 29">
            <a:extLst>
              <a:ext uri="{FF2B5EF4-FFF2-40B4-BE49-F238E27FC236}">
                <a16:creationId xmlns:a16="http://schemas.microsoft.com/office/drawing/2014/main" id="{CA463A60-3835-4F23-B81E-D8B984D02532}"/>
              </a:ext>
            </a:extLst>
          </p:cNvPr>
          <p:cNvSpPr txBox="1"/>
          <p:nvPr/>
        </p:nvSpPr>
        <p:spPr>
          <a:xfrm>
            <a:off x="9094679" y="2875640"/>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l</a:t>
            </a:r>
          </a:p>
        </p:txBody>
      </p:sp>
      <p:sp>
        <p:nvSpPr>
          <p:cNvPr id="34" name="TextBox 33">
            <a:extLst>
              <a:ext uri="{FF2B5EF4-FFF2-40B4-BE49-F238E27FC236}">
                <a16:creationId xmlns:a16="http://schemas.microsoft.com/office/drawing/2014/main" id="{C7110D3B-AF7A-4ABE-BDB7-20F84F60E346}"/>
              </a:ext>
            </a:extLst>
          </p:cNvPr>
          <p:cNvSpPr txBox="1"/>
          <p:nvPr/>
        </p:nvSpPr>
        <p:spPr>
          <a:xfrm>
            <a:off x="9101204" y="2894194"/>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k</a:t>
            </a:r>
          </a:p>
        </p:txBody>
      </p:sp>
      <p:sp>
        <p:nvSpPr>
          <p:cNvPr id="26" name="TextBox 25">
            <a:extLst>
              <a:ext uri="{FF2B5EF4-FFF2-40B4-BE49-F238E27FC236}">
                <a16:creationId xmlns:a16="http://schemas.microsoft.com/office/drawing/2014/main" id="{5B524A81-8989-4D60-90CD-9632214F2D91}"/>
              </a:ext>
            </a:extLst>
          </p:cNvPr>
          <p:cNvSpPr txBox="1"/>
          <p:nvPr/>
        </p:nvSpPr>
        <p:spPr>
          <a:xfrm>
            <a:off x="9087517" y="2894193"/>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err="1">
                <a:latin typeface="Comic Sans MS" panose="030F0702030302020204" pitchFamily="66" charset="0"/>
              </a:rPr>
              <a:t>sh</a:t>
            </a:r>
            <a:endParaRPr lang="en-GB" sz="13800" dirty="0">
              <a:latin typeface="Comic Sans MS" panose="030F0702030302020204" pitchFamily="66" charset="0"/>
            </a:endParaRPr>
          </a:p>
        </p:txBody>
      </p:sp>
      <p:sp>
        <p:nvSpPr>
          <p:cNvPr id="22" name="TextBox 21">
            <a:extLst>
              <a:ext uri="{FF2B5EF4-FFF2-40B4-BE49-F238E27FC236}">
                <a16:creationId xmlns:a16="http://schemas.microsoft.com/office/drawing/2014/main" id="{05573E3E-1F05-411B-8B35-96822A43C817}"/>
              </a:ext>
            </a:extLst>
          </p:cNvPr>
          <p:cNvSpPr txBox="1"/>
          <p:nvPr/>
        </p:nvSpPr>
        <p:spPr>
          <a:xfrm>
            <a:off x="9086654" y="2884916"/>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p</a:t>
            </a:r>
          </a:p>
        </p:txBody>
      </p:sp>
      <p:sp>
        <p:nvSpPr>
          <p:cNvPr id="24" name="TextBox 23">
            <a:extLst>
              <a:ext uri="{FF2B5EF4-FFF2-40B4-BE49-F238E27FC236}">
                <a16:creationId xmlns:a16="http://schemas.microsoft.com/office/drawing/2014/main" id="{F68876A5-AE3B-4569-A4F5-76B220EE42E4}"/>
              </a:ext>
            </a:extLst>
          </p:cNvPr>
          <p:cNvSpPr txBox="1"/>
          <p:nvPr/>
        </p:nvSpPr>
        <p:spPr>
          <a:xfrm>
            <a:off x="9088070" y="2875639"/>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o</a:t>
            </a:r>
          </a:p>
        </p:txBody>
      </p:sp>
      <p:sp>
        <p:nvSpPr>
          <p:cNvPr id="35" name="TextBox 34">
            <a:extLst>
              <a:ext uri="{FF2B5EF4-FFF2-40B4-BE49-F238E27FC236}">
                <a16:creationId xmlns:a16="http://schemas.microsoft.com/office/drawing/2014/main" id="{7A03BE70-2EE9-4FCA-AE2E-D0400704F618}"/>
              </a:ext>
            </a:extLst>
          </p:cNvPr>
          <p:cNvSpPr txBox="1"/>
          <p:nvPr/>
        </p:nvSpPr>
        <p:spPr>
          <a:xfrm>
            <a:off x="9077914" y="2884915"/>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d</a:t>
            </a:r>
          </a:p>
        </p:txBody>
      </p:sp>
      <p:sp>
        <p:nvSpPr>
          <p:cNvPr id="33" name="TextBox 32">
            <a:extLst>
              <a:ext uri="{FF2B5EF4-FFF2-40B4-BE49-F238E27FC236}">
                <a16:creationId xmlns:a16="http://schemas.microsoft.com/office/drawing/2014/main" id="{992DAA12-D230-402A-AB69-A4C269A9A9D1}"/>
              </a:ext>
            </a:extLst>
          </p:cNvPr>
          <p:cNvSpPr txBox="1"/>
          <p:nvPr/>
        </p:nvSpPr>
        <p:spPr>
          <a:xfrm>
            <a:off x="9077913" y="2894952"/>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e</a:t>
            </a:r>
          </a:p>
        </p:txBody>
      </p:sp>
      <p:sp>
        <p:nvSpPr>
          <p:cNvPr id="40" name="TextBox 39">
            <a:extLst>
              <a:ext uri="{FF2B5EF4-FFF2-40B4-BE49-F238E27FC236}">
                <a16:creationId xmlns:a16="http://schemas.microsoft.com/office/drawing/2014/main" id="{891FAE94-047F-4DC4-A70B-771009ECD1A7}"/>
              </a:ext>
            </a:extLst>
          </p:cNvPr>
          <p:cNvSpPr txBox="1"/>
          <p:nvPr/>
        </p:nvSpPr>
        <p:spPr>
          <a:xfrm>
            <a:off x="9077912" y="2869772"/>
            <a:ext cx="2239617" cy="2215991"/>
          </a:xfrm>
          <a:prstGeom prst="rect">
            <a:avLst/>
          </a:prstGeom>
          <a:solidFill>
            <a:schemeClr val="accent2"/>
          </a:solidFill>
          <a:ln w="76200">
            <a:solidFill>
              <a:schemeClr val="tx1"/>
            </a:solidFill>
          </a:ln>
        </p:spPr>
        <p:txBody>
          <a:bodyPr wrap="square" rtlCol="0">
            <a:spAutoFit/>
          </a:bodyPr>
          <a:lstStyle/>
          <a:p>
            <a:pPr algn="ctr"/>
            <a:r>
              <a:rPr lang="en-GB" sz="13800" dirty="0">
                <a:latin typeface="Comic Sans MS" panose="030F0702030302020204" pitchFamily="66" charset="0"/>
              </a:rPr>
              <a:t>c</a:t>
            </a:r>
          </a:p>
        </p:txBody>
      </p:sp>
    </p:spTree>
    <p:extLst>
      <p:ext uri="{BB962C8B-B14F-4D97-AF65-F5344CB8AC3E}">
        <p14:creationId xmlns:p14="http://schemas.microsoft.com/office/powerpoint/2010/main" val="112429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37" fill="hold" grpId="1" nodeType="clickEffect">
                                  <p:stCondLst>
                                    <p:cond delay="0"/>
                                  </p:stCondLst>
                                  <p:childTnLst>
                                    <p:animEffect transition="out" filter="barn(outVertical)">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37" fill="hold" grpId="1" nodeType="clickEffect">
                                  <p:stCondLst>
                                    <p:cond delay="0"/>
                                  </p:stCondLst>
                                  <p:childTnLst>
                                    <p:animEffect transition="out" filter="barn(outVertical)">
                                      <p:cBhvr>
                                        <p:cTn id="20" dur="500"/>
                                        <p:tgtEl>
                                          <p:spTgt spid="38"/>
                                        </p:tgtEl>
                                      </p:cBhvr>
                                    </p:animEffect>
                                    <p:set>
                                      <p:cBhvr>
                                        <p:cTn id="21" dur="1" fill="hold">
                                          <p:stCondLst>
                                            <p:cond delay="499"/>
                                          </p:stCondLst>
                                        </p:cTn>
                                        <p:tgtEl>
                                          <p:spTgt spid="38"/>
                                        </p:tgtEl>
                                        <p:attrNameLst>
                                          <p:attrName>style.visibility</p:attrName>
                                        </p:attrNameLst>
                                      </p:cBhvr>
                                      <p:to>
                                        <p:strVal val="hidden"/>
                                      </p:to>
                                    </p:se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barn(inVertical)">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37" fill="hold" grpId="1" nodeType="clickEffect">
                                  <p:stCondLst>
                                    <p:cond delay="0"/>
                                  </p:stCondLst>
                                  <p:childTnLst>
                                    <p:animEffect transition="out" filter="barn(outVertical)">
                                      <p:cBhvr>
                                        <p:cTn id="29" dur="500"/>
                                        <p:tgtEl>
                                          <p:spTgt spid="37"/>
                                        </p:tgtEl>
                                      </p:cBhvr>
                                    </p:animEffect>
                                    <p:set>
                                      <p:cBhvr>
                                        <p:cTn id="30" dur="1" fill="hold">
                                          <p:stCondLst>
                                            <p:cond delay="499"/>
                                          </p:stCondLst>
                                        </p:cTn>
                                        <p:tgtEl>
                                          <p:spTgt spid="37"/>
                                        </p:tgtEl>
                                        <p:attrNameLst>
                                          <p:attrName>style.visibility</p:attrName>
                                        </p:attrNameLst>
                                      </p:cBhvr>
                                      <p:to>
                                        <p:strVal val="hidden"/>
                                      </p:to>
                                    </p:se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inVertical)">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xit" presetSubtype="37" fill="hold" grpId="1" nodeType="clickEffect">
                                  <p:stCondLst>
                                    <p:cond delay="0"/>
                                  </p:stCondLst>
                                  <p:childTnLst>
                                    <p:animEffect transition="out" filter="barn(outVertical)">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arn(inVertical)">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xit" presetSubtype="37" fill="hold" grpId="1" nodeType="clickEffect">
                                  <p:stCondLst>
                                    <p:cond delay="0"/>
                                  </p:stCondLst>
                                  <p:childTnLst>
                                    <p:animEffect transition="out" filter="barn(outVertical)">
                                      <p:cBhvr>
                                        <p:cTn id="47" dur="500"/>
                                        <p:tgtEl>
                                          <p:spTgt spid="30"/>
                                        </p:tgtEl>
                                      </p:cBhvr>
                                    </p:animEffect>
                                    <p:set>
                                      <p:cBhvr>
                                        <p:cTn id="48" dur="1" fill="hold">
                                          <p:stCondLst>
                                            <p:cond delay="499"/>
                                          </p:stCondLst>
                                        </p:cTn>
                                        <p:tgtEl>
                                          <p:spTgt spid="30"/>
                                        </p:tgtEl>
                                        <p:attrNameLst>
                                          <p:attrName>style.visibility</p:attrName>
                                        </p:attrNameLst>
                                      </p:cBhvr>
                                      <p:to>
                                        <p:strVal val="hidden"/>
                                      </p:to>
                                    </p:set>
                                  </p:childTnLst>
                                </p:cTn>
                              </p:par>
                            </p:childTnLst>
                          </p:cTn>
                        </p:par>
                        <p:par>
                          <p:cTn id="49" fill="hold">
                            <p:stCondLst>
                              <p:cond delay="500"/>
                            </p:stCondLst>
                            <p:childTnLst>
                              <p:par>
                                <p:cTn id="50" presetID="16" presetClass="entr" presetSubtype="21"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xit" presetSubtype="37" fill="hold" grpId="1" nodeType="clickEffect">
                                  <p:stCondLst>
                                    <p:cond delay="0"/>
                                  </p:stCondLst>
                                  <p:childTnLst>
                                    <p:animEffect transition="out" filter="barn(outVertical)">
                                      <p:cBhvr>
                                        <p:cTn id="56" dur="500"/>
                                        <p:tgtEl>
                                          <p:spTgt spid="34"/>
                                        </p:tgtEl>
                                      </p:cBhvr>
                                    </p:animEffect>
                                    <p:set>
                                      <p:cBhvr>
                                        <p:cTn id="57" dur="1" fill="hold">
                                          <p:stCondLst>
                                            <p:cond delay="499"/>
                                          </p:stCondLst>
                                        </p:cTn>
                                        <p:tgtEl>
                                          <p:spTgt spid="34"/>
                                        </p:tgtEl>
                                        <p:attrNameLst>
                                          <p:attrName>style.visibility</p:attrName>
                                        </p:attrNameLst>
                                      </p:cBhvr>
                                      <p:to>
                                        <p:strVal val="hidden"/>
                                      </p:to>
                                    </p:set>
                                  </p:childTnLst>
                                </p:cTn>
                              </p:par>
                            </p:childTnLst>
                          </p:cTn>
                        </p:par>
                        <p:par>
                          <p:cTn id="58" fill="hold">
                            <p:stCondLst>
                              <p:cond delay="500"/>
                            </p:stCondLst>
                            <p:childTnLst>
                              <p:par>
                                <p:cTn id="59" presetID="16" presetClass="entr" presetSubtype="21"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arn(inVertical)">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xit" presetSubtype="37" fill="hold" grpId="1" nodeType="clickEffect">
                                  <p:stCondLst>
                                    <p:cond delay="0"/>
                                  </p:stCondLst>
                                  <p:childTnLst>
                                    <p:animEffect transition="out" filter="barn(outVertical)">
                                      <p:cBhvr>
                                        <p:cTn id="65" dur="500"/>
                                        <p:tgtEl>
                                          <p:spTgt spid="26"/>
                                        </p:tgtEl>
                                      </p:cBhvr>
                                    </p:animEffect>
                                    <p:set>
                                      <p:cBhvr>
                                        <p:cTn id="66" dur="1" fill="hold">
                                          <p:stCondLst>
                                            <p:cond delay="499"/>
                                          </p:stCondLst>
                                        </p:cTn>
                                        <p:tgtEl>
                                          <p:spTgt spid="26"/>
                                        </p:tgtEl>
                                        <p:attrNameLst>
                                          <p:attrName>style.visibility</p:attrName>
                                        </p:attrNameLst>
                                      </p:cBhvr>
                                      <p:to>
                                        <p:strVal val="hidden"/>
                                      </p:to>
                                    </p:set>
                                  </p:childTnLst>
                                </p:cTn>
                              </p:par>
                            </p:childTnLst>
                          </p:cTn>
                        </p:par>
                        <p:par>
                          <p:cTn id="67" fill="hold">
                            <p:stCondLst>
                              <p:cond delay="500"/>
                            </p:stCondLst>
                            <p:childTnLst>
                              <p:par>
                                <p:cTn id="68" presetID="16" presetClass="entr" presetSubtype="21"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arn(inVertical)">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xit" presetSubtype="37" fill="hold" grpId="1" nodeType="clickEffect">
                                  <p:stCondLst>
                                    <p:cond delay="0"/>
                                  </p:stCondLst>
                                  <p:childTnLst>
                                    <p:animEffect transition="out" filter="barn(outVertical)">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childTnLst>
                          </p:cTn>
                        </p:par>
                        <p:par>
                          <p:cTn id="76" fill="hold">
                            <p:stCondLst>
                              <p:cond delay="500"/>
                            </p:stCondLst>
                            <p:childTnLst>
                              <p:par>
                                <p:cTn id="77" presetID="16" presetClass="entr" presetSubtype="21"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arn(inVertical)">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xit" presetSubtype="37" fill="hold" grpId="1" nodeType="clickEffect">
                                  <p:stCondLst>
                                    <p:cond delay="0"/>
                                  </p:stCondLst>
                                  <p:childTnLst>
                                    <p:animEffect transition="out" filter="barn(outVertical)">
                                      <p:cBhvr>
                                        <p:cTn id="83" dur="500"/>
                                        <p:tgtEl>
                                          <p:spTgt spid="24"/>
                                        </p:tgtEl>
                                      </p:cBhvr>
                                    </p:animEffect>
                                    <p:set>
                                      <p:cBhvr>
                                        <p:cTn id="84" dur="1" fill="hold">
                                          <p:stCondLst>
                                            <p:cond delay="499"/>
                                          </p:stCondLst>
                                        </p:cTn>
                                        <p:tgtEl>
                                          <p:spTgt spid="24"/>
                                        </p:tgtEl>
                                        <p:attrNameLst>
                                          <p:attrName>style.visibility</p:attrName>
                                        </p:attrNameLst>
                                      </p:cBhvr>
                                      <p:to>
                                        <p:strVal val="hidden"/>
                                      </p:to>
                                    </p:set>
                                  </p:childTnLst>
                                </p:cTn>
                              </p:par>
                            </p:childTnLst>
                          </p:cTn>
                        </p:par>
                        <p:par>
                          <p:cTn id="85" fill="hold">
                            <p:stCondLst>
                              <p:cond delay="500"/>
                            </p:stCondLst>
                            <p:childTnLst>
                              <p:par>
                                <p:cTn id="86" presetID="16" presetClass="entr" presetSubtype="21"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barn(inVertical)">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xit" presetSubtype="37" fill="hold" grpId="1" nodeType="clickEffect">
                                  <p:stCondLst>
                                    <p:cond delay="0"/>
                                  </p:stCondLst>
                                  <p:childTnLst>
                                    <p:animEffect transition="out" filter="barn(outVertical)">
                                      <p:cBhvr>
                                        <p:cTn id="92" dur="500"/>
                                        <p:tgtEl>
                                          <p:spTgt spid="35"/>
                                        </p:tgtEl>
                                      </p:cBhvr>
                                    </p:animEffect>
                                    <p:set>
                                      <p:cBhvr>
                                        <p:cTn id="93" dur="1" fill="hold">
                                          <p:stCondLst>
                                            <p:cond delay="499"/>
                                          </p:stCondLst>
                                        </p:cTn>
                                        <p:tgtEl>
                                          <p:spTgt spid="35"/>
                                        </p:tgtEl>
                                        <p:attrNameLst>
                                          <p:attrName>style.visibility</p:attrName>
                                        </p:attrNameLst>
                                      </p:cBhvr>
                                      <p:to>
                                        <p:strVal val="hidden"/>
                                      </p:to>
                                    </p:set>
                                  </p:childTnLst>
                                </p:cTn>
                              </p:par>
                            </p:childTnLst>
                          </p:cTn>
                        </p:par>
                        <p:par>
                          <p:cTn id="94" fill="hold">
                            <p:stCondLst>
                              <p:cond delay="500"/>
                            </p:stCondLst>
                            <p:childTnLst>
                              <p:par>
                                <p:cTn id="95" presetID="16" presetClass="entr" presetSubtype="21"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barn(inVertical)">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xit" presetSubtype="37" fill="hold" grpId="1" nodeType="clickEffect">
                                  <p:stCondLst>
                                    <p:cond delay="0"/>
                                  </p:stCondLst>
                                  <p:childTnLst>
                                    <p:animEffect transition="out" filter="barn(outVertical)">
                                      <p:cBhvr>
                                        <p:cTn id="101" dur="500"/>
                                        <p:tgtEl>
                                          <p:spTgt spid="33"/>
                                        </p:tgtEl>
                                      </p:cBhvr>
                                    </p:animEffect>
                                    <p:set>
                                      <p:cBhvr>
                                        <p:cTn id="102" dur="1" fill="hold">
                                          <p:stCondLst>
                                            <p:cond delay="499"/>
                                          </p:stCondLst>
                                        </p:cTn>
                                        <p:tgtEl>
                                          <p:spTgt spid="33"/>
                                        </p:tgtEl>
                                        <p:attrNameLst>
                                          <p:attrName>style.visibility</p:attrName>
                                        </p:attrNameLst>
                                      </p:cBhvr>
                                      <p:to>
                                        <p:strVal val="hidden"/>
                                      </p:to>
                                    </p:set>
                                  </p:childTnLst>
                                </p:cTn>
                              </p:par>
                            </p:childTnLst>
                          </p:cTn>
                        </p:par>
                        <p:par>
                          <p:cTn id="103" fill="hold">
                            <p:stCondLst>
                              <p:cond delay="500"/>
                            </p:stCondLst>
                            <p:childTnLst>
                              <p:par>
                                <p:cTn id="104" presetID="16" presetClass="entr" presetSubtype="21"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barn(inVertical)">
                                      <p:cBhvr>
                                        <p:cTn id="10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38" grpId="0" animBg="1"/>
      <p:bldP spid="38" grpId="1" animBg="1"/>
      <p:bldP spid="37" grpId="0" animBg="1"/>
      <p:bldP spid="37" grpId="1" animBg="1"/>
      <p:bldP spid="36" grpId="0" animBg="1"/>
      <p:bldP spid="36" grpId="1" animBg="1"/>
      <p:bldP spid="30" grpId="0" animBg="1"/>
      <p:bldP spid="30" grpId="1" animBg="1"/>
      <p:bldP spid="34" grpId="0" animBg="1"/>
      <p:bldP spid="34" grpId="1" animBg="1"/>
      <p:bldP spid="26" grpId="0" animBg="1"/>
      <p:bldP spid="26" grpId="1" animBg="1"/>
      <p:bldP spid="22" grpId="0" animBg="1"/>
      <p:bldP spid="22" grpId="1" animBg="1"/>
      <p:bldP spid="24" grpId="0" animBg="1"/>
      <p:bldP spid="24" grpId="1" animBg="1"/>
      <p:bldP spid="35" grpId="0" animBg="1"/>
      <p:bldP spid="35" grpId="1" animBg="1"/>
      <p:bldP spid="33" grpId="0" animBg="1"/>
      <p:bldP spid="33" grpId="1"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Fred Talk</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grpSp>
        <p:nvGrpSpPr>
          <p:cNvPr id="24" name="Group 23">
            <a:extLst>
              <a:ext uri="{FF2B5EF4-FFF2-40B4-BE49-F238E27FC236}">
                <a16:creationId xmlns:a16="http://schemas.microsoft.com/office/drawing/2014/main" id="{EC614273-9B1B-47B0-8D40-0012244A3045}"/>
              </a:ext>
            </a:extLst>
          </p:cNvPr>
          <p:cNvGrpSpPr>
            <a:grpSpLocks/>
          </p:cNvGrpSpPr>
          <p:nvPr/>
        </p:nvGrpSpPr>
        <p:grpSpPr bwMode="auto">
          <a:xfrm>
            <a:off x="7686977" y="4505325"/>
            <a:ext cx="2393950" cy="1987550"/>
            <a:chOff x="5987896" y="1461061"/>
            <a:chExt cx="2393950" cy="1987550"/>
          </a:xfrm>
        </p:grpSpPr>
        <p:sp>
          <p:nvSpPr>
            <p:cNvPr id="25" name="Rectangle: Rounded Corners 24">
              <a:extLst>
                <a:ext uri="{FF2B5EF4-FFF2-40B4-BE49-F238E27FC236}">
                  <a16:creationId xmlns:a16="http://schemas.microsoft.com/office/drawing/2014/main" id="{0E83BF8A-131A-4C55-81EC-5F60C2FC552A}"/>
                </a:ext>
              </a:extLst>
            </p:cNvPr>
            <p:cNvSpPr/>
            <p:nvPr/>
          </p:nvSpPr>
          <p:spPr bwMode="auto">
            <a:xfrm>
              <a:off x="5987896" y="1461061"/>
              <a:ext cx="2393950" cy="1987550"/>
            </a:xfrm>
            <a:prstGeom prst="roundRect">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26" name="Picture 12">
              <a:extLst>
                <a:ext uri="{FF2B5EF4-FFF2-40B4-BE49-F238E27FC236}">
                  <a16:creationId xmlns:a16="http://schemas.microsoft.com/office/drawing/2014/main" id="{9B281ABD-C396-454E-BBB2-A4569147F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503" y="1607580"/>
              <a:ext cx="1723585" cy="169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26">
            <a:extLst>
              <a:ext uri="{FF2B5EF4-FFF2-40B4-BE49-F238E27FC236}">
                <a16:creationId xmlns:a16="http://schemas.microsoft.com/office/drawing/2014/main" id="{F4F7FB90-A161-4770-BD34-026D57BEE83E}"/>
              </a:ext>
            </a:extLst>
          </p:cNvPr>
          <p:cNvGrpSpPr>
            <a:grpSpLocks/>
          </p:cNvGrpSpPr>
          <p:nvPr/>
        </p:nvGrpSpPr>
        <p:grpSpPr bwMode="auto">
          <a:xfrm>
            <a:off x="5075540" y="4514850"/>
            <a:ext cx="2393950" cy="1987550"/>
            <a:chOff x="3377061" y="1461061"/>
            <a:chExt cx="2393950" cy="1987550"/>
          </a:xfrm>
        </p:grpSpPr>
        <p:grpSp>
          <p:nvGrpSpPr>
            <p:cNvPr id="28" name="Group 19">
              <a:extLst>
                <a:ext uri="{FF2B5EF4-FFF2-40B4-BE49-F238E27FC236}">
                  <a16:creationId xmlns:a16="http://schemas.microsoft.com/office/drawing/2014/main" id="{182670FA-ED7D-41C8-B43B-004A38616181}"/>
                </a:ext>
              </a:extLst>
            </p:cNvPr>
            <p:cNvGrpSpPr>
              <a:grpSpLocks/>
            </p:cNvGrpSpPr>
            <p:nvPr/>
          </p:nvGrpSpPr>
          <p:grpSpPr bwMode="auto">
            <a:xfrm>
              <a:off x="3377061" y="1461061"/>
              <a:ext cx="2393950" cy="1987550"/>
              <a:chOff x="3332993" y="1549590"/>
              <a:chExt cx="2393950" cy="1987550"/>
            </a:xfrm>
          </p:grpSpPr>
          <p:pic>
            <p:nvPicPr>
              <p:cNvPr id="30" name="Picture 10">
                <a:extLst>
                  <a:ext uri="{FF2B5EF4-FFF2-40B4-BE49-F238E27FC236}">
                    <a16:creationId xmlns:a16="http://schemas.microsoft.com/office/drawing/2014/main" id="{3707A6B3-DC49-4F75-9608-58ACD862C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377" y="1750781"/>
                <a:ext cx="2049183" cy="156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Rounded Corners 30">
                <a:extLst>
                  <a:ext uri="{FF2B5EF4-FFF2-40B4-BE49-F238E27FC236}">
                    <a16:creationId xmlns:a16="http://schemas.microsoft.com/office/drawing/2014/main" id="{1FCFDC06-5694-459F-86CB-326D38565BD6}"/>
                  </a:ext>
                </a:extLst>
              </p:cNvPr>
              <p:cNvSpPr/>
              <p:nvPr/>
            </p:nvSpPr>
            <p:spPr bwMode="auto">
              <a:xfrm>
                <a:off x="3332993" y="1549590"/>
                <a:ext cx="2393950" cy="198755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29" name="Picture 8">
              <a:extLst>
                <a:ext uri="{FF2B5EF4-FFF2-40B4-BE49-F238E27FC236}">
                  <a16:creationId xmlns:a16="http://schemas.microsoft.com/office/drawing/2014/main" id="{B5C83ED8-EBFD-4B53-BA13-58DB79C33D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6787" y="1802760"/>
              <a:ext cx="1510426" cy="135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a:extLst>
              <a:ext uri="{FF2B5EF4-FFF2-40B4-BE49-F238E27FC236}">
                <a16:creationId xmlns:a16="http://schemas.microsoft.com/office/drawing/2014/main" id="{295DC870-177C-44D2-84BF-FD3FB7DCDAC7}"/>
              </a:ext>
            </a:extLst>
          </p:cNvPr>
          <p:cNvGrpSpPr>
            <a:grpSpLocks/>
          </p:cNvGrpSpPr>
          <p:nvPr/>
        </p:nvGrpSpPr>
        <p:grpSpPr bwMode="auto">
          <a:xfrm>
            <a:off x="2459340" y="4532313"/>
            <a:ext cx="2393950" cy="1987550"/>
            <a:chOff x="760413" y="1478523"/>
            <a:chExt cx="2393950" cy="1987550"/>
          </a:xfrm>
        </p:grpSpPr>
        <p:sp>
          <p:nvSpPr>
            <p:cNvPr id="33" name="Rectangle: Rounded Corners 32">
              <a:extLst>
                <a:ext uri="{FF2B5EF4-FFF2-40B4-BE49-F238E27FC236}">
                  <a16:creationId xmlns:a16="http://schemas.microsoft.com/office/drawing/2014/main" id="{7E72E942-98A0-421E-86BD-E16B79013A31}"/>
                </a:ext>
              </a:extLst>
            </p:cNvPr>
            <p:cNvSpPr/>
            <p:nvPr/>
          </p:nvSpPr>
          <p:spPr bwMode="auto">
            <a:xfrm>
              <a:off x="760413" y="1478523"/>
              <a:ext cx="2393950" cy="1987550"/>
            </a:xfrm>
            <a:prstGeom prst="roundRect">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34" name="Picture 4">
              <a:extLst>
                <a:ext uri="{FF2B5EF4-FFF2-40B4-BE49-F238E27FC236}">
                  <a16:creationId xmlns:a16="http://schemas.microsoft.com/office/drawing/2014/main" id="{04E704A6-5120-4FA5-9142-5F1E79EE9A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4383" y="1966461"/>
              <a:ext cx="1687730" cy="112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Title 1">
            <a:extLst>
              <a:ext uri="{FF2B5EF4-FFF2-40B4-BE49-F238E27FC236}">
                <a16:creationId xmlns:a16="http://schemas.microsoft.com/office/drawing/2014/main" id="{C7DE9662-C3B1-4460-BA85-67E73891EAA6}"/>
              </a:ext>
            </a:extLst>
          </p:cNvPr>
          <p:cNvSpPr txBox="1">
            <a:spLocks/>
          </p:cNvSpPr>
          <p:nvPr/>
        </p:nvSpPr>
        <p:spPr>
          <a:xfrm>
            <a:off x="738809" y="15696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latin typeface="Comic Sans MS" panose="030F0702030302020204" pitchFamily="66" charset="0"/>
              </a:rPr>
              <a:t>Read the word to identify the correct picture:</a:t>
            </a:r>
          </a:p>
        </p:txBody>
      </p:sp>
      <p:sp>
        <p:nvSpPr>
          <p:cNvPr id="36" name="Title 1">
            <a:extLst>
              <a:ext uri="{FF2B5EF4-FFF2-40B4-BE49-F238E27FC236}">
                <a16:creationId xmlns:a16="http://schemas.microsoft.com/office/drawing/2014/main" id="{D529FFC6-B309-4678-9D3B-71B8EDA7E4D4}"/>
              </a:ext>
            </a:extLst>
          </p:cNvPr>
          <p:cNvSpPr txBox="1">
            <a:spLocks/>
          </p:cNvSpPr>
          <p:nvPr/>
        </p:nvSpPr>
        <p:spPr>
          <a:xfrm>
            <a:off x="2407919" y="2505669"/>
            <a:ext cx="7673008" cy="2293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6960"/>
              </a:lnSpc>
            </a:pPr>
            <a:r>
              <a:rPr lang="en-GB" sz="7200" dirty="0">
                <a:solidFill>
                  <a:srgbClr val="FF0000"/>
                </a:solidFill>
                <a:latin typeface="Comic Sans MS" panose="030F0702030302020204" pitchFamily="66" charset="0"/>
              </a:rPr>
              <a:t>n e t</a:t>
            </a:r>
          </a:p>
        </p:txBody>
      </p:sp>
      <p:pic>
        <p:nvPicPr>
          <p:cNvPr id="23" name="Picture 22">
            <a:extLst>
              <a:ext uri="{FF2B5EF4-FFF2-40B4-BE49-F238E27FC236}">
                <a16:creationId xmlns:a16="http://schemas.microsoft.com/office/drawing/2014/main" id="{BDE11FBF-545E-4A8C-B0CF-755EBE2A64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2327" y="4816674"/>
            <a:ext cx="1474244" cy="1536317"/>
          </a:xfrm>
          <a:prstGeom prst="rect">
            <a:avLst/>
          </a:prstGeom>
        </p:spPr>
      </p:pic>
    </p:spTree>
    <p:extLst>
      <p:ext uri="{BB962C8B-B14F-4D97-AF65-F5344CB8AC3E}">
        <p14:creationId xmlns:p14="http://schemas.microsoft.com/office/powerpoint/2010/main" val="203316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1000"/>
                                        <p:tgtEl>
                                          <p:spTgt spid="36">
                                            <p:txEl>
                                              <p:pRg st="0" end="0"/>
                                            </p:txEl>
                                          </p:spTgt>
                                        </p:tgtEl>
                                      </p:cBhvr>
                                    </p:animEffect>
                                    <p:anim calcmode="lin" valueType="num">
                                      <p:cBhvr>
                                        <p:cTn id="8"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Fred Talk</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sp>
        <p:nvSpPr>
          <p:cNvPr id="35" name="Title 1">
            <a:extLst>
              <a:ext uri="{FF2B5EF4-FFF2-40B4-BE49-F238E27FC236}">
                <a16:creationId xmlns:a16="http://schemas.microsoft.com/office/drawing/2014/main" id="{C7DE9662-C3B1-4460-BA85-67E73891EAA6}"/>
              </a:ext>
            </a:extLst>
          </p:cNvPr>
          <p:cNvSpPr txBox="1">
            <a:spLocks/>
          </p:cNvSpPr>
          <p:nvPr/>
        </p:nvSpPr>
        <p:spPr>
          <a:xfrm>
            <a:off x="738809" y="15696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latin typeface="Comic Sans MS" panose="030F0702030302020204" pitchFamily="66" charset="0"/>
              </a:rPr>
              <a:t>Read the word to identify the correct picture:</a:t>
            </a:r>
          </a:p>
        </p:txBody>
      </p:sp>
      <p:sp>
        <p:nvSpPr>
          <p:cNvPr id="36" name="Title 1">
            <a:extLst>
              <a:ext uri="{FF2B5EF4-FFF2-40B4-BE49-F238E27FC236}">
                <a16:creationId xmlns:a16="http://schemas.microsoft.com/office/drawing/2014/main" id="{D529FFC6-B309-4678-9D3B-71B8EDA7E4D4}"/>
              </a:ext>
            </a:extLst>
          </p:cNvPr>
          <p:cNvSpPr txBox="1">
            <a:spLocks/>
          </p:cNvSpPr>
          <p:nvPr/>
        </p:nvSpPr>
        <p:spPr>
          <a:xfrm>
            <a:off x="2407919" y="2505669"/>
            <a:ext cx="7673008" cy="2293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6960"/>
              </a:lnSpc>
            </a:pPr>
            <a:r>
              <a:rPr lang="en-GB" sz="7200" dirty="0">
                <a:solidFill>
                  <a:srgbClr val="FF0000"/>
                </a:solidFill>
                <a:latin typeface="Comic Sans MS" panose="030F0702030302020204" pitchFamily="66" charset="0"/>
              </a:rPr>
              <a:t>fish</a:t>
            </a:r>
          </a:p>
        </p:txBody>
      </p:sp>
      <p:grpSp>
        <p:nvGrpSpPr>
          <p:cNvPr id="19" name="Group 18">
            <a:extLst>
              <a:ext uri="{FF2B5EF4-FFF2-40B4-BE49-F238E27FC236}">
                <a16:creationId xmlns:a16="http://schemas.microsoft.com/office/drawing/2014/main" id="{ECE4C70D-8E2F-4B13-A212-8201BCE6FC70}"/>
              </a:ext>
            </a:extLst>
          </p:cNvPr>
          <p:cNvGrpSpPr>
            <a:grpSpLocks/>
          </p:cNvGrpSpPr>
          <p:nvPr/>
        </p:nvGrpSpPr>
        <p:grpSpPr bwMode="auto">
          <a:xfrm>
            <a:off x="7902713" y="4620700"/>
            <a:ext cx="2401888" cy="1987550"/>
            <a:chOff x="5994723" y="1201696"/>
            <a:chExt cx="2401565" cy="1987550"/>
          </a:xfrm>
        </p:grpSpPr>
        <p:sp>
          <p:nvSpPr>
            <p:cNvPr id="20" name="Rectangle: Rounded Corners 19">
              <a:extLst>
                <a:ext uri="{FF2B5EF4-FFF2-40B4-BE49-F238E27FC236}">
                  <a16:creationId xmlns:a16="http://schemas.microsoft.com/office/drawing/2014/main" id="{A8E71E91-9F76-4FB2-99B8-09340DA46652}"/>
                </a:ext>
              </a:extLst>
            </p:cNvPr>
            <p:cNvSpPr/>
            <p:nvPr/>
          </p:nvSpPr>
          <p:spPr bwMode="auto">
            <a:xfrm>
              <a:off x="5994723" y="1201696"/>
              <a:ext cx="2393628" cy="198755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21" name="Picture 5">
              <a:extLst>
                <a:ext uri="{FF2B5EF4-FFF2-40B4-BE49-F238E27FC236}">
                  <a16:creationId xmlns:a16="http://schemas.microsoft.com/office/drawing/2014/main" id="{4BBF4114-4E6D-4AB7-883D-DDC98855F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65835">
              <a:off x="6799263" y="1022433"/>
              <a:ext cx="87312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a:extLst>
              <a:ext uri="{FF2B5EF4-FFF2-40B4-BE49-F238E27FC236}">
                <a16:creationId xmlns:a16="http://schemas.microsoft.com/office/drawing/2014/main" id="{8F3CADB7-D223-4675-996A-A7B4BCE91432}"/>
              </a:ext>
            </a:extLst>
          </p:cNvPr>
          <p:cNvGrpSpPr>
            <a:grpSpLocks/>
          </p:cNvGrpSpPr>
          <p:nvPr/>
        </p:nvGrpSpPr>
        <p:grpSpPr bwMode="auto">
          <a:xfrm>
            <a:off x="2675076" y="4647688"/>
            <a:ext cx="2393950" cy="1987550"/>
            <a:chOff x="767240" y="1228941"/>
            <a:chExt cx="2393950" cy="1987550"/>
          </a:xfrm>
        </p:grpSpPr>
        <p:sp>
          <p:nvSpPr>
            <p:cNvPr id="37" name="Rectangle: Rounded Corners 36">
              <a:extLst>
                <a:ext uri="{FF2B5EF4-FFF2-40B4-BE49-F238E27FC236}">
                  <a16:creationId xmlns:a16="http://schemas.microsoft.com/office/drawing/2014/main" id="{7C8C552D-21A6-452E-AFB7-E2CCAF656C3F}"/>
                </a:ext>
              </a:extLst>
            </p:cNvPr>
            <p:cNvSpPr/>
            <p:nvPr/>
          </p:nvSpPr>
          <p:spPr bwMode="auto">
            <a:xfrm>
              <a:off x="767240" y="1228941"/>
              <a:ext cx="2393950" cy="1987550"/>
            </a:xfrm>
            <a:prstGeom prst="roundRect">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38" name="Picture 10">
              <a:extLst>
                <a:ext uri="{FF2B5EF4-FFF2-40B4-BE49-F238E27FC236}">
                  <a16:creationId xmlns:a16="http://schemas.microsoft.com/office/drawing/2014/main" id="{5B6E4869-538A-4903-97F5-C0FFCB2347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2688" y="1420895"/>
              <a:ext cx="15716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 name="Group 38">
            <a:extLst>
              <a:ext uri="{FF2B5EF4-FFF2-40B4-BE49-F238E27FC236}">
                <a16:creationId xmlns:a16="http://schemas.microsoft.com/office/drawing/2014/main" id="{345D0A23-49F5-4C7C-89F7-7D5FFB39E86A}"/>
              </a:ext>
            </a:extLst>
          </p:cNvPr>
          <p:cNvGrpSpPr>
            <a:grpSpLocks/>
          </p:cNvGrpSpPr>
          <p:nvPr/>
        </p:nvGrpSpPr>
        <p:grpSpPr bwMode="auto">
          <a:xfrm>
            <a:off x="5292863" y="4630225"/>
            <a:ext cx="2393950" cy="1987550"/>
            <a:chOff x="3383888" y="1211479"/>
            <a:chExt cx="2393950" cy="1987550"/>
          </a:xfrm>
        </p:grpSpPr>
        <p:grpSp>
          <p:nvGrpSpPr>
            <p:cNvPr id="40" name="Group 14">
              <a:extLst>
                <a:ext uri="{FF2B5EF4-FFF2-40B4-BE49-F238E27FC236}">
                  <a16:creationId xmlns:a16="http://schemas.microsoft.com/office/drawing/2014/main" id="{AC29ED7B-D389-4E3E-A897-1532F837EB41}"/>
                </a:ext>
              </a:extLst>
            </p:cNvPr>
            <p:cNvGrpSpPr>
              <a:grpSpLocks/>
            </p:cNvGrpSpPr>
            <p:nvPr/>
          </p:nvGrpSpPr>
          <p:grpSpPr bwMode="auto">
            <a:xfrm>
              <a:off x="3383888" y="1211479"/>
              <a:ext cx="2393950" cy="1987550"/>
              <a:chOff x="3332993" y="1549590"/>
              <a:chExt cx="2393950" cy="1987550"/>
            </a:xfrm>
          </p:grpSpPr>
          <p:pic>
            <p:nvPicPr>
              <p:cNvPr id="42" name="Picture 10">
                <a:extLst>
                  <a:ext uri="{FF2B5EF4-FFF2-40B4-BE49-F238E27FC236}">
                    <a16:creationId xmlns:a16="http://schemas.microsoft.com/office/drawing/2014/main" id="{1A9CAF90-5F8F-4CC0-9902-AC394D054B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377" y="1750781"/>
                <a:ext cx="2049183" cy="156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Rounded Corners 42">
                <a:extLst>
                  <a:ext uri="{FF2B5EF4-FFF2-40B4-BE49-F238E27FC236}">
                    <a16:creationId xmlns:a16="http://schemas.microsoft.com/office/drawing/2014/main" id="{B6887DEC-285F-4DC7-9656-60EB38871AC2}"/>
                  </a:ext>
                </a:extLst>
              </p:cNvPr>
              <p:cNvSpPr/>
              <p:nvPr/>
            </p:nvSpPr>
            <p:spPr bwMode="auto">
              <a:xfrm>
                <a:off x="3332993" y="1549590"/>
                <a:ext cx="2393950" cy="1987550"/>
              </a:xfrm>
              <a:prstGeom prst="roundRect">
                <a:avLst/>
              </a:prstGeom>
              <a:solidFill>
                <a:srgbClr val="FF0000"/>
              </a:solidFill>
              <a:ln w="38100">
                <a:solidFill>
                  <a:srgbClr val="BC01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pic>
          <p:nvPicPr>
            <p:cNvPr id="41" name="Picture 13">
              <a:extLst>
                <a:ext uri="{FF2B5EF4-FFF2-40B4-BE49-F238E27FC236}">
                  <a16:creationId xmlns:a16="http://schemas.microsoft.com/office/drawing/2014/main" id="{E9A0D244-B92C-4502-A83D-EA27D7CD12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0" y="1420895"/>
              <a:ext cx="115728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Picture 22">
            <a:extLst>
              <a:ext uri="{FF2B5EF4-FFF2-40B4-BE49-F238E27FC236}">
                <a16:creationId xmlns:a16="http://schemas.microsoft.com/office/drawing/2014/main" id="{BDE11FBF-545E-4A8C-B0CF-755EBE2A64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0952" y="4799494"/>
            <a:ext cx="1474244" cy="1536317"/>
          </a:xfrm>
          <a:prstGeom prst="rect">
            <a:avLst/>
          </a:prstGeom>
        </p:spPr>
      </p:pic>
    </p:spTree>
    <p:extLst>
      <p:ext uri="{BB962C8B-B14F-4D97-AF65-F5344CB8AC3E}">
        <p14:creationId xmlns:p14="http://schemas.microsoft.com/office/powerpoint/2010/main" val="117125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Fred Talk</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sp>
        <p:nvSpPr>
          <p:cNvPr id="35" name="Title 1">
            <a:extLst>
              <a:ext uri="{FF2B5EF4-FFF2-40B4-BE49-F238E27FC236}">
                <a16:creationId xmlns:a16="http://schemas.microsoft.com/office/drawing/2014/main" id="{C7DE9662-C3B1-4460-BA85-67E73891EAA6}"/>
              </a:ext>
            </a:extLst>
          </p:cNvPr>
          <p:cNvSpPr txBox="1">
            <a:spLocks/>
          </p:cNvSpPr>
          <p:nvPr/>
        </p:nvSpPr>
        <p:spPr>
          <a:xfrm>
            <a:off x="738809" y="15696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latin typeface="Comic Sans MS" panose="030F0702030302020204" pitchFamily="66" charset="0"/>
              </a:rPr>
              <a:t>Read the word to identify the correct picture:</a:t>
            </a:r>
          </a:p>
        </p:txBody>
      </p:sp>
      <p:sp>
        <p:nvSpPr>
          <p:cNvPr id="36" name="Title 1">
            <a:extLst>
              <a:ext uri="{FF2B5EF4-FFF2-40B4-BE49-F238E27FC236}">
                <a16:creationId xmlns:a16="http://schemas.microsoft.com/office/drawing/2014/main" id="{D529FFC6-B309-4678-9D3B-71B8EDA7E4D4}"/>
              </a:ext>
            </a:extLst>
          </p:cNvPr>
          <p:cNvSpPr txBox="1">
            <a:spLocks/>
          </p:cNvSpPr>
          <p:nvPr/>
        </p:nvSpPr>
        <p:spPr>
          <a:xfrm>
            <a:off x="2407919" y="2505669"/>
            <a:ext cx="7673008" cy="2293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6960"/>
              </a:lnSpc>
            </a:pPr>
            <a:r>
              <a:rPr lang="en-GB" sz="7200" dirty="0">
                <a:solidFill>
                  <a:srgbClr val="FF0000"/>
                </a:solidFill>
                <a:latin typeface="Comic Sans MS" panose="030F0702030302020204" pitchFamily="66" charset="0"/>
              </a:rPr>
              <a:t>van</a:t>
            </a:r>
          </a:p>
        </p:txBody>
      </p:sp>
      <p:grpSp>
        <p:nvGrpSpPr>
          <p:cNvPr id="24" name="Group 23">
            <a:extLst>
              <a:ext uri="{FF2B5EF4-FFF2-40B4-BE49-F238E27FC236}">
                <a16:creationId xmlns:a16="http://schemas.microsoft.com/office/drawing/2014/main" id="{780F50D3-F838-46F6-802D-D9509878AE11}"/>
              </a:ext>
            </a:extLst>
          </p:cNvPr>
          <p:cNvGrpSpPr>
            <a:grpSpLocks/>
          </p:cNvGrpSpPr>
          <p:nvPr/>
        </p:nvGrpSpPr>
        <p:grpSpPr bwMode="auto">
          <a:xfrm>
            <a:off x="5335409" y="4638163"/>
            <a:ext cx="2393950" cy="1987550"/>
            <a:chOff x="3383888" y="1171447"/>
            <a:chExt cx="2393950" cy="1987550"/>
          </a:xfrm>
        </p:grpSpPr>
        <p:grpSp>
          <p:nvGrpSpPr>
            <p:cNvPr id="25" name="Group 14">
              <a:extLst>
                <a:ext uri="{FF2B5EF4-FFF2-40B4-BE49-F238E27FC236}">
                  <a16:creationId xmlns:a16="http://schemas.microsoft.com/office/drawing/2014/main" id="{A4EC4591-0105-4FD4-8329-A6A43F7F548C}"/>
                </a:ext>
              </a:extLst>
            </p:cNvPr>
            <p:cNvGrpSpPr>
              <a:grpSpLocks/>
            </p:cNvGrpSpPr>
            <p:nvPr/>
          </p:nvGrpSpPr>
          <p:grpSpPr bwMode="auto">
            <a:xfrm>
              <a:off x="3383888" y="1171447"/>
              <a:ext cx="2393950" cy="1987550"/>
              <a:chOff x="3332993" y="1549590"/>
              <a:chExt cx="2393950" cy="1987550"/>
            </a:xfrm>
          </p:grpSpPr>
          <p:pic>
            <p:nvPicPr>
              <p:cNvPr id="27" name="Picture 10">
                <a:extLst>
                  <a:ext uri="{FF2B5EF4-FFF2-40B4-BE49-F238E27FC236}">
                    <a16:creationId xmlns:a16="http://schemas.microsoft.com/office/drawing/2014/main" id="{CB23F1E0-583A-4404-AE52-EA72C35C7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377" y="1750781"/>
                <a:ext cx="2049183" cy="156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Rounded Corners 27">
                <a:extLst>
                  <a:ext uri="{FF2B5EF4-FFF2-40B4-BE49-F238E27FC236}">
                    <a16:creationId xmlns:a16="http://schemas.microsoft.com/office/drawing/2014/main" id="{4ACB9BE8-D388-436E-A7D6-94D12E8E06A1}"/>
                  </a:ext>
                </a:extLst>
              </p:cNvPr>
              <p:cNvSpPr/>
              <p:nvPr/>
            </p:nvSpPr>
            <p:spPr bwMode="auto">
              <a:xfrm>
                <a:off x="3332993" y="1549590"/>
                <a:ext cx="2393950" cy="198755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26" name="Picture 8">
              <a:extLst>
                <a:ext uri="{FF2B5EF4-FFF2-40B4-BE49-F238E27FC236}">
                  <a16:creationId xmlns:a16="http://schemas.microsoft.com/office/drawing/2014/main" id="{BD98B58A-2D71-4EEE-9AE9-36B2D5136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3150" y="1599977"/>
              <a:ext cx="20732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8">
            <a:extLst>
              <a:ext uri="{FF2B5EF4-FFF2-40B4-BE49-F238E27FC236}">
                <a16:creationId xmlns:a16="http://schemas.microsoft.com/office/drawing/2014/main" id="{A73717B1-9942-4041-A66C-D50A17D8E74A}"/>
              </a:ext>
            </a:extLst>
          </p:cNvPr>
          <p:cNvGrpSpPr>
            <a:grpSpLocks/>
          </p:cNvGrpSpPr>
          <p:nvPr/>
        </p:nvGrpSpPr>
        <p:grpSpPr bwMode="auto">
          <a:xfrm>
            <a:off x="7982491" y="4620700"/>
            <a:ext cx="2393950" cy="1987550"/>
            <a:chOff x="5994723" y="1161664"/>
            <a:chExt cx="2393950" cy="1987550"/>
          </a:xfrm>
        </p:grpSpPr>
        <p:sp>
          <p:nvSpPr>
            <p:cNvPr id="30" name="Rectangle: Rounded Corners 29">
              <a:extLst>
                <a:ext uri="{FF2B5EF4-FFF2-40B4-BE49-F238E27FC236}">
                  <a16:creationId xmlns:a16="http://schemas.microsoft.com/office/drawing/2014/main" id="{FE0AE933-C081-4EB4-9F45-872A89DE8F56}"/>
                </a:ext>
              </a:extLst>
            </p:cNvPr>
            <p:cNvSpPr/>
            <p:nvPr/>
          </p:nvSpPr>
          <p:spPr bwMode="auto">
            <a:xfrm>
              <a:off x="5994723" y="1161664"/>
              <a:ext cx="2393950" cy="1987550"/>
            </a:xfrm>
            <a:prstGeom prst="roundRect">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31" name="Picture 5">
              <a:extLst>
                <a:ext uri="{FF2B5EF4-FFF2-40B4-BE49-F238E27FC236}">
                  <a16:creationId xmlns:a16="http://schemas.microsoft.com/office/drawing/2014/main" id="{7C97BDAB-F0AF-4B14-A844-9BDB898962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838" y="1355502"/>
              <a:ext cx="15478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a:extLst>
              <a:ext uri="{FF2B5EF4-FFF2-40B4-BE49-F238E27FC236}">
                <a16:creationId xmlns:a16="http://schemas.microsoft.com/office/drawing/2014/main" id="{3BD0999F-27AC-4469-B918-3571A0B5AE1F}"/>
              </a:ext>
            </a:extLst>
          </p:cNvPr>
          <p:cNvGrpSpPr>
            <a:grpSpLocks/>
          </p:cNvGrpSpPr>
          <p:nvPr/>
        </p:nvGrpSpPr>
        <p:grpSpPr bwMode="auto">
          <a:xfrm>
            <a:off x="2645945" y="4695218"/>
            <a:ext cx="2393950" cy="1987550"/>
            <a:chOff x="767240" y="1188909"/>
            <a:chExt cx="2393950" cy="1987550"/>
          </a:xfrm>
        </p:grpSpPr>
        <p:sp>
          <p:nvSpPr>
            <p:cNvPr id="33" name="Rectangle: Rounded Corners 32">
              <a:extLst>
                <a:ext uri="{FF2B5EF4-FFF2-40B4-BE49-F238E27FC236}">
                  <a16:creationId xmlns:a16="http://schemas.microsoft.com/office/drawing/2014/main" id="{76A6E332-476F-4B0F-8470-E082E70593BB}"/>
                </a:ext>
              </a:extLst>
            </p:cNvPr>
            <p:cNvSpPr/>
            <p:nvPr/>
          </p:nvSpPr>
          <p:spPr bwMode="auto">
            <a:xfrm>
              <a:off x="767240" y="1188909"/>
              <a:ext cx="2393950" cy="1987550"/>
            </a:xfrm>
            <a:prstGeom prst="roundRect">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34" name="Picture 12">
              <a:extLst>
                <a:ext uri="{FF2B5EF4-FFF2-40B4-BE49-F238E27FC236}">
                  <a16:creationId xmlns:a16="http://schemas.microsoft.com/office/drawing/2014/main" id="{DD7464ED-775A-41DA-8836-94369064F6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6038" y="1250727"/>
              <a:ext cx="1254125"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Picture 22">
            <a:extLst>
              <a:ext uri="{FF2B5EF4-FFF2-40B4-BE49-F238E27FC236}">
                <a16:creationId xmlns:a16="http://schemas.microsoft.com/office/drawing/2014/main" id="{BDE11FBF-545E-4A8C-B0CF-755EBE2A64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4598" y="4877119"/>
            <a:ext cx="1474244" cy="1536317"/>
          </a:xfrm>
          <a:prstGeom prst="rect">
            <a:avLst/>
          </a:prstGeom>
        </p:spPr>
      </p:pic>
    </p:spTree>
    <p:extLst>
      <p:ext uri="{BB962C8B-B14F-4D97-AF65-F5344CB8AC3E}">
        <p14:creationId xmlns:p14="http://schemas.microsoft.com/office/powerpoint/2010/main" val="296997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48E022-8590-4B81-8B13-A9FC3980876F}"/>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1592153" flipH="1">
            <a:off x="10355920" y="228324"/>
            <a:ext cx="1561088" cy="1599163"/>
          </a:xfrm>
          <a:prstGeom prst="rect">
            <a:avLst/>
          </a:prstGeom>
        </p:spPr>
      </p:pic>
      <p:sp>
        <p:nvSpPr>
          <p:cNvPr id="2" name="Title 1">
            <a:extLst>
              <a:ext uri="{FF2B5EF4-FFF2-40B4-BE49-F238E27FC236}">
                <a16:creationId xmlns:a16="http://schemas.microsoft.com/office/drawing/2014/main" id="{83E0508A-9F39-4802-8E7A-AC1FC8833E88}"/>
              </a:ext>
            </a:extLst>
          </p:cNvPr>
          <p:cNvSpPr>
            <a:spLocks noGrp="1"/>
          </p:cNvSpPr>
          <p:nvPr>
            <p:ph type="title"/>
          </p:nvPr>
        </p:nvSpPr>
        <p:spPr/>
        <p:txBody>
          <a:bodyPr>
            <a:normAutofit/>
          </a:bodyPr>
          <a:lstStyle/>
          <a:p>
            <a:pPr algn="ctr"/>
            <a:r>
              <a:rPr lang="en-GB" sz="5400" dirty="0">
                <a:latin typeface="Comic Sans MS" panose="030F0702030302020204" pitchFamily="66" charset="0"/>
              </a:rPr>
              <a:t>Phonics- Ditty</a:t>
            </a:r>
          </a:p>
        </p:txBody>
      </p:sp>
      <p:pic>
        <p:nvPicPr>
          <p:cNvPr id="9" name="Picture 8">
            <a:extLst>
              <a:ext uri="{FF2B5EF4-FFF2-40B4-BE49-F238E27FC236}">
                <a16:creationId xmlns:a16="http://schemas.microsoft.com/office/drawing/2014/main" id="{C12BEF44-A1F0-40A7-B179-DDFDFFA1671D}"/>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rot="20007847">
            <a:off x="274993" y="228323"/>
            <a:ext cx="1561088" cy="1599163"/>
          </a:xfrm>
          <a:prstGeom prst="rect">
            <a:avLst/>
          </a:prstGeom>
        </p:spPr>
      </p:pic>
      <p:graphicFrame>
        <p:nvGraphicFramePr>
          <p:cNvPr id="6" name="Table 5">
            <a:extLst>
              <a:ext uri="{FF2B5EF4-FFF2-40B4-BE49-F238E27FC236}">
                <a16:creationId xmlns:a16="http://schemas.microsoft.com/office/drawing/2014/main" id="{D7455C79-950A-4F7F-A556-441F48C8409A}"/>
              </a:ext>
            </a:extLst>
          </p:cNvPr>
          <p:cNvGraphicFramePr>
            <a:graphicFrameLocks noGrp="1"/>
          </p:cNvGraphicFramePr>
          <p:nvPr>
            <p:extLst>
              <p:ext uri="{D42A27DB-BD31-4B8C-83A1-F6EECF244321}">
                <p14:modId xmlns:p14="http://schemas.microsoft.com/office/powerpoint/2010/main" val="3533737820"/>
              </p:ext>
            </p:extLst>
          </p:nvPr>
        </p:nvGraphicFramePr>
        <p:xfrm>
          <a:off x="450575" y="1828800"/>
          <a:ext cx="8753138" cy="2468880"/>
        </p:xfrm>
        <a:graphic>
          <a:graphicData uri="http://schemas.openxmlformats.org/drawingml/2006/table">
            <a:tbl>
              <a:tblPr firstRow="1" bandRow="1">
                <a:tableStyleId>{2D5ABB26-0587-4C30-8999-92F81FD0307C}</a:tableStyleId>
              </a:tblPr>
              <a:tblGrid>
                <a:gridCol w="1920519">
                  <a:extLst>
                    <a:ext uri="{9D8B030D-6E8A-4147-A177-3AD203B41FA5}">
                      <a16:colId xmlns:a16="http://schemas.microsoft.com/office/drawing/2014/main" val="2986746754"/>
                    </a:ext>
                  </a:extLst>
                </a:gridCol>
                <a:gridCol w="1894003">
                  <a:extLst>
                    <a:ext uri="{9D8B030D-6E8A-4147-A177-3AD203B41FA5}">
                      <a16:colId xmlns:a16="http://schemas.microsoft.com/office/drawing/2014/main" val="2255232227"/>
                    </a:ext>
                  </a:extLst>
                </a:gridCol>
                <a:gridCol w="1645373">
                  <a:extLst>
                    <a:ext uri="{9D8B030D-6E8A-4147-A177-3AD203B41FA5}">
                      <a16:colId xmlns:a16="http://schemas.microsoft.com/office/drawing/2014/main" val="1023731942"/>
                    </a:ext>
                  </a:extLst>
                </a:gridCol>
                <a:gridCol w="1583712">
                  <a:extLst>
                    <a:ext uri="{9D8B030D-6E8A-4147-A177-3AD203B41FA5}">
                      <a16:colId xmlns:a16="http://schemas.microsoft.com/office/drawing/2014/main" val="3492316887"/>
                    </a:ext>
                  </a:extLst>
                </a:gridCol>
                <a:gridCol w="1709531">
                  <a:extLst>
                    <a:ext uri="{9D8B030D-6E8A-4147-A177-3AD203B41FA5}">
                      <a16:colId xmlns:a16="http://schemas.microsoft.com/office/drawing/2014/main" val="399672364"/>
                    </a:ext>
                  </a:extLst>
                </a:gridCol>
              </a:tblGrid>
              <a:tr h="370840">
                <a:tc>
                  <a:txBody>
                    <a:bodyPr/>
                    <a:lstStyle/>
                    <a:p>
                      <a:pPr algn="ctr"/>
                      <a:r>
                        <a:rPr lang="en-GB" sz="4800" u="none" dirty="0">
                          <a:solidFill>
                            <a:srgbClr val="00B050"/>
                          </a:solidFill>
                          <a:latin typeface="Comic Sans MS" panose="030F0702030302020204" pitchFamily="66" charset="0"/>
                        </a:rPr>
                        <a:t>pink</a:t>
                      </a:r>
                    </a:p>
                  </a:txBody>
                  <a:tcPr/>
                </a:tc>
                <a:tc>
                  <a:txBody>
                    <a:bodyPr/>
                    <a:lstStyle/>
                    <a:p>
                      <a:pPr algn="ctr"/>
                      <a:r>
                        <a:rPr lang="en-GB" sz="4800" u="none" dirty="0">
                          <a:solidFill>
                            <a:srgbClr val="00B050"/>
                          </a:solidFill>
                          <a:latin typeface="Comic Sans MS" panose="030F0702030302020204" pitchFamily="66" charset="0"/>
                        </a:rPr>
                        <a:t>stinks</a:t>
                      </a:r>
                    </a:p>
                  </a:txBody>
                  <a:tcPr/>
                </a:tc>
                <a:tc>
                  <a:txBody>
                    <a:bodyPr/>
                    <a:lstStyle/>
                    <a:p>
                      <a:pPr algn="ctr"/>
                      <a:r>
                        <a:rPr lang="en-GB" sz="4800" u="none" dirty="0">
                          <a:solidFill>
                            <a:srgbClr val="00B050"/>
                          </a:solidFill>
                          <a:latin typeface="Comic Sans MS" panose="030F0702030302020204" pitchFamily="66" charset="0"/>
                        </a:rPr>
                        <a:t>think</a:t>
                      </a:r>
                    </a:p>
                  </a:txBody>
                  <a:tcPr/>
                </a:tc>
                <a:tc>
                  <a:txBody>
                    <a:bodyPr/>
                    <a:lstStyle/>
                    <a:p>
                      <a:pPr algn="ctr"/>
                      <a:endParaRPr lang="en-GB" sz="4800" dirty="0">
                        <a:latin typeface="Comic Sans MS" panose="030F0702030302020204" pitchFamily="66" charset="0"/>
                      </a:endParaRPr>
                    </a:p>
                  </a:txBody>
                  <a:tcPr/>
                </a:tc>
                <a:tc>
                  <a:txBody>
                    <a:bodyPr/>
                    <a:lstStyle/>
                    <a:p>
                      <a:pPr algn="ctr"/>
                      <a:endParaRPr lang="en-GB" sz="4800">
                        <a:latin typeface="Comic Sans MS" panose="030F0702030302020204" pitchFamily="66" charset="0"/>
                      </a:endParaRPr>
                    </a:p>
                  </a:txBody>
                  <a:tcPr/>
                </a:tc>
                <a:extLst>
                  <a:ext uri="{0D108BD9-81ED-4DB2-BD59-A6C34878D82A}">
                    <a16:rowId xmlns:a16="http://schemas.microsoft.com/office/drawing/2014/main" val="7007623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The</a:t>
                      </a:r>
                      <a:r>
                        <a:rPr kumimoji="0" lang="en-GB" sz="4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pig</a:t>
                      </a:r>
                    </a:p>
                  </a:txBody>
                  <a:tcPr/>
                </a:tc>
                <a:tc>
                  <a:txBody>
                    <a:bodyPr/>
                    <a:lstStyle/>
                    <a:p>
                      <a:pPr algn="ctr"/>
                      <a:r>
                        <a:rPr lang="en-GB" sz="4800" dirty="0">
                          <a:latin typeface="Comic Sans MS" panose="030F0702030302020204" pitchFamily="66" charset="0"/>
                        </a:rPr>
                        <a:t>is</a:t>
                      </a:r>
                    </a:p>
                  </a:txBody>
                  <a:tcPr/>
                </a:tc>
                <a:tc>
                  <a:txBody>
                    <a:bodyPr/>
                    <a:lstStyle/>
                    <a:p>
                      <a:pPr algn="ctr"/>
                      <a:r>
                        <a:rPr lang="en-GB" sz="4800" dirty="0">
                          <a:latin typeface="Comic Sans MS" panose="030F0702030302020204" pitchFamily="66" charset="0"/>
                        </a:rPr>
                        <a:t>pink</a:t>
                      </a:r>
                    </a:p>
                  </a:txBody>
                  <a:tcPr/>
                </a:tc>
                <a:tc>
                  <a:txBody>
                    <a:bodyPr/>
                    <a:lstStyle/>
                    <a:p>
                      <a:pPr algn="ctr"/>
                      <a:endParaRPr lang="en-GB" sz="4800" dirty="0">
                        <a:latin typeface="Comic Sans MS" panose="030F0702030302020204" pitchFamily="66" charset="0"/>
                      </a:endParaRPr>
                    </a:p>
                  </a:txBody>
                  <a:tcPr/>
                </a:tc>
                <a:extLst>
                  <a:ext uri="{0D108BD9-81ED-4DB2-BD59-A6C34878D82A}">
                    <a16:rowId xmlns:a16="http://schemas.microsoft.com/office/drawing/2014/main" val="198146275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I</a:t>
                      </a:r>
                      <a:r>
                        <a:rPr kumimoji="0" lang="en-GB" sz="4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think</a:t>
                      </a:r>
                    </a:p>
                  </a:txBody>
                  <a:tcPr/>
                </a:tc>
                <a:tc>
                  <a:txBody>
                    <a:bodyPr/>
                    <a:lstStyle/>
                    <a:p>
                      <a:pPr algn="ctr"/>
                      <a:r>
                        <a:rPr lang="en-GB" sz="4800" dirty="0">
                          <a:solidFill>
                            <a:srgbClr val="FF0000"/>
                          </a:solidFill>
                          <a:latin typeface="Comic Sans MS" panose="030F0702030302020204" pitchFamily="66" charset="0"/>
                        </a:rPr>
                        <a:t>he</a:t>
                      </a:r>
                    </a:p>
                  </a:txBody>
                  <a:tcPr/>
                </a:tc>
                <a:tc>
                  <a:txBody>
                    <a:bodyPr/>
                    <a:lstStyle/>
                    <a:p>
                      <a:pPr algn="ctr"/>
                      <a:r>
                        <a:rPr lang="en-GB" sz="4800" dirty="0">
                          <a:latin typeface="Comic Sans MS" panose="030F0702030302020204" pitchFamily="66" charset="0"/>
                        </a:rPr>
                        <a:t>is</a:t>
                      </a:r>
                    </a:p>
                  </a:txBody>
                  <a:tcPr/>
                </a:tc>
                <a:tc>
                  <a:txBody>
                    <a:bodyPr/>
                    <a:lstStyle/>
                    <a:p>
                      <a:pPr algn="l"/>
                      <a:r>
                        <a:rPr lang="en-GB" sz="4800" dirty="0">
                          <a:latin typeface="Comic Sans MS" panose="030F0702030302020204" pitchFamily="66" charset="0"/>
                        </a:rPr>
                        <a:t>pink</a:t>
                      </a:r>
                    </a:p>
                  </a:txBody>
                  <a:tcPr/>
                </a:tc>
                <a:extLst>
                  <a:ext uri="{0D108BD9-81ED-4DB2-BD59-A6C34878D82A}">
                    <a16:rowId xmlns:a16="http://schemas.microsoft.com/office/drawing/2014/main" val="1343669944"/>
                  </a:ext>
                </a:extLst>
              </a:tr>
            </a:tbl>
          </a:graphicData>
        </a:graphic>
      </p:graphicFrame>
      <p:sp>
        <p:nvSpPr>
          <p:cNvPr id="8" name="TextBox 7">
            <a:extLst>
              <a:ext uri="{FF2B5EF4-FFF2-40B4-BE49-F238E27FC236}">
                <a16:creationId xmlns:a16="http://schemas.microsoft.com/office/drawing/2014/main" id="{9288CA89-B106-4DAB-9BE9-E52AF3EC52C0}"/>
              </a:ext>
            </a:extLst>
          </p:cNvPr>
          <p:cNvSpPr txBox="1"/>
          <p:nvPr/>
        </p:nvSpPr>
        <p:spPr>
          <a:xfrm>
            <a:off x="144833" y="5319117"/>
            <a:ext cx="7196871" cy="1231106"/>
          </a:xfrm>
          <a:prstGeom prst="rect">
            <a:avLst/>
          </a:prstGeom>
          <a:noFill/>
        </p:spPr>
        <p:txBody>
          <a:bodyPr wrap="square" rtlCol="0">
            <a:spAutoFit/>
          </a:bodyPr>
          <a:lstStyle/>
          <a:p>
            <a:r>
              <a:rPr lang="en-GB" sz="2000" b="1" u="sng" dirty="0">
                <a:latin typeface="Comic Sans MS" panose="030F0702030302020204" pitchFamily="66" charset="0"/>
              </a:rPr>
              <a:t>Hold a sentence:</a:t>
            </a:r>
          </a:p>
          <a:p>
            <a:endParaRPr lang="en-GB" sz="1400" dirty="0">
              <a:latin typeface="Comic Sans MS" panose="030F0702030302020204" pitchFamily="66" charset="0"/>
            </a:endParaRPr>
          </a:p>
          <a:p>
            <a:r>
              <a:rPr lang="en-GB" sz="4000" dirty="0">
                <a:solidFill>
                  <a:srgbClr val="FF0000"/>
                </a:solidFill>
                <a:latin typeface="Comic Sans MS" panose="030F0702030302020204" pitchFamily="66" charset="0"/>
              </a:rPr>
              <a:t>The</a:t>
            </a:r>
            <a:r>
              <a:rPr lang="en-GB" sz="4000" dirty="0">
                <a:latin typeface="Comic Sans MS" panose="030F0702030302020204" pitchFamily="66" charset="0"/>
              </a:rPr>
              <a:t> pink pig stinks</a:t>
            </a:r>
          </a:p>
        </p:txBody>
      </p:sp>
      <p:pic>
        <p:nvPicPr>
          <p:cNvPr id="8194" name="Picture 2" descr="Wolves transparent big bad wolf, Picture #1569234 wolves ...">
            <a:extLst>
              <a:ext uri="{FF2B5EF4-FFF2-40B4-BE49-F238E27FC236}">
                <a16:creationId xmlns:a16="http://schemas.microsoft.com/office/drawing/2014/main" id="{C3FEB0E8-87DF-46EE-87E2-F82B39307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461" y="3695182"/>
            <a:ext cx="3679134" cy="305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837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F3EF-571C-4165-8ED1-89ECE09D3988}"/>
              </a:ext>
            </a:extLst>
          </p:cNvPr>
          <p:cNvSpPr>
            <a:spLocks noGrp="1"/>
          </p:cNvSpPr>
          <p:nvPr>
            <p:ph type="ctrTitle"/>
          </p:nvPr>
        </p:nvSpPr>
        <p:spPr/>
        <p:txBody>
          <a:bodyPr/>
          <a:lstStyle/>
          <a:p>
            <a:r>
              <a:rPr lang="en-GB" dirty="0">
                <a:latin typeface="Comic Sans MS" panose="030F0702030302020204" pitchFamily="66" charset="0"/>
              </a:rPr>
              <a:t>Literacy</a:t>
            </a:r>
          </a:p>
        </p:txBody>
      </p:sp>
      <p:sp>
        <p:nvSpPr>
          <p:cNvPr id="3" name="Subtitle 2">
            <a:extLst>
              <a:ext uri="{FF2B5EF4-FFF2-40B4-BE49-F238E27FC236}">
                <a16:creationId xmlns:a16="http://schemas.microsoft.com/office/drawing/2014/main" id="{57B25D18-9D0F-480E-BE56-0B90B4727D61}"/>
              </a:ext>
            </a:extLst>
          </p:cNvPr>
          <p:cNvSpPr>
            <a:spLocks noGrp="1"/>
          </p:cNvSpPr>
          <p:nvPr>
            <p:ph type="subTitle" idx="1"/>
          </p:nvPr>
        </p:nvSpPr>
        <p:spPr/>
        <p:txBody>
          <a:bodyPr>
            <a:normAutofit/>
          </a:bodyPr>
          <a:lstStyle/>
          <a:p>
            <a:r>
              <a:rPr lang="en-GB" sz="4400" dirty="0">
                <a:latin typeface="Comic Sans MS" panose="030F0702030302020204" pitchFamily="66" charset="0"/>
              </a:rPr>
              <a:t>Session 1-</a:t>
            </a:r>
          </a:p>
          <a:p>
            <a:r>
              <a:rPr lang="en-GB" sz="4400" dirty="0">
                <a:latin typeface="Comic Sans MS" panose="030F0702030302020204" pitchFamily="66" charset="0"/>
              </a:rPr>
              <a:t>Comprehension</a:t>
            </a:r>
          </a:p>
        </p:txBody>
      </p:sp>
      <p:pic>
        <p:nvPicPr>
          <p:cNvPr id="9" name="Picture 8">
            <a:extLst>
              <a:ext uri="{FF2B5EF4-FFF2-40B4-BE49-F238E27FC236}">
                <a16:creationId xmlns:a16="http://schemas.microsoft.com/office/drawing/2014/main" id="{67020BBB-0BE6-466D-A7E7-C2302F6BF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4322" y="97477"/>
            <a:ext cx="3935116" cy="3005445"/>
          </a:xfrm>
          <a:prstGeom prst="rect">
            <a:avLst/>
          </a:prstGeom>
        </p:spPr>
      </p:pic>
      <p:pic>
        <p:nvPicPr>
          <p:cNvPr id="6" name="Picture 5">
            <a:extLst>
              <a:ext uri="{FF2B5EF4-FFF2-40B4-BE49-F238E27FC236}">
                <a16:creationId xmlns:a16="http://schemas.microsoft.com/office/drawing/2014/main" id="{DBAE9B3F-2AEF-4CEE-8B94-5816C647D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832" y="2787271"/>
            <a:ext cx="2927959" cy="3762427"/>
          </a:xfrm>
          <a:prstGeom prst="rect">
            <a:avLst/>
          </a:prstGeom>
        </p:spPr>
      </p:pic>
    </p:spTree>
    <p:extLst>
      <p:ext uri="{BB962C8B-B14F-4D97-AF65-F5344CB8AC3E}">
        <p14:creationId xmlns:p14="http://schemas.microsoft.com/office/powerpoint/2010/main" val="1425629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774</Words>
  <Application>Microsoft Office PowerPoint</Application>
  <PresentationFormat>Widescreen</PresentationFormat>
  <Paragraphs>88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Comic Sans MS</vt:lpstr>
      <vt:lpstr>Wingdings</vt:lpstr>
      <vt:lpstr>Office Theme</vt:lpstr>
      <vt:lpstr>EYFS Literacy</vt:lpstr>
      <vt:lpstr>Phonics</vt:lpstr>
      <vt:lpstr>Phonics- Message for Parents</vt:lpstr>
      <vt:lpstr>Phonics- Speedy Sounds</vt:lpstr>
      <vt:lpstr>Phonics- Fred Talk</vt:lpstr>
      <vt:lpstr>Phonics- Fred Talk</vt:lpstr>
      <vt:lpstr>Phonics- Fred Talk</vt:lpstr>
      <vt:lpstr>Phonics- Ditty</vt:lpstr>
      <vt:lpstr>Literacy</vt:lpstr>
      <vt:lpstr>Literacy- Message for Parents</vt:lpstr>
      <vt:lpstr>Literacy- Session 1</vt:lpstr>
      <vt:lpstr>Literacy- Session 1</vt:lpstr>
      <vt:lpstr>Now complete the accompanying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EYFS Literacy</dc:title>
  <dc:creator>Darren Gravell</dc:creator>
  <cp:lastModifiedBy>Miss C PORTMAN (feathstn)</cp:lastModifiedBy>
  <cp:revision>64</cp:revision>
  <dcterms:created xsi:type="dcterms:W3CDTF">2020-04-08T09:31:46Z</dcterms:created>
  <dcterms:modified xsi:type="dcterms:W3CDTF">2020-05-27T12:06:43Z</dcterms:modified>
</cp:coreProperties>
</file>