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57" r:id="rId4"/>
    <p:sldId id="289" r:id="rId5"/>
    <p:sldId id="293" r:id="rId6"/>
    <p:sldId id="294" r:id="rId7"/>
    <p:sldId id="291" r:id="rId8"/>
    <p:sldId id="292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438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/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4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1/boy-face-cartoon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openclipart.org/detail/1396/girl-face-carto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86162" y="243487"/>
            <a:ext cx="2346812" cy="2387600"/>
          </a:xfrm>
          <a:prstGeom prst="rect">
            <a:avLst/>
          </a:prstGeom>
        </p:spPr>
      </p:pic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1471BFA0-8C0D-4316-ABFD-AECEA51D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63339" y="5170725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297166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 the children will be learning to count on/back using a number line and solve simple addition/subtraction problems. The activities provided are to be used alongside practical examples. </a:t>
            </a:r>
          </a:p>
          <a:p>
            <a:r>
              <a:rPr lang="en-GB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F240-6FCE-41EE-B58B-A446CA39D54A}"/>
              </a:ext>
            </a:extLst>
          </p:cNvPr>
          <p:cNvSpPr txBox="1"/>
          <p:nvPr/>
        </p:nvSpPr>
        <p:spPr>
          <a:xfrm>
            <a:off x="405302" y="5807053"/>
            <a:ext cx="11508279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If we are adding/taking away, will our number get ‘smaller’/’bigger’?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0A287E-0A8B-4950-BF75-778244B3C80E}"/>
              </a:ext>
            </a:extLst>
          </p:cNvPr>
          <p:cNvSpPr txBox="1"/>
          <p:nvPr/>
        </p:nvSpPr>
        <p:spPr>
          <a:xfrm>
            <a:off x="405302" y="4042823"/>
            <a:ext cx="355738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count on/back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DE5C359-17E7-406F-AFE7-F6059DA463E4}"/>
              </a:ext>
            </a:extLst>
          </p:cNvPr>
          <p:cNvSpPr txBox="1"/>
          <p:nvPr/>
        </p:nvSpPr>
        <p:spPr>
          <a:xfrm>
            <a:off x="4542303" y="3788950"/>
            <a:ext cx="737402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How many jumps do you need?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A81C0A-8B63-44C5-B722-C595DF2ECC75}"/>
              </a:ext>
            </a:extLst>
          </p:cNvPr>
          <p:cNvSpPr txBox="1"/>
          <p:nvPr/>
        </p:nvSpPr>
        <p:spPr>
          <a:xfrm>
            <a:off x="1647171" y="4878814"/>
            <a:ext cx="10269158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Are we going up or down the number line? 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C26016-65AD-43FF-AC34-E85D02333574}"/>
              </a:ext>
            </a:extLst>
          </p:cNvPr>
          <p:cNvSpPr txBox="1"/>
          <p:nvPr/>
        </p:nvSpPr>
        <p:spPr>
          <a:xfrm>
            <a:off x="522124" y="5661298"/>
            <a:ext cx="113864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Try to use your estimation skills and not count the apples!</a:t>
            </a:r>
          </a:p>
          <a:p>
            <a:r>
              <a:rPr lang="en-GB" dirty="0">
                <a:latin typeface="Comic Sans MS" panose="030F0702030302020204" pitchFamily="66" charset="0"/>
              </a:rPr>
              <a:t>(parents you may wish to ask your child to  have a look and then cover the screen whilst they estimate.)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4F93A-D3D8-461F-A8AA-C80BED1AF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61" t="34775" r="9674" b="15733"/>
          <a:stretch/>
        </p:blipFill>
        <p:spPr>
          <a:xfrm>
            <a:off x="3485321" y="1592918"/>
            <a:ext cx="5221357" cy="367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6B95-5B95-4385-BAE7-870723E7F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Warm Up – the answer is…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05E12-B371-47B1-934A-DD8A95940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61" t="34775" r="9674" b="15733"/>
          <a:stretch/>
        </p:blipFill>
        <p:spPr>
          <a:xfrm>
            <a:off x="3485321" y="1592918"/>
            <a:ext cx="5221357" cy="36721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F836DC-1483-4D59-8FE1-8B5EACBACD61}"/>
              </a:ext>
            </a:extLst>
          </p:cNvPr>
          <p:cNvSpPr/>
          <p:nvPr/>
        </p:nvSpPr>
        <p:spPr>
          <a:xfrm>
            <a:off x="3835020" y="2614460"/>
            <a:ext cx="2565779" cy="2593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62F6A-C6DE-4B4B-ADC8-013DFD5D5914}"/>
              </a:ext>
            </a:extLst>
          </p:cNvPr>
          <p:cNvSpPr txBox="1"/>
          <p:nvPr/>
        </p:nvSpPr>
        <p:spPr>
          <a:xfrm>
            <a:off x="3384645" y="5732060"/>
            <a:ext cx="5322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 Well done!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week our first two lessons will focus on ‘counting on’ and addition. 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49385D9-D24E-4F15-BCB2-AC57AD084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9" y="1992588"/>
            <a:ext cx="7526625" cy="42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9BF2-CC8F-48F6-B5BD-9F4C1488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583453"/>
            <a:ext cx="7689297" cy="7850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600" dirty="0"/>
              <a:t>When we add two numbers together like this: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147926B-2E14-4ADD-BBA2-121CA398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97" y="230050"/>
            <a:ext cx="3476517" cy="19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5840DE-9D65-464B-967E-3BACC8EB84DA}"/>
              </a:ext>
            </a:extLst>
          </p:cNvPr>
          <p:cNvSpPr/>
          <p:nvPr/>
        </p:nvSpPr>
        <p:spPr>
          <a:xfrm>
            <a:off x="1618565" y="25013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3B595B-CFCD-4E1F-A5FA-8F0EE88137EF}"/>
              </a:ext>
            </a:extLst>
          </p:cNvPr>
          <p:cNvSpPr/>
          <p:nvPr/>
        </p:nvSpPr>
        <p:spPr>
          <a:xfrm>
            <a:off x="3561577" y="246823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1F91E2-2D85-4FD6-A27F-E89F8E2E0DDC}"/>
              </a:ext>
            </a:extLst>
          </p:cNvPr>
          <p:cNvSpPr/>
          <p:nvPr/>
        </p:nvSpPr>
        <p:spPr>
          <a:xfrm>
            <a:off x="4449579" y="124801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429C58-7B71-4CDB-BA43-91E90169EA1E}"/>
              </a:ext>
            </a:extLst>
          </p:cNvPr>
          <p:cNvSpPr/>
          <p:nvPr/>
        </p:nvSpPr>
        <p:spPr>
          <a:xfrm>
            <a:off x="5350296" y="24682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C434F1-4AC7-402F-A770-108F38A3DB7A}"/>
              </a:ext>
            </a:extLst>
          </p:cNvPr>
          <p:cNvSpPr/>
          <p:nvPr/>
        </p:nvSpPr>
        <p:spPr>
          <a:xfrm>
            <a:off x="5134898" y="2451370"/>
            <a:ext cx="1012804" cy="10171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72A9E5-B9EE-4378-A64A-4876082E48E0}"/>
              </a:ext>
            </a:extLst>
          </p:cNvPr>
          <p:cNvCxnSpPr/>
          <p:nvPr/>
        </p:nvCxnSpPr>
        <p:spPr>
          <a:xfrm flipV="1">
            <a:off x="4506111" y="3331374"/>
            <a:ext cx="736486" cy="423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CA1AC8-C36D-4058-9404-4A3C4A8DE560}"/>
              </a:ext>
            </a:extLst>
          </p:cNvPr>
          <p:cNvSpPr/>
          <p:nvPr/>
        </p:nvSpPr>
        <p:spPr>
          <a:xfrm>
            <a:off x="2718905" y="12415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4532801-F6B2-4C73-8AA2-5C3209E23434}"/>
              </a:ext>
            </a:extLst>
          </p:cNvPr>
          <p:cNvSpPr/>
          <p:nvPr/>
        </p:nvSpPr>
        <p:spPr>
          <a:xfrm>
            <a:off x="1055007" y="136850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ADAF49E-93E8-4F2E-A654-1885F5AF363D}"/>
              </a:ext>
            </a:extLst>
          </p:cNvPr>
          <p:cNvSpPr/>
          <p:nvPr/>
        </p:nvSpPr>
        <p:spPr>
          <a:xfrm>
            <a:off x="1322634" y="1878713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42FF3B-D8B2-4A47-8038-B4A6B27A0298}"/>
              </a:ext>
            </a:extLst>
          </p:cNvPr>
          <p:cNvSpPr/>
          <p:nvPr/>
        </p:nvSpPr>
        <p:spPr>
          <a:xfrm>
            <a:off x="1550505" y="1366294"/>
            <a:ext cx="455741" cy="3940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87B3BEB-30C2-4E5C-80E1-E6709A3CB678}"/>
              </a:ext>
            </a:extLst>
          </p:cNvPr>
          <p:cNvSpPr/>
          <p:nvPr/>
        </p:nvSpPr>
        <p:spPr>
          <a:xfrm>
            <a:off x="1827468" y="189196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4904A9B-5A32-47D9-A796-9A39AB30CF71}"/>
              </a:ext>
            </a:extLst>
          </p:cNvPr>
          <p:cNvSpPr/>
          <p:nvPr/>
        </p:nvSpPr>
        <p:spPr>
          <a:xfrm>
            <a:off x="2015348" y="1375171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C64157E3-518D-4A2C-857A-1075CEC5D023}"/>
              </a:ext>
            </a:extLst>
          </p:cNvPr>
          <p:cNvSpPr/>
          <p:nvPr/>
        </p:nvSpPr>
        <p:spPr>
          <a:xfrm>
            <a:off x="3290480" y="1475842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5637BAF6-F860-49BE-B538-5C85FB0D2FAA}"/>
              </a:ext>
            </a:extLst>
          </p:cNvPr>
          <p:cNvSpPr/>
          <p:nvPr/>
        </p:nvSpPr>
        <p:spPr>
          <a:xfrm>
            <a:off x="3929167" y="1475841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4C54EBD4-C71F-4520-9434-311643367070}"/>
              </a:ext>
            </a:extLst>
          </p:cNvPr>
          <p:cNvSpPr/>
          <p:nvPr/>
        </p:nvSpPr>
        <p:spPr>
          <a:xfrm>
            <a:off x="5082669" y="1359378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4F91BF5B-351F-4A21-A8E7-5EDBC8CECA0E}"/>
              </a:ext>
            </a:extLst>
          </p:cNvPr>
          <p:cNvSpPr/>
          <p:nvPr/>
        </p:nvSpPr>
        <p:spPr>
          <a:xfrm>
            <a:off x="5350296" y="1869585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49328F4C-3598-43F5-BA43-2529924B3577}"/>
              </a:ext>
            </a:extLst>
          </p:cNvPr>
          <p:cNvSpPr/>
          <p:nvPr/>
        </p:nvSpPr>
        <p:spPr>
          <a:xfrm>
            <a:off x="5578167" y="1357166"/>
            <a:ext cx="455741" cy="3940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4C69CA8C-C69A-4960-AC43-91DD4AF64352}"/>
              </a:ext>
            </a:extLst>
          </p:cNvPr>
          <p:cNvSpPr/>
          <p:nvPr/>
        </p:nvSpPr>
        <p:spPr>
          <a:xfrm>
            <a:off x="5855130" y="1882838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5CF70CCD-ECA7-4BB7-AEF0-16E67E772543}"/>
              </a:ext>
            </a:extLst>
          </p:cNvPr>
          <p:cNvSpPr/>
          <p:nvPr/>
        </p:nvSpPr>
        <p:spPr>
          <a:xfrm>
            <a:off x="6043010" y="1366043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7EE553AA-9FD5-403F-8E9D-8B61FD71E884}"/>
              </a:ext>
            </a:extLst>
          </p:cNvPr>
          <p:cNvSpPr/>
          <p:nvPr/>
        </p:nvSpPr>
        <p:spPr>
          <a:xfrm>
            <a:off x="6555423" y="1363942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1FA1E7A0-CE70-41C2-A226-37223B0F800B}"/>
              </a:ext>
            </a:extLst>
          </p:cNvPr>
          <p:cNvSpPr/>
          <p:nvPr/>
        </p:nvSpPr>
        <p:spPr>
          <a:xfrm>
            <a:off x="6458608" y="189196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375923-8A60-470A-B76D-C84824D8EA2A}"/>
              </a:ext>
            </a:extLst>
          </p:cNvPr>
          <p:cNvSpPr/>
          <p:nvPr/>
        </p:nvSpPr>
        <p:spPr>
          <a:xfrm>
            <a:off x="2717546" y="246823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D7C4F7-55CC-4014-BF0A-6ADE72439848}"/>
              </a:ext>
            </a:extLst>
          </p:cNvPr>
          <p:cNvSpPr/>
          <p:nvPr/>
        </p:nvSpPr>
        <p:spPr>
          <a:xfrm>
            <a:off x="4449579" y="250136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1AD4CE-CB18-4DEA-BC95-1FB84A8A2314}"/>
              </a:ext>
            </a:extLst>
          </p:cNvPr>
          <p:cNvSpPr/>
          <p:nvPr/>
        </p:nvSpPr>
        <p:spPr>
          <a:xfrm>
            <a:off x="433116" y="4134208"/>
            <a:ext cx="109058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number or amount is increasing or ‘getting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bigger’.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1AF343-4938-4DB7-9FD8-7836ABA2D831}"/>
              </a:ext>
            </a:extLst>
          </p:cNvPr>
          <p:cNvSpPr/>
          <p:nvPr/>
        </p:nvSpPr>
        <p:spPr>
          <a:xfrm>
            <a:off x="-96264" y="4946647"/>
            <a:ext cx="122603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we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count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our number line to find our answer!</a:t>
            </a:r>
            <a:endParaRPr lang="en-US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0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2141539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6</a:t>
            </a:r>
            <a:r>
              <a:rPr lang="en-GB" altLang="en-US">
                <a:solidFill>
                  <a:schemeClr val="bg1"/>
                </a:solidFill>
              </a:rPr>
              <a:t> children at the party already.</a:t>
            </a:r>
          </a:p>
        </p:txBody>
      </p:sp>
      <p:grpSp>
        <p:nvGrpSpPr>
          <p:cNvPr id="10243" name="Timeline"/>
          <p:cNvGrpSpPr>
            <a:grpSpLocks/>
          </p:cNvGrpSpPr>
          <p:nvPr/>
        </p:nvGrpSpPr>
        <p:grpSpPr bwMode="auto">
          <a:xfrm>
            <a:off x="2105026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4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0275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0276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0277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0278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0279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0280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0281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0282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0283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0284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0285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0286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0287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0288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0289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0290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2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94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0295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0296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2230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0246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595439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2624931" y="2835274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6</a:t>
            </a:r>
            <a:endParaRPr lang="en-GB" sz="3200" b="1" dirty="0"/>
          </a:p>
        </p:txBody>
      </p:sp>
      <p:sp>
        <p:nvSpPr>
          <p:cNvPr id="10248" name="+"/>
          <p:cNvSpPr txBox="1">
            <a:spLocks noChangeArrowheads="1"/>
          </p:cNvSpPr>
          <p:nvPr/>
        </p:nvSpPr>
        <p:spPr bwMode="auto">
          <a:xfrm>
            <a:off x="3759201" y="2462214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0249" name="="/>
          <p:cNvSpPr txBox="1">
            <a:spLocks noChangeArrowheads="1"/>
          </p:cNvSpPr>
          <p:nvPr/>
        </p:nvSpPr>
        <p:spPr bwMode="auto">
          <a:xfrm>
            <a:off x="7850189" y="2439989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8720139" y="2563814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10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8720138" y="2563814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1024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51" y="2064448"/>
            <a:ext cx="21907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95"/>
          <a:stretch>
            <a:fillRect/>
          </a:stretch>
        </p:blipFill>
        <p:spPr bwMode="auto">
          <a:xfrm>
            <a:off x="4853782" y="2135025"/>
            <a:ext cx="5699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B983577-9877-4BA1-92A1-E8E5BF30757B}"/>
              </a:ext>
            </a:extLst>
          </p:cNvPr>
          <p:cNvSpPr/>
          <p:nvPr/>
        </p:nvSpPr>
        <p:spPr>
          <a:xfrm>
            <a:off x="4389645" y="5449561"/>
            <a:ext cx="403254" cy="4449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Number Circle">
            <a:extLst>
              <a:ext uri="{FF2B5EF4-FFF2-40B4-BE49-F238E27FC236}">
                <a16:creationId xmlns:a16="http://schemas.microsoft.com/office/drawing/2014/main" id="{D9B87E71-31A8-4B4F-ADFD-001E98912462}"/>
              </a:ext>
            </a:extLst>
          </p:cNvPr>
          <p:cNvSpPr/>
          <p:nvPr/>
        </p:nvSpPr>
        <p:spPr bwMode="auto">
          <a:xfrm>
            <a:off x="5820966" y="2920999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4</a:t>
            </a:r>
            <a:endParaRPr lang="en-GB" sz="3200" b="1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E4A4DD6D-9036-4412-A2E1-FAF05AC9CA68}"/>
              </a:ext>
            </a:extLst>
          </p:cNvPr>
          <p:cNvSpPr/>
          <p:nvPr/>
        </p:nvSpPr>
        <p:spPr>
          <a:xfrm rot="20959197">
            <a:off x="8560663" y="3556486"/>
            <a:ext cx="3016814" cy="18930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How many jumps do you need?</a:t>
            </a:r>
          </a:p>
        </p:txBody>
      </p:sp>
    </p:spTree>
    <p:extLst>
      <p:ext uri="{BB962C8B-B14F-4D97-AF65-F5344CB8AC3E}">
        <p14:creationId xmlns:p14="http://schemas.microsoft.com/office/powerpoint/2010/main" val="8297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C 0.01576 -0.03032 0.00287 -0.04421 0.0194 -0.07106 C 0.02943 -0.08912 0.02409 -0.01157 0.03086 -0.01273 C 0.0375 -0.01435 0.04154 -0.09097 0.05196 -0.07314 C 0.06875 -0.04606 0.04974 -0.03402 0.0668 -0.00602 C 0.06953 -0.00023 0.07474 -0.06504 0.07513 -0.07384 C 0.07735 -0.08379 0.09297 -0.01064 0.09401 -0.00879 C 0.09714 0.00278 0.11146 -0.07314 0.11146 -0.07268 C 0.11472 -0.0824 0.12383 -0.00115 0.12461 -3.33333E-6 " pathEditMode="relative" rAng="0" ptsTypes="AAAAAAAAA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/>
      <p:bldP spid="60" grpId="0" animBg="1"/>
      <p:bldP spid="72" grpId="0" animBg="1"/>
      <p:bldP spid="3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re are children"/>
          <p:cNvSpPr>
            <a:spLocks noChangeArrowheads="1"/>
          </p:cNvSpPr>
          <p:nvPr/>
        </p:nvSpPr>
        <p:spPr bwMode="auto">
          <a:xfrm>
            <a:off x="2141539" y="595313"/>
            <a:ext cx="7883525" cy="508000"/>
          </a:xfrm>
          <a:prstGeom prst="roundRect">
            <a:avLst>
              <a:gd name="adj" fmla="val 16667"/>
            </a:avLst>
          </a:prstGeom>
          <a:solidFill>
            <a:srgbClr val="A872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0" tIns="72000" rIns="72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There are </a:t>
            </a:r>
            <a:r>
              <a:rPr lang="en-GB" altLang="en-US" b="1">
                <a:solidFill>
                  <a:schemeClr val="bg1"/>
                </a:solidFill>
              </a:rPr>
              <a:t>7</a:t>
            </a:r>
            <a:r>
              <a:rPr lang="en-GB" altLang="en-US">
                <a:solidFill>
                  <a:schemeClr val="bg1"/>
                </a:solidFill>
              </a:rPr>
              <a:t> children at the party already.</a:t>
            </a:r>
          </a:p>
        </p:txBody>
      </p:sp>
      <p:grpSp>
        <p:nvGrpSpPr>
          <p:cNvPr id="11267" name="Timeline"/>
          <p:cNvGrpSpPr>
            <a:grpSpLocks/>
          </p:cNvGrpSpPr>
          <p:nvPr/>
        </p:nvGrpSpPr>
        <p:grpSpPr bwMode="auto">
          <a:xfrm>
            <a:off x="2105026" y="5413375"/>
            <a:ext cx="8175625" cy="679450"/>
            <a:chOff x="581612" y="5413375"/>
            <a:chExt cx="8175038" cy="67945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523DAF3-4B40-4F71-B2F5-585C186EABEB}"/>
                </a:ext>
              </a:extLst>
            </p:cNvPr>
            <p:cNvCxnSpPr/>
            <p:nvPr/>
          </p:nvCxnSpPr>
          <p:spPr>
            <a:xfrm>
              <a:off x="756224" y="6075363"/>
              <a:ext cx="7632152" cy="0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4727960-4679-4343-A41A-5EF954935810}"/>
                </a:ext>
              </a:extLst>
            </p:cNvPr>
            <p:cNvCxnSpPr/>
            <p:nvPr/>
          </p:nvCxnSpPr>
          <p:spPr bwMode="auto">
            <a:xfrm>
              <a:off x="76416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F74274-2EAB-401A-9698-E435E8B0C1BF}"/>
                </a:ext>
              </a:extLst>
            </p:cNvPr>
            <p:cNvCxnSpPr/>
            <p:nvPr/>
          </p:nvCxnSpPr>
          <p:spPr bwMode="auto">
            <a:xfrm>
              <a:off x="837885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86523F-C1F5-4A42-B945-3FD70691D6BF}"/>
                </a:ext>
              </a:extLst>
            </p:cNvPr>
            <p:cNvCxnSpPr/>
            <p:nvPr/>
          </p:nvCxnSpPr>
          <p:spPr bwMode="auto">
            <a:xfrm>
              <a:off x="114513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0F21FC-A5A9-4BCC-825C-F0B94908B40F}"/>
                </a:ext>
              </a:extLst>
            </p:cNvPr>
            <p:cNvCxnSpPr/>
            <p:nvPr/>
          </p:nvCxnSpPr>
          <p:spPr bwMode="auto">
            <a:xfrm>
              <a:off x="15261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1BEA52-AAC1-47DE-965A-B405C31445E2}"/>
                </a:ext>
              </a:extLst>
            </p:cNvPr>
            <p:cNvCxnSpPr/>
            <p:nvPr/>
          </p:nvCxnSpPr>
          <p:spPr bwMode="auto">
            <a:xfrm>
              <a:off x="228646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ABE6C-A550-44B1-A2FF-5523AF6B3935}"/>
                </a:ext>
              </a:extLst>
            </p:cNvPr>
            <p:cNvCxnSpPr/>
            <p:nvPr/>
          </p:nvCxnSpPr>
          <p:spPr bwMode="auto">
            <a:xfrm>
              <a:off x="304841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6F2154-588A-4CAF-A287-FDA0E4265544}"/>
                </a:ext>
              </a:extLst>
            </p:cNvPr>
            <p:cNvCxnSpPr/>
            <p:nvPr/>
          </p:nvCxnSpPr>
          <p:spPr bwMode="auto">
            <a:xfrm>
              <a:off x="3810355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D04031C-5163-4A6E-B014-50A5DC5CB51C}"/>
                </a:ext>
              </a:extLst>
            </p:cNvPr>
            <p:cNvCxnSpPr/>
            <p:nvPr/>
          </p:nvCxnSpPr>
          <p:spPr bwMode="auto">
            <a:xfrm>
              <a:off x="457230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67E71B7-0266-4F2D-B67B-DEB16E4DA502}"/>
                </a:ext>
              </a:extLst>
            </p:cNvPr>
            <p:cNvCxnSpPr/>
            <p:nvPr/>
          </p:nvCxnSpPr>
          <p:spPr bwMode="auto">
            <a:xfrm>
              <a:off x="533265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2F0EEE-367A-4673-8318-37342FD86F90}"/>
                </a:ext>
              </a:extLst>
            </p:cNvPr>
            <p:cNvCxnSpPr/>
            <p:nvPr/>
          </p:nvCxnSpPr>
          <p:spPr bwMode="auto">
            <a:xfrm>
              <a:off x="609460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97C8F25-E4B7-4964-A65A-929547F46F37}"/>
                </a:ext>
              </a:extLst>
            </p:cNvPr>
            <p:cNvCxnSpPr/>
            <p:nvPr/>
          </p:nvCxnSpPr>
          <p:spPr bwMode="auto">
            <a:xfrm>
              <a:off x="685654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D4E19A-17FF-4218-87BC-E53451AB54A3}"/>
                </a:ext>
              </a:extLst>
            </p:cNvPr>
            <p:cNvCxnSpPr/>
            <p:nvPr/>
          </p:nvCxnSpPr>
          <p:spPr bwMode="auto">
            <a:xfrm>
              <a:off x="7235934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CE0161-7601-4A26-87AC-E96828AA7DF8}"/>
                </a:ext>
              </a:extLst>
            </p:cNvPr>
            <p:cNvCxnSpPr/>
            <p:nvPr/>
          </p:nvCxnSpPr>
          <p:spPr bwMode="auto">
            <a:xfrm>
              <a:off x="647557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71675E-A1CE-41DB-9D58-49D488F348A4}"/>
                </a:ext>
              </a:extLst>
            </p:cNvPr>
            <p:cNvCxnSpPr/>
            <p:nvPr/>
          </p:nvCxnSpPr>
          <p:spPr bwMode="auto">
            <a:xfrm>
              <a:off x="5713632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7CEE8A-BB8E-4064-8101-9DA7B933546A}"/>
                </a:ext>
              </a:extLst>
            </p:cNvPr>
            <p:cNvCxnSpPr/>
            <p:nvPr/>
          </p:nvCxnSpPr>
          <p:spPr bwMode="auto">
            <a:xfrm>
              <a:off x="4951686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F144329-1AD6-4368-AB17-86141F985DBD}"/>
                </a:ext>
              </a:extLst>
            </p:cNvPr>
            <p:cNvCxnSpPr/>
            <p:nvPr/>
          </p:nvCxnSpPr>
          <p:spPr bwMode="auto">
            <a:xfrm>
              <a:off x="4191328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924793-66C5-4E96-BD80-159DBE360773}"/>
                </a:ext>
              </a:extLst>
            </p:cNvPr>
            <p:cNvCxnSpPr/>
            <p:nvPr/>
          </p:nvCxnSpPr>
          <p:spPr bwMode="auto">
            <a:xfrm>
              <a:off x="3429383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B197B8-6550-47E6-864C-C2E65AA25AA1}"/>
                </a:ext>
              </a:extLst>
            </p:cNvPr>
            <p:cNvCxnSpPr/>
            <p:nvPr/>
          </p:nvCxnSpPr>
          <p:spPr bwMode="auto">
            <a:xfrm>
              <a:off x="266743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1AABD1-B289-4505-9C50-B495197B9C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7080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03" name="TextBox 28"/>
            <p:cNvSpPr txBox="1">
              <a:spLocks noChangeArrowheads="1"/>
            </p:cNvSpPr>
            <p:nvPr/>
          </p:nvSpPr>
          <p:spPr bwMode="auto">
            <a:xfrm>
              <a:off x="5816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0</a:t>
              </a:r>
            </a:p>
          </p:txBody>
        </p:sp>
        <p:sp>
          <p:nvSpPr>
            <p:cNvPr id="11304" name="TextBox 30"/>
            <p:cNvSpPr txBox="1">
              <a:spLocks noChangeArrowheads="1"/>
            </p:cNvSpPr>
            <p:nvPr/>
          </p:nvSpPr>
          <p:spPr bwMode="auto">
            <a:xfrm>
              <a:off x="997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</a:t>
              </a:r>
            </a:p>
          </p:txBody>
        </p:sp>
        <p:sp>
          <p:nvSpPr>
            <p:cNvPr id="11305" name="TextBox 31"/>
            <p:cNvSpPr txBox="1">
              <a:spLocks noChangeArrowheads="1"/>
            </p:cNvSpPr>
            <p:nvPr/>
          </p:nvSpPr>
          <p:spPr bwMode="auto">
            <a:xfrm>
              <a:off x="13690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</a:t>
              </a:r>
            </a:p>
          </p:txBody>
        </p:sp>
        <p:sp>
          <p:nvSpPr>
            <p:cNvPr id="11306" name="TextBox 32"/>
            <p:cNvSpPr txBox="1">
              <a:spLocks noChangeArrowheads="1"/>
            </p:cNvSpPr>
            <p:nvPr/>
          </p:nvSpPr>
          <p:spPr bwMode="auto">
            <a:xfrm>
              <a:off x="17627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3</a:t>
              </a:r>
            </a:p>
          </p:txBody>
        </p:sp>
        <p:sp>
          <p:nvSpPr>
            <p:cNvPr id="11307" name="TextBox 33"/>
            <p:cNvSpPr txBox="1">
              <a:spLocks noChangeArrowheads="1"/>
            </p:cNvSpPr>
            <p:nvPr/>
          </p:nvSpPr>
          <p:spPr bwMode="auto">
            <a:xfrm>
              <a:off x="2116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4</a:t>
              </a:r>
            </a:p>
          </p:txBody>
        </p:sp>
        <p:sp>
          <p:nvSpPr>
            <p:cNvPr id="11308" name="TextBox 34"/>
            <p:cNvSpPr txBox="1">
              <a:spLocks noChangeArrowheads="1"/>
            </p:cNvSpPr>
            <p:nvPr/>
          </p:nvSpPr>
          <p:spPr bwMode="auto">
            <a:xfrm>
              <a:off x="250566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5</a:t>
              </a:r>
            </a:p>
          </p:txBody>
        </p:sp>
        <p:sp>
          <p:nvSpPr>
            <p:cNvPr id="11309" name="TextBox 35"/>
            <p:cNvSpPr txBox="1">
              <a:spLocks noChangeArrowheads="1"/>
            </p:cNvSpPr>
            <p:nvPr/>
          </p:nvSpPr>
          <p:spPr bwMode="auto">
            <a:xfrm>
              <a:off x="2880312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6</a:t>
              </a:r>
            </a:p>
          </p:txBody>
        </p:sp>
        <p:sp>
          <p:nvSpPr>
            <p:cNvPr id="11310" name="TextBox 36"/>
            <p:cNvSpPr txBox="1">
              <a:spLocks noChangeArrowheads="1"/>
            </p:cNvSpPr>
            <p:nvPr/>
          </p:nvSpPr>
          <p:spPr bwMode="auto">
            <a:xfrm>
              <a:off x="32835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7</a:t>
              </a:r>
            </a:p>
          </p:txBody>
        </p:sp>
        <p:sp>
          <p:nvSpPr>
            <p:cNvPr id="11311" name="TextBox 37"/>
            <p:cNvSpPr txBox="1">
              <a:spLocks noChangeArrowheads="1"/>
            </p:cNvSpPr>
            <p:nvPr/>
          </p:nvSpPr>
          <p:spPr bwMode="auto">
            <a:xfrm>
              <a:off x="3639137" y="5424073"/>
              <a:ext cx="3190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8</a:t>
              </a:r>
            </a:p>
          </p:txBody>
        </p:sp>
        <p:sp>
          <p:nvSpPr>
            <p:cNvPr id="11312" name="TextBox 38"/>
            <p:cNvSpPr txBox="1">
              <a:spLocks noChangeArrowheads="1"/>
            </p:cNvSpPr>
            <p:nvPr/>
          </p:nvSpPr>
          <p:spPr bwMode="auto">
            <a:xfrm>
              <a:off x="4021725" y="5424073"/>
              <a:ext cx="3190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9</a:t>
              </a:r>
            </a:p>
          </p:txBody>
        </p:sp>
        <p:sp>
          <p:nvSpPr>
            <p:cNvPr id="11313" name="TextBox 39"/>
            <p:cNvSpPr txBox="1">
              <a:spLocks noChangeArrowheads="1"/>
            </p:cNvSpPr>
            <p:nvPr/>
          </p:nvSpPr>
          <p:spPr bwMode="auto">
            <a:xfrm>
              <a:off x="43243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10</a:t>
              </a:r>
            </a:p>
          </p:txBody>
        </p:sp>
        <p:sp>
          <p:nvSpPr>
            <p:cNvPr id="11314" name="TextBox 40"/>
            <p:cNvSpPr txBox="1">
              <a:spLocks noChangeArrowheads="1"/>
            </p:cNvSpPr>
            <p:nvPr/>
          </p:nvSpPr>
          <p:spPr bwMode="auto">
            <a:xfrm>
              <a:off x="47323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11</a:t>
              </a:r>
            </a:p>
          </p:txBody>
        </p:sp>
        <p:sp>
          <p:nvSpPr>
            <p:cNvPr id="11315" name="TextBox 41"/>
            <p:cNvSpPr txBox="1">
              <a:spLocks noChangeArrowheads="1"/>
            </p:cNvSpPr>
            <p:nvPr/>
          </p:nvSpPr>
          <p:spPr bwMode="auto">
            <a:xfrm>
              <a:off x="5111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12</a:t>
              </a:r>
            </a:p>
          </p:txBody>
        </p:sp>
        <p:sp>
          <p:nvSpPr>
            <p:cNvPr id="11316" name="TextBox 42"/>
            <p:cNvSpPr txBox="1">
              <a:spLocks noChangeArrowheads="1"/>
            </p:cNvSpPr>
            <p:nvPr/>
          </p:nvSpPr>
          <p:spPr bwMode="auto">
            <a:xfrm>
              <a:off x="54927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13</a:t>
              </a:r>
            </a:p>
          </p:txBody>
        </p:sp>
        <p:sp>
          <p:nvSpPr>
            <p:cNvPr id="11317" name="TextBox 43"/>
            <p:cNvSpPr txBox="1">
              <a:spLocks noChangeArrowheads="1"/>
            </p:cNvSpPr>
            <p:nvPr/>
          </p:nvSpPr>
          <p:spPr bwMode="auto">
            <a:xfrm>
              <a:off x="5861050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14</a:t>
              </a:r>
            </a:p>
          </p:txBody>
        </p:sp>
        <p:sp>
          <p:nvSpPr>
            <p:cNvPr id="11318" name="TextBox 44"/>
            <p:cNvSpPr txBox="1">
              <a:spLocks noChangeArrowheads="1"/>
            </p:cNvSpPr>
            <p:nvPr/>
          </p:nvSpPr>
          <p:spPr bwMode="auto">
            <a:xfrm>
              <a:off x="6246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15</a:t>
              </a:r>
            </a:p>
          </p:txBody>
        </p:sp>
        <p:sp>
          <p:nvSpPr>
            <p:cNvPr id="11319" name="TextBox 45"/>
            <p:cNvSpPr txBox="1">
              <a:spLocks noChangeArrowheads="1"/>
            </p:cNvSpPr>
            <p:nvPr/>
          </p:nvSpPr>
          <p:spPr bwMode="auto">
            <a:xfrm>
              <a:off x="662463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16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6DA120-BC2C-415A-9C51-3FEE2B64778F}"/>
                </a:ext>
              </a:extLst>
            </p:cNvPr>
            <p:cNvCxnSpPr/>
            <p:nvPr/>
          </p:nvCxnSpPr>
          <p:spPr bwMode="auto">
            <a:xfrm>
              <a:off x="7616907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21" name="TextBox 47"/>
            <p:cNvSpPr txBox="1">
              <a:spLocks noChangeArrowheads="1"/>
            </p:cNvSpPr>
            <p:nvPr/>
          </p:nvSpPr>
          <p:spPr bwMode="auto">
            <a:xfrm>
              <a:off x="7011988" y="5413375"/>
              <a:ext cx="63341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17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935E9F-A599-43A1-BB9B-F3D7CC9BD1AD}"/>
                </a:ext>
              </a:extLst>
            </p:cNvPr>
            <p:cNvCxnSpPr/>
            <p:nvPr/>
          </p:nvCxnSpPr>
          <p:spPr bwMode="auto">
            <a:xfrm>
              <a:off x="7997879" y="5886450"/>
              <a:ext cx="0" cy="206375"/>
            </a:xfrm>
            <a:prstGeom prst="line">
              <a:avLst/>
            </a:prstGeom>
            <a:ln w="28575">
              <a:solidFill>
                <a:srgbClr val="C807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23" name="TextBox 49"/>
            <p:cNvSpPr txBox="1">
              <a:spLocks noChangeArrowheads="1"/>
            </p:cNvSpPr>
            <p:nvPr/>
          </p:nvSpPr>
          <p:spPr bwMode="auto">
            <a:xfrm>
              <a:off x="7389813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18</a:t>
              </a:r>
            </a:p>
          </p:txBody>
        </p:sp>
        <p:sp>
          <p:nvSpPr>
            <p:cNvPr id="11324" name="TextBox 50"/>
            <p:cNvSpPr txBox="1">
              <a:spLocks noChangeArrowheads="1"/>
            </p:cNvSpPr>
            <p:nvPr/>
          </p:nvSpPr>
          <p:spPr bwMode="auto">
            <a:xfrm>
              <a:off x="7773988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19</a:t>
              </a:r>
            </a:p>
          </p:txBody>
        </p:sp>
        <p:sp>
          <p:nvSpPr>
            <p:cNvPr id="11325" name="TextBox 51"/>
            <p:cNvSpPr txBox="1">
              <a:spLocks noChangeArrowheads="1"/>
            </p:cNvSpPr>
            <p:nvPr/>
          </p:nvSpPr>
          <p:spPr bwMode="auto">
            <a:xfrm>
              <a:off x="8124825" y="5413375"/>
              <a:ext cx="631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>
                  <a:solidFill>
                    <a:srgbClr val="DE1E5A"/>
                  </a:solidFill>
                  <a:latin typeface="Twinkl SemiBold" pitchFamily="2" charset="0"/>
                </a:rPr>
                <a:t>20</a:t>
              </a:r>
            </a:p>
          </p:txBody>
        </p:sp>
      </p:grpSp>
      <p:sp>
        <p:nvSpPr>
          <p:cNvPr id="61" name="Teal Circle">
            <a:extLst>
              <a:ext uri="{FF2B5EF4-FFF2-40B4-BE49-F238E27FC236}">
                <a16:creationId xmlns:a16="http://schemas.microsoft.com/office/drawing/2014/main" id="{6FD108EC-1A8A-490B-9AB9-879E579ED490}"/>
              </a:ext>
            </a:extLst>
          </p:cNvPr>
          <p:cNvSpPr/>
          <p:nvPr/>
        </p:nvSpPr>
        <p:spPr>
          <a:xfrm>
            <a:off x="4762500" y="5445126"/>
            <a:ext cx="431800" cy="430213"/>
          </a:xfrm>
          <a:prstGeom prst="ellipse">
            <a:avLst/>
          </a:prstGeom>
          <a:noFill/>
          <a:ln w="38100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Can you count how"/>
          <p:cNvSpPr>
            <a:spLocks noChangeArrowheads="1"/>
          </p:cNvSpPr>
          <p:nvPr/>
        </p:nvSpPr>
        <p:spPr bwMode="auto">
          <a:xfrm>
            <a:off x="2230438" y="1087438"/>
            <a:ext cx="7859712" cy="512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count how many children will be at the party altogether?</a:t>
            </a:r>
          </a:p>
        </p:txBody>
      </p:sp>
      <p:pic>
        <p:nvPicPr>
          <p:cNvPr id="11270" name="Do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1595439"/>
            <a:ext cx="15827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Number Circle">
            <a:extLst/>
          </p:cNvPr>
          <p:cNvSpPr/>
          <p:nvPr/>
        </p:nvSpPr>
        <p:spPr bwMode="auto">
          <a:xfrm>
            <a:off x="2625726" y="2851150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7</a:t>
            </a:r>
            <a:endParaRPr lang="en-GB" sz="3200" b="1" dirty="0"/>
          </a:p>
        </p:txBody>
      </p:sp>
      <p:sp>
        <p:nvSpPr>
          <p:cNvPr id="11272" name="+"/>
          <p:cNvSpPr txBox="1">
            <a:spLocks noChangeArrowheads="1"/>
          </p:cNvSpPr>
          <p:nvPr/>
        </p:nvSpPr>
        <p:spPr bwMode="auto">
          <a:xfrm>
            <a:off x="3670301" y="2462214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+</a:t>
            </a:r>
          </a:p>
        </p:txBody>
      </p:sp>
      <p:sp>
        <p:nvSpPr>
          <p:cNvPr id="11273" name="="/>
          <p:cNvSpPr txBox="1">
            <a:spLocks noChangeArrowheads="1"/>
          </p:cNvSpPr>
          <p:nvPr/>
        </p:nvSpPr>
        <p:spPr bwMode="auto">
          <a:xfrm>
            <a:off x="7850189" y="2439989"/>
            <a:ext cx="530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>
                <a:solidFill>
                  <a:srgbClr val="7768AD"/>
                </a:solidFill>
                <a:latin typeface="Twinkl SemiBold" pitchFamily="2" charset="0"/>
              </a:rPr>
              <a:t>=</a:t>
            </a:r>
          </a:p>
        </p:txBody>
      </p:sp>
      <p:sp>
        <p:nvSpPr>
          <p:cNvPr id="63" name="Answer">
            <a:extLst/>
          </p:cNvPr>
          <p:cNvSpPr/>
          <p:nvPr/>
        </p:nvSpPr>
        <p:spPr bwMode="auto">
          <a:xfrm>
            <a:off x="8713789" y="2563814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14</a:t>
            </a:r>
            <a:endParaRPr lang="en-GB" sz="3200" b="1" dirty="0"/>
          </a:p>
        </p:txBody>
      </p:sp>
      <p:sp>
        <p:nvSpPr>
          <p:cNvPr id="72" name="?">
            <a:extLst/>
          </p:cNvPr>
          <p:cNvSpPr/>
          <p:nvPr/>
        </p:nvSpPr>
        <p:spPr bwMode="auto">
          <a:xfrm>
            <a:off x="8713789" y="2578101"/>
            <a:ext cx="1298575" cy="1285875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?</a:t>
            </a:r>
            <a:endParaRPr lang="en-GB" sz="3200" b="1" dirty="0"/>
          </a:p>
        </p:txBody>
      </p:sp>
      <p:pic>
        <p:nvPicPr>
          <p:cNvPr id="62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-316" r="75992" b="316"/>
          <a:stretch>
            <a:fillRect/>
          </a:stretch>
        </p:blipFill>
        <p:spPr bwMode="auto">
          <a:xfrm>
            <a:off x="4403278" y="2184781"/>
            <a:ext cx="5000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5"/>
          <a:stretch>
            <a:fillRect/>
          </a:stretch>
        </p:blipFill>
        <p:spPr bwMode="auto">
          <a:xfrm>
            <a:off x="6427530" y="2185679"/>
            <a:ext cx="5429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-1253" r="50066" b="1253"/>
          <a:stretch>
            <a:fillRect/>
          </a:stretch>
        </p:blipFill>
        <p:spPr bwMode="auto">
          <a:xfrm>
            <a:off x="5387975" y="2236686"/>
            <a:ext cx="56197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0" t="-1617" r="36053" b="1617"/>
          <a:stretch>
            <a:fillRect/>
          </a:stretch>
        </p:blipFill>
        <p:spPr bwMode="auto">
          <a:xfrm>
            <a:off x="5842001" y="2260480"/>
            <a:ext cx="7366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7" t="-3976" r="-2908" b="1128"/>
          <a:stretch>
            <a:fillRect/>
          </a:stretch>
        </p:blipFill>
        <p:spPr bwMode="auto">
          <a:xfrm>
            <a:off x="6911976" y="2184781"/>
            <a:ext cx="5810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-336" r="48033" b="336"/>
          <a:stretch>
            <a:fillRect/>
          </a:stretch>
        </p:blipFill>
        <p:spPr bwMode="auto">
          <a:xfrm>
            <a:off x="7366609" y="2379664"/>
            <a:ext cx="668337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85"/>
          <a:stretch>
            <a:fillRect/>
          </a:stretch>
        </p:blipFill>
        <p:spPr bwMode="auto">
          <a:xfrm>
            <a:off x="4828332" y="2260186"/>
            <a:ext cx="5603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Number Circle">
            <a:extLst>
              <a:ext uri="{FF2B5EF4-FFF2-40B4-BE49-F238E27FC236}">
                <a16:creationId xmlns:a16="http://schemas.microsoft.com/office/drawing/2014/main" id="{5CCE5E01-D11B-40F2-B6E6-C79D30E57B09}"/>
              </a:ext>
            </a:extLst>
          </p:cNvPr>
          <p:cNvSpPr/>
          <p:nvPr/>
        </p:nvSpPr>
        <p:spPr bwMode="auto">
          <a:xfrm>
            <a:off x="5701997" y="2936875"/>
            <a:ext cx="815975" cy="808038"/>
          </a:xfrm>
          <a:prstGeom prst="ellipse">
            <a:avLst/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/>
              <a:t>7</a:t>
            </a:r>
            <a:endParaRPr lang="en-GB" sz="3200" b="1" dirty="0"/>
          </a:p>
        </p:txBody>
      </p:sp>
      <p:sp>
        <p:nvSpPr>
          <p:cNvPr id="71" name="Explosion: 8 Points 70">
            <a:extLst>
              <a:ext uri="{FF2B5EF4-FFF2-40B4-BE49-F238E27FC236}">
                <a16:creationId xmlns:a16="http://schemas.microsoft.com/office/drawing/2014/main" id="{6E25E522-66A4-4CF6-AE03-4AF2F4468DD0}"/>
              </a:ext>
            </a:extLst>
          </p:cNvPr>
          <p:cNvSpPr/>
          <p:nvPr/>
        </p:nvSpPr>
        <p:spPr>
          <a:xfrm rot="20959197">
            <a:off x="8560663" y="3556486"/>
            <a:ext cx="3016814" cy="18930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How many jumps do you need?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331 L -0.00078 -0.0331 C -0.00052 -0.04143 -0.00039 -0.05 0.00026 -0.05833 C 0.00078 -0.06597 0.00352 -0.06805 0.00677 -0.07361 C 0.00977 -0.07893 0.00795 -0.07708 0.01224 -0.0794 C 0.0155 -0.07893 0.01888 -0.07917 0.02201 -0.07754 C 0.02461 -0.07639 0.02422 -0.07083 0.02526 -0.06782 C 0.02578 -0.06643 0.0267 -0.06528 0.02748 -0.06412 C 0.02774 -0.06204 0.02826 -0.06018 0.02852 -0.05833 C 0.02943 -0.05116 0.03021 -0.03796 0.03073 -0.03125 C 0.03138 -0.03518 0.03125 -0.04004 0.03282 -0.04282 C 0.04063 -0.05648 0.03177 -0.04167 0.03946 -0.05254 C 0.04024 -0.0537 0.04063 -0.05532 0.04154 -0.05625 C 0.04258 -0.05741 0.04375 -0.05764 0.0448 -0.05833 C 0.04844 -0.05764 0.05222 -0.05787 0.05573 -0.05625 C 0.05664 -0.05579 0.05743 -0.05417 0.05782 -0.05254 C 0.05886 -0.04884 0.06003 -0.04097 0.06003 -0.04097 C 0.06042 -0.02986 0.05769 -0.01713 0.0612 -0.0081 C 0.06394 -0.00046 0.06172 -0.02616 0.06224 -0.03518 C 0.06237 -0.03866 0.06394 -0.05555 0.0655 -0.05833 L 0.07097 -0.06782 C 0.07305 -0.06736 0.07526 -0.0669 0.07748 -0.06597 C 0.07969 -0.06504 0.08399 -0.06204 0.08399 -0.06204 C 0.08438 -0.06018 0.08451 -0.0581 0.08503 -0.05625 C 0.08555 -0.05486 0.08659 -0.05393 0.08724 -0.05254 C 0.08802 -0.05069 0.08868 -0.04861 0.08946 -0.04676 C 0.09011 -0.04282 0.09128 -0.03912 0.09154 -0.03518 C 0.09297 -0.01759 0.09219 -0.02616 0.09375 -0.00995 C 0.09414 -0.01643 0.09414 -0.02292 0.0948 -0.0294 C 0.09519 -0.03217 0.09662 -0.03426 0.09701 -0.03704 C 0.09766 -0.04143 0.09766 -0.04606 0.09805 -0.05046 C 0.09857 -0.05463 0.09922 -0.05787 0.10144 -0.06018 C 0.10235 -0.06134 0.10352 -0.06157 0.10469 -0.06204 C 0.10677 -0.06157 0.10912 -0.06134 0.1112 -0.06018 C 0.11328 -0.05903 0.11511 -0.05509 0.11654 -0.05254 C 0.11732 -0.04722 0.11784 -0.04213 0.11875 -0.03704 C 0.11953 -0.0331 0.12045 -0.0294 0.12097 -0.02546 L 0.12318 -0.00602 C 0.12696 -0.01967 0.12448 -0.00879 0.12644 -0.0294 C 0.12709 -0.03657 0.12748 -0.03634 0.12852 -0.04282 C 0.12943 -0.04792 0.1293 -0.05278 0.13177 -0.05625 C 0.1336 -0.05903 0.13711 -0.06088 0.13946 -0.06204 C 0.1405 -0.06157 0.1418 -0.06134 0.14271 -0.06018 C 0.1461 -0.05602 0.14714 -0.05231 0.14922 -0.04676 C 0.15235 -0.03032 0.14805 -0.05023 0.15248 -0.03704 C 0.15313 -0.03518 0.15326 -0.0331 0.15352 -0.03125 C 0.15625 -0.01435 0.15313 -0.03171 0.15573 -0.01782 C 0.15677 -0.01898 0.15821 -0.01967 0.15899 -0.02153 C 0.15977 -0.02315 0.15977 -0.02546 0.16016 -0.02731 C 0.16068 -0.03171 0.16107 -0.03842 0.16224 -0.04282 C 0.16355 -0.04722 0.16823 -0.05717 0.16993 -0.05833 L 0.17318 -0.06018 C 0.18125 -0.0581 0.18034 -0.06227 0.18295 -0.05046 C 0.18373 -0.04676 0.18438 -0.04282 0.18516 -0.03889 L 0.1862 -0.0331 C 0.18659 -0.02616 0.18373 -0.01504 0.18724 -0.01204 C 0.1905 -0.00903 0.18776 -0.02477 0.18841 -0.03125 C 0.18907 -0.03819 0.19037 -0.04329 0.19271 -0.04861 C 0.19336 -0.05 0.19414 -0.05139 0.19493 -0.05254 C 0.19597 -0.05393 0.19701 -0.05509 0.19818 -0.05625 C 0.20586 -0.05486 0.20664 -0.05833 0.21016 -0.05046 C 0.21094 -0.04884 0.21159 -0.04676 0.21224 -0.04467 C 0.21263 -0.04282 0.21276 -0.04074 0.21341 -0.03889 C 0.21394 -0.0375 0.21511 -0.0368 0.2155 -0.03518 C 0.21654 -0.03148 0.21771 -0.02361 0.21771 -0.02361 L 0.21888 -0.0081 L 0.21888 -0.0081 " pathEditMode="relative" ptsTypes="AAAAAAAAAAAAAAAAAAAAAAAAAAAAAAAAAAAAAAAAAAAAAAAAAAAAAAAAAAAAAAAAAAA">
                                      <p:cBhvr>
                                        <p:cTn id="38" dur="5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  <p:bldP spid="57" grpId="0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323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Sassoon Infant Rg</vt:lpstr>
      <vt:lpstr>Twinkl</vt:lpstr>
      <vt:lpstr>Twinkl SemiBold</vt:lpstr>
      <vt:lpstr>Office Theme</vt:lpstr>
      <vt:lpstr>EYFS Maths</vt:lpstr>
      <vt:lpstr>Message to parents</vt:lpstr>
      <vt:lpstr>Warm Up Let’s warm up our brains ready to learn.</vt:lpstr>
      <vt:lpstr>Warm Up – the answer is…</vt:lpstr>
      <vt:lpstr>This week our first two lessons will focus on ‘counting on’ and addition. </vt:lpstr>
      <vt:lpstr>PowerPoint Presentation</vt:lpstr>
      <vt:lpstr>PowerPoint Presentation</vt:lpstr>
      <vt:lpstr>PowerPoint Presentation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Charlotte Portman</cp:lastModifiedBy>
  <cp:revision>44</cp:revision>
  <dcterms:created xsi:type="dcterms:W3CDTF">2020-03-20T11:22:32Z</dcterms:created>
  <dcterms:modified xsi:type="dcterms:W3CDTF">2020-05-04T21:45:21Z</dcterms:modified>
</cp:coreProperties>
</file>